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2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18" r:id="rId46"/>
    <p:sldId id="319" r:id="rId47"/>
    <p:sldId id="300" r:id="rId48"/>
    <p:sldId id="301" r:id="rId49"/>
    <p:sldId id="302" r:id="rId50"/>
    <p:sldId id="303" r:id="rId51"/>
    <p:sldId id="304" r:id="rId52"/>
    <p:sldId id="305" r:id="rId53"/>
    <p:sldId id="306" r:id="rId54"/>
    <p:sldId id="307" r:id="rId55"/>
    <p:sldId id="308" r:id="rId56"/>
    <p:sldId id="309" r:id="rId57"/>
    <p:sldId id="310" r:id="rId58"/>
    <p:sldId id="311" r:id="rId59"/>
    <p:sldId id="312" r:id="rId60"/>
    <p:sldId id="313" r:id="rId61"/>
    <p:sldId id="314" r:id="rId62"/>
    <p:sldId id="316" r:id="rId63"/>
    <p:sldId id="315" r:id="rId64"/>
    <p:sldId id="317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4"/>
  </p:normalViewPr>
  <p:slideViewPr>
    <p:cSldViewPr snapToGrid="0" snapToObjects="1">
      <p:cViewPr varScale="1">
        <p:scale>
          <a:sx n="104" d="100"/>
          <a:sy n="104" d="100"/>
        </p:scale>
        <p:origin x="232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E376C-C422-244B-A72F-17847309E4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66556F-0081-B746-82DE-4EF0967923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B3E3B1-602B-3A43-8C92-93BF20E78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08F90-B2E2-3343-B24C-451EAF71A49E}" type="datetimeFigureOut">
              <a:rPr lang="en-US" smtClean="0"/>
              <a:t>7/7/19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5818A6-87FE-4D4E-9E2E-17923B343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F6C3B4-822C-BE45-A515-67B3679E6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BFCB5-0FCC-D341-AB7A-5FE3D9E33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44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FAAFF-889B-B140-83EA-DDF3A508A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341E11-B56C-8E46-8D5D-5D50BAD59E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C09C90-09D5-1045-A067-DF7D8DCBE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08F90-B2E2-3343-B24C-451EAF71A49E}" type="datetimeFigureOut">
              <a:rPr lang="en-US" smtClean="0"/>
              <a:t>7/7/19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70EFE5-B265-6E4F-9CC5-00CE87476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1DFF95-9CE4-4748-AB80-3FFC863DA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BFCB5-0FCC-D341-AB7A-5FE3D9E33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374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51194E4-D1B7-9747-92B8-5B4184F4E0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C24D4E-6842-4A4B-A7D0-ADE8D2F38E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FC15DD-80BE-B747-AE49-84030B27A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08F90-B2E2-3343-B24C-451EAF71A49E}" type="datetimeFigureOut">
              <a:rPr lang="en-US" smtClean="0"/>
              <a:t>7/7/19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B3D306-9F1E-B441-A69D-7ABCF3FB3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7DE038-4131-534E-BCE4-254019432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BFCB5-0FCC-D341-AB7A-5FE3D9E33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53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2820BB-D662-6041-B12B-7AF0F9607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B3338E-492D-B245-84F3-50AE5847B3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4E6DB4-C45F-504D-B55F-5DC87B50B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08F90-B2E2-3343-B24C-451EAF71A49E}" type="datetimeFigureOut">
              <a:rPr lang="en-US" smtClean="0"/>
              <a:t>7/7/19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8FBD10-ACB2-444D-9432-84DA49C58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28365F-92C5-9449-A9CA-C957AAB4B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BFCB5-0FCC-D341-AB7A-5FE3D9E33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773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3DDD8-AE47-9F41-99C6-9B5F823CB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465619-AF57-314A-9AD0-753BDD0AC7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BA7D58-4111-264C-AC08-757BA099C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08F90-B2E2-3343-B24C-451EAF71A49E}" type="datetimeFigureOut">
              <a:rPr lang="en-US" smtClean="0"/>
              <a:t>7/7/19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B9EC7C-06C4-4841-A776-E2AFC8614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D82386-E160-9048-8085-FC316B1FA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BFCB5-0FCC-D341-AB7A-5FE3D9E33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872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23379-6FA5-BE4A-937B-346661D70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C8492C-C968-2548-A944-38CC6B76B7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A94458-220F-454A-A49F-703A685543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059DD7-442F-0C4B-86A8-4523656E7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08F90-B2E2-3343-B24C-451EAF71A49E}" type="datetimeFigureOut">
              <a:rPr lang="en-US" smtClean="0"/>
              <a:t>7/7/19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FAD921-F2B6-8640-B740-5B930F1B6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7AA9D2-40C8-2445-9FD4-CE76D8D47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BFCB5-0FCC-D341-AB7A-5FE3D9E33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182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916D1-A0B7-F241-B492-B86FE4F34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440156-03F2-1943-94D0-D63C582019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70D25C-95D0-A843-9988-285AF08F59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FC10D4-AC87-EF4F-B88C-6B449D1AB8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B0E02E-3BC9-B748-BA5E-579ADF3323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31DA46E-34D3-F741-87AD-C4E167727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08F90-B2E2-3343-B24C-451EAF71A49E}" type="datetimeFigureOut">
              <a:rPr lang="en-US" smtClean="0"/>
              <a:t>7/7/19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5FE1CCB-E7A1-6343-AB62-2B7926440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25BC467-19EA-C741-9419-D10EBC36D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BFCB5-0FCC-D341-AB7A-5FE3D9E33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885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0131B-E2AF-6246-B6F9-E18AF2AC5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068512-419E-FF40-BFCD-EA5A234F4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08F90-B2E2-3343-B24C-451EAF71A49E}" type="datetimeFigureOut">
              <a:rPr lang="en-US" smtClean="0"/>
              <a:t>7/7/19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65F1EB-76BE-7444-99D4-3C8F1347F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3FF551-DB15-C04B-93A3-F5A6920A6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BFCB5-0FCC-D341-AB7A-5FE3D9E33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814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DD1D47-133A-C547-855F-607CED9DF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08F90-B2E2-3343-B24C-451EAF71A49E}" type="datetimeFigureOut">
              <a:rPr lang="en-US" smtClean="0"/>
              <a:t>7/7/19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776BEC-92AC-1C45-AF0E-66F2A95AD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7F62FB-ADB8-9941-B777-C96386396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BFCB5-0FCC-D341-AB7A-5FE3D9E33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857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FEBA0F-62A5-0C42-B1BB-4CED60FB7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4B2793-3299-3645-BB54-3B21440685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137D19-8CC6-0041-B514-CF319B3A01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69AC35-D01E-DD43-9759-D3FF15B85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08F90-B2E2-3343-B24C-451EAF71A49E}" type="datetimeFigureOut">
              <a:rPr lang="en-US" smtClean="0"/>
              <a:t>7/7/19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A1A5C6-1A3A-C742-A510-E47C035F2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D765C4-20E6-8D4E-B86A-84AA77B80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BFCB5-0FCC-D341-AB7A-5FE3D9E33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072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6F11F-CD7D-B04B-BC0B-F19C383B6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AC1DCEB-9C7C-D947-B34B-C50F8748C3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86FBF7-BA80-4545-8F29-F1F16C8E92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11E66D-3F20-864A-AF43-6FA6CB212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08F90-B2E2-3343-B24C-451EAF71A49E}" type="datetimeFigureOut">
              <a:rPr lang="en-US" smtClean="0"/>
              <a:t>7/7/19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7256FF-9ACD-E94A-9184-A7220167C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937D7D-B509-9145-87FC-C326ACB56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BFCB5-0FCC-D341-AB7A-5FE3D9E33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279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93C42C-FE56-F548-A860-872A09DBA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019B63-F533-B642-8F74-831D64F9F5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F6F522-935D-B143-A1B9-1CC8B0BA3E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08F90-B2E2-3343-B24C-451EAF71A49E}" type="datetimeFigureOut">
              <a:rPr lang="en-US" smtClean="0"/>
              <a:t>7/7/19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44BBA3-FEBF-C545-A678-51BA3B9555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703BC9-2494-8743-80F5-B0B1329D1F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BFCB5-0FCC-D341-AB7A-5FE3D9E33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981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B474E-53B4-B54E-9630-CE65DA03DC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r>
              <a:rPr lang="en-US" sz="5400" dirty="0">
                <a:latin typeface="Papyrus" panose="020B0602040200020303" pitchFamily="34" charset="77"/>
              </a:rPr>
              <a:t>The Structure of Hexagrams Part III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D9F806-B252-F441-9EE3-BC1EAEAA80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572731"/>
          </a:xfrm>
        </p:spPr>
        <p:txBody>
          <a:bodyPr anchor="ctr">
            <a:normAutofit/>
          </a:bodyPr>
          <a:lstStyle/>
          <a:p>
            <a:r>
              <a:rPr lang="ja-JP" altLang="en-US" sz="6000">
                <a:latin typeface="PMingLiU" panose="02020500000000000000" pitchFamily="18" charset="-120"/>
                <a:ea typeface="PMingLiU" panose="02020500000000000000" pitchFamily="18" charset="-120"/>
              </a:rPr>
              <a:t>卦</a:t>
            </a:r>
            <a:endParaRPr lang="en-US" sz="6000" dirty="0"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r>
              <a:rPr lang="en-US" sz="7200" dirty="0">
                <a:latin typeface="Papyrus" panose="020B0602040200020303" pitchFamily="34" charset="77"/>
              </a:rPr>
              <a:t>Trigrams</a:t>
            </a:r>
          </a:p>
        </p:txBody>
      </p:sp>
    </p:spTree>
    <p:extLst>
      <p:ext uri="{BB962C8B-B14F-4D97-AF65-F5344CB8AC3E}">
        <p14:creationId xmlns:p14="http://schemas.microsoft.com/office/powerpoint/2010/main" val="3882692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DE0DA-617C-E84E-B97B-36B940777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latin typeface="Papyrus" panose="020B0602040200020303" pitchFamily="34" charset="77"/>
              </a:rPr>
              <a:t>Directional Characteristics of the Trigrams</a:t>
            </a:r>
            <a:endParaRPr lang="en-US" sz="4000" dirty="0">
              <a:latin typeface="Papyrus" panose="020B0602040200020303" pitchFamily="34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55F2E3-3132-564E-9755-5553AAC193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Useful for determining the interactions between trigrams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b="1" dirty="0" err="1"/>
              <a:t>Qián-Zhèn-Lí-Duì</a:t>
            </a:r>
            <a:r>
              <a:rPr lang="en-US" b="1" dirty="0"/>
              <a:t>		</a:t>
            </a:r>
            <a:r>
              <a:rPr lang="en-US" dirty="0"/>
              <a:t>move </a:t>
            </a:r>
            <a:r>
              <a:rPr lang="en-US" b="1" dirty="0"/>
              <a:t>upward</a:t>
            </a:r>
            <a:r>
              <a:rPr lang="en-US" dirty="0"/>
              <a:t>/forward/outward		</a:t>
            </a:r>
            <a:br>
              <a:rPr lang="en-US" dirty="0"/>
            </a:br>
            <a:r>
              <a:rPr lang="en-US" dirty="0"/>
              <a:t>				</a:t>
            </a:r>
            <a:r>
              <a:rPr lang="en-US" dirty="0">
                <a:sym typeface="Wingdings 3" pitchFamily="2" charset="2"/>
              </a:rPr>
              <a:t></a:t>
            </a:r>
            <a:r>
              <a:rPr lang="en-US" dirty="0"/>
              <a:t>	(bottom line is yang)</a:t>
            </a:r>
          </a:p>
          <a:p>
            <a:pPr marL="0" indent="0">
              <a:buNone/>
            </a:pPr>
            <a:r>
              <a:rPr lang="en-US" b="1" dirty="0"/>
              <a:t> </a:t>
            </a:r>
            <a:endParaRPr lang="en-US" dirty="0"/>
          </a:p>
          <a:p>
            <a:r>
              <a:rPr lang="en-US" b="1" dirty="0" err="1"/>
              <a:t>Kūn-Xùn-Kǎn-Gèn</a:t>
            </a:r>
            <a:r>
              <a:rPr lang="en-US" b="1" dirty="0"/>
              <a:t>	</a:t>
            </a:r>
            <a:r>
              <a:rPr lang="en-US" dirty="0"/>
              <a:t>move </a:t>
            </a:r>
            <a:r>
              <a:rPr lang="en-US" b="1" dirty="0"/>
              <a:t>downward</a:t>
            </a:r>
            <a:r>
              <a:rPr lang="en-US" dirty="0"/>
              <a:t>/backward/inward		</a:t>
            </a:r>
            <a:br>
              <a:rPr lang="en-US" dirty="0"/>
            </a:br>
            <a:r>
              <a:rPr lang="en-US" dirty="0"/>
              <a:t>				</a:t>
            </a:r>
            <a:r>
              <a:rPr lang="en-US" dirty="0">
                <a:sym typeface="Wingdings 3" pitchFamily="2" charset="2"/>
              </a:rPr>
              <a:t></a:t>
            </a:r>
            <a:r>
              <a:rPr lang="en-US" dirty="0"/>
              <a:t>	(bottom line is yin)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8541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A1AB1-666C-6A4B-9E0C-D24F4FD06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Papyrus" panose="020B0602040200020303" pitchFamily="34" charset="77"/>
              </a:rPr>
              <a:t>Directional Characteristics (cont.)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97360-71D0-164A-942A-A189C3323B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Examine the </a:t>
            </a:r>
            <a:r>
              <a:rPr lang="en-US" b="1" dirty="0"/>
              <a:t>two </a:t>
            </a:r>
            <a:r>
              <a:rPr lang="en-US" dirty="0"/>
              <a:t>or four trigrams in your hexagram: (</a:t>
            </a:r>
            <a:r>
              <a:rPr lang="en-US" b="1" dirty="0"/>
              <a:t>LP</a:t>
            </a:r>
            <a:r>
              <a:rPr lang="en-US" dirty="0"/>
              <a:t>-[LN-UN]-</a:t>
            </a:r>
            <a:r>
              <a:rPr lang="en-US" b="1" dirty="0"/>
              <a:t>UP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	</a:t>
            </a:r>
            <a:r>
              <a:rPr lang="en-US" sz="2200" dirty="0"/>
              <a:t>(P = primary trigram)(N = nuclear  see upcoming slide)(L=lower, U=upper)</a:t>
            </a:r>
            <a:br>
              <a:rPr lang="en-US" dirty="0"/>
            </a:br>
            <a:r>
              <a:rPr lang="en-US" dirty="0"/>
              <a:t>and observe their potential for interaction.		 </a:t>
            </a:r>
          </a:p>
          <a:p>
            <a:r>
              <a:rPr lang="en-US" b="1" i="1" dirty="0"/>
              <a:t>more upward tending trigrams indicates:</a:t>
            </a:r>
            <a:r>
              <a:rPr lang="en-US" dirty="0"/>
              <a:t>		</a:t>
            </a:r>
            <a:br>
              <a:rPr lang="en-US" dirty="0"/>
            </a:br>
            <a:r>
              <a:rPr lang="en-US" dirty="0"/>
              <a:t>an outward act is called for do something in the world - proceed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b="1" i="1" dirty="0"/>
              <a:t>more downward tendencies indicates:</a:t>
            </a:r>
            <a:r>
              <a:rPr lang="en-US" dirty="0"/>
              <a:t>		</a:t>
            </a:r>
            <a:br>
              <a:rPr lang="en-US" dirty="0"/>
            </a:br>
            <a:r>
              <a:rPr lang="en-US" dirty="0"/>
              <a:t>an inward act is called for such as work on your character</a:t>
            </a:r>
          </a:p>
          <a:p>
            <a:r>
              <a:rPr lang="en-US" dirty="0"/>
              <a:t>or more preparation is needed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b="1" i="1" dirty="0"/>
              <a:t>if up and down are equal:	</a:t>
            </a:r>
            <a:r>
              <a:rPr lang="en-US" dirty="0"/>
              <a:t>work on relationships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1309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8DE32-5C23-B14C-B414-3A0548C2F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Papyrus" panose="020B0602040200020303" pitchFamily="34" charset="77"/>
              </a:rPr>
              <a:t>Directional Characteristics (cont.)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5176F6-E55E-1D47-85A6-9D5E59354A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2900" b="1" i="1" dirty="0"/>
              <a:t>* General Interpretation of the two trigrams interacting:</a:t>
            </a:r>
            <a:endParaRPr lang="en-US" sz="2900" b="1" dirty="0"/>
          </a:p>
          <a:p>
            <a:r>
              <a:rPr lang="en-US" dirty="0">
                <a:sym typeface="Wingdings 3" pitchFamily="2" charset="2"/>
              </a:rPr>
              <a:t></a:t>
            </a:r>
            <a:r>
              <a:rPr lang="en-US" dirty="0"/>
              <a:t>  1. </a:t>
            </a:r>
            <a:r>
              <a:rPr lang="en-US" b="1" dirty="0"/>
              <a:t>Rising</a:t>
            </a:r>
            <a:r>
              <a:rPr lang="en-US" dirty="0"/>
              <a:t>	both going up together		= moving forward, advancing, proceeding</a:t>
            </a:r>
          </a:p>
          <a:p>
            <a:r>
              <a:rPr lang="en-US" dirty="0">
                <a:sym typeface="Wingdings 3" pitchFamily="2" charset="2"/>
              </a:rPr>
              <a:t>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>
                <a:sym typeface="Wingdings 3" pitchFamily="2" charset="2"/>
              </a:rPr>
              <a:t></a:t>
            </a:r>
            <a:r>
              <a:rPr lang="en-US" dirty="0"/>
              <a:t>  2. </a:t>
            </a:r>
            <a:r>
              <a:rPr lang="en-US" b="1" dirty="0"/>
              <a:t>Sinking</a:t>
            </a:r>
            <a:r>
              <a:rPr lang="en-US" dirty="0"/>
              <a:t>	 both moving down together	= retreat, pulling or pushed back, stuck</a:t>
            </a:r>
          </a:p>
          <a:p>
            <a:r>
              <a:rPr lang="en-US" dirty="0">
                <a:sym typeface="Wingdings 3" pitchFamily="2" charset="2"/>
              </a:rPr>
              <a:t></a:t>
            </a:r>
            <a:endParaRPr lang="en-US" dirty="0"/>
          </a:p>
          <a:p>
            <a:pPr marL="0" indent="0">
              <a:buNone/>
            </a:pPr>
            <a:r>
              <a:rPr lang="en-US" u="dashLongHeavy" dirty="0"/>
              <a:t> 											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>
                <a:sym typeface="Wingdings 3" pitchFamily="2" charset="2"/>
              </a:rPr>
              <a:t></a:t>
            </a:r>
            <a:r>
              <a:rPr lang="en-US" dirty="0"/>
              <a:t>  3. </a:t>
            </a:r>
            <a:r>
              <a:rPr lang="en-US" b="1" dirty="0"/>
              <a:t>Meeting/Joining</a:t>
            </a:r>
            <a:r>
              <a:rPr lang="en-US" dirty="0"/>
              <a:t>	in the center	= interacting with one another, joining forces</a:t>
            </a:r>
          </a:p>
          <a:p>
            <a:r>
              <a:rPr lang="en-US" dirty="0">
                <a:sym typeface="Wingdings 3" pitchFamily="2" charset="2"/>
              </a:rPr>
              <a:t></a:t>
            </a:r>
            <a:r>
              <a:rPr lang="en-US" dirty="0"/>
              <a:t>					sticking together, productive alliances</a:t>
            </a:r>
          </a:p>
          <a:p>
            <a:pPr marL="0" indent="0">
              <a:buNone/>
            </a:pPr>
            <a:r>
              <a:rPr lang="en-US" dirty="0"/>
              <a:t>					(could also mean butting heads, conflicting)  (see H: 11 &amp; 63)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>
                <a:sym typeface="Wingdings 3" pitchFamily="2" charset="2"/>
              </a:rPr>
              <a:t></a:t>
            </a:r>
            <a:r>
              <a:rPr lang="en-US" dirty="0"/>
              <a:t>  4. </a:t>
            </a:r>
            <a:r>
              <a:rPr lang="en-US" b="1" dirty="0"/>
              <a:t>Diverging</a:t>
            </a:r>
            <a:r>
              <a:rPr lang="en-US" dirty="0"/>
              <a:t>		pulling apart	= separating from one another, not relating</a:t>
            </a:r>
          </a:p>
          <a:p>
            <a:r>
              <a:rPr lang="en-US" dirty="0">
                <a:sym typeface="Wingdings 3" pitchFamily="2" charset="2"/>
              </a:rPr>
              <a:t></a:t>
            </a:r>
            <a:r>
              <a:rPr lang="en-US" dirty="0"/>
              <a:t>					unproductive	(see H: 12 &amp; 64)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8455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8D930-5E44-FF4C-AA7B-B63843A5C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latin typeface="Papyrus" panose="020B0602040200020303" pitchFamily="34" charset="77"/>
              </a:rPr>
              <a:t>Trigrams Related to Body Parts</a:t>
            </a:r>
            <a:endParaRPr lang="en-US" sz="4000" dirty="0">
              <a:latin typeface="Papyrus" panose="020B0602040200020303" pitchFamily="34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D6F023-1F7F-7845-918F-38E26D336C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b="1" u="sng" dirty="0"/>
              <a:t>Trigram</a:t>
            </a:r>
            <a:r>
              <a:rPr lang="en-US" b="1" dirty="0"/>
              <a:t>	</a:t>
            </a:r>
            <a:r>
              <a:rPr lang="en-US" b="1" u="sng" dirty="0"/>
              <a:t>Name	</a:t>
            </a:r>
            <a:r>
              <a:rPr lang="en-US" b="1" dirty="0"/>
              <a:t>	</a:t>
            </a:r>
            <a:r>
              <a:rPr lang="en-US" b="1" u="sng" dirty="0"/>
              <a:t>Body Part	</a:t>
            </a:r>
            <a:r>
              <a:rPr lang="en-US" b="1" dirty="0"/>
              <a:t>	</a:t>
            </a:r>
            <a:r>
              <a:rPr lang="en-US" b="1" u="sng" dirty="0"/>
              <a:t>Sense			</a:t>
            </a:r>
            <a:r>
              <a:rPr lang="en-US" dirty="0"/>
              <a:t> </a:t>
            </a:r>
          </a:p>
          <a:p>
            <a:r>
              <a:rPr lang="en-US" dirty="0"/>
              <a:t>   ☰</a:t>
            </a:r>
            <a:r>
              <a:rPr lang="en-US" b="1" dirty="0"/>
              <a:t>	</a:t>
            </a:r>
            <a:r>
              <a:rPr lang="en-US" b="1" dirty="0" err="1"/>
              <a:t>Qián</a:t>
            </a:r>
            <a:r>
              <a:rPr lang="en-US" b="1" dirty="0"/>
              <a:t>		Head		mind - intellect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   ☷</a:t>
            </a:r>
            <a:r>
              <a:rPr lang="en-US" b="1" dirty="0"/>
              <a:t>	</a:t>
            </a:r>
            <a:r>
              <a:rPr lang="en-US" b="1" dirty="0" err="1"/>
              <a:t>Kūn</a:t>
            </a:r>
            <a:r>
              <a:rPr lang="en-US" b="1" dirty="0"/>
              <a:t>		Belly/Womb		fertility/fecundity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   ☲</a:t>
            </a:r>
            <a:r>
              <a:rPr lang="en-US" b="1" dirty="0"/>
              <a:t>	</a:t>
            </a:r>
            <a:r>
              <a:rPr lang="en-US" b="1" dirty="0" err="1"/>
              <a:t>Lí</a:t>
            </a:r>
            <a:r>
              <a:rPr lang="en-US" b="1" dirty="0"/>
              <a:t>		Eyes		vision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   ☵</a:t>
            </a:r>
            <a:r>
              <a:rPr lang="en-US" b="1" dirty="0"/>
              <a:t>	</a:t>
            </a:r>
            <a:r>
              <a:rPr lang="en-US" b="1" dirty="0" err="1"/>
              <a:t>Kǎn</a:t>
            </a:r>
            <a:r>
              <a:rPr lang="en-US" b="1" dirty="0"/>
              <a:t>		Ears		hearing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   ☳</a:t>
            </a:r>
            <a:r>
              <a:rPr lang="en-US" b="1" dirty="0"/>
              <a:t>	</a:t>
            </a:r>
            <a:r>
              <a:rPr lang="en-US" b="1" dirty="0" err="1"/>
              <a:t>Zhèn</a:t>
            </a:r>
            <a:r>
              <a:rPr lang="en-US" b="1" dirty="0"/>
              <a:t>		Feet/toes		locomotion - kinesthetic sense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   ☶</a:t>
            </a:r>
            <a:r>
              <a:rPr lang="en-US" b="1" dirty="0"/>
              <a:t>	</a:t>
            </a:r>
            <a:r>
              <a:rPr lang="en-US" b="1" dirty="0" err="1"/>
              <a:t>Gèn</a:t>
            </a:r>
            <a:r>
              <a:rPr lang="en-US" b="1" dirty="0"/>
              <a:t>		Hands		touch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   ☱</a:t>
            </a:r>
            <a:r>
              <a:rPr lang="en-US" b="1" dirty="0"/>
              <a:t>	</a:t>
            </a:r>
            <a:r>
              <a:rPr lang="en-US" b="1" dirty="0" err="1"/>
              <a:t>Duì</a:t>
            </a:r>
            <a:r>
              <a:rPr lang="en-US" b="1" dirty="0"/>
              <a:t>		Mouth		taste &amp; speech	</a:t>
            </a:r>
            <a:r>
              <a:rPr lang="en-US" dirty="0"/>
              <a:t>(</a:t>
            </a:r>
            <a:r>
              <a:rPr lang="en-US" dirty="0" err="1"/>
              <a:t>Sp</a:t>
            </a:r>
            <a:r>
              <a:rPr lang="en-US" dirty="0"/>
              <a:t> / Ht)</a:t>
            </a:r>
          </a:p>
          <a:p>
            <a:endParaRPr lang="en-US" dirty="0"/>
          </a:p>
          <a:p>
            <a:r>
              <a:rPr lang="en-US" dirty="0"/>
              <a:t>   ☴</a:t>
            </a:r>
            <a:r>
              <a:rPr lang="en-US" b="1" dirty="0"/>
              <a:t>	</a:t>
            </a:r>
            <a:r>
              <a:rPr lang="en-US" b="1" dirty="0" err="1"/>
              <a:t>Xùn</a:t>
            </a:r>
            <a:r>
              <a:rPr lang="en-US" b="1" dirty="0"/>
              <a:t>		Thigh/Legs		smell </a:t>
            </a:r>
            <a:r>
              <a:rPr lang="en-US" dirty="0"/>
              <a:t>(odors wafting on the wind/breeze)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0924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9B2B0-B9DA-E945-AC91-7BA8F5EFF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latin typeface="Papyrus" panose="020B0602040200020303" pitchFamily="34" charset="77"/>
              </a:rPr>
              <a:t>Family Relations and Trigram Associations</a:t>
            </a:r>
            <a:endParaRPr lang="en-US" sz="4000" dirty="0">
              <a:latin typeface="Papyrus" panose="020B0602040200020303" pitchFamily="34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9577CA-2328-014E-942F-A42DD2D97D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/>
              <a:t>The trigrams are often associated with and referred to as members of a family.</a:t>
            </a:r>
          </a:p>
          <a:p>
            <a:r>
              <a:rPr lang="en-US" sz="2600" dirty="0"/>
              <a:t>Family relations are especially important in Confucian thought and interpretation.</a:t>
            </a:r>
            <a:r>
              <a:rPr lang="en-US" dirty="0"/>
              <a:t> </a:t>
            </a:r>
          </a:p>
          <a:p>
            <a:r>
              <a:rPr lang="en-US" dirty="0"/>
              <a:t>	Yin = </a:t>
            </a:r>
            <a:r>
              <a:rPr lang="en-US" b="1" dirty="0"/>
              <a:t>female</a:t>
            </a:r>
            <a:r>
              <a:rPr lang="en-US" dirty="0"/>
              <a:t>	</a:t>
            </a:r>
            <a:r>
              <a:rPr lang="en-US" i="1" dirty="0"/>
              <a:t> members </a:t>
            </a:r>
            <a:r>
              <a:rPr lang="en-US" dirty="0"/>
              <a:t>		Yang = </a:t>
            </a:r>
            <a:r>
              <a:rPr lang="en-US" b="1" dirty="0"/>
              <a:t>male</a:t>
            </a:r>
            <a:r>
              <a:rPr lang="en-US" dirty="0"/>
              <a:t>	</a:t>
            </a:r>
            <a:r>
              <a:rPr lang="en-US" i="1" dirty="0"/>
              <a:t> members</a:t>
            </a:r>
            <a:endParaRPr lang="en-US" dirty="0"/>
          </a:p>
          <a:p>
            <a:r>
              <a:rPr lang="en-US" dirty="0"/>
              <a:t> 	All yin = mother			All yang = father</a:t>
            </a:r>
          </a:p>
          <a:p>
            <a:pPr marL="0" indent="0">
              <a:buNone/>
            </a:pPr>
            <a:r>
              <a:rPr lang="en-US" sz="2400" i="1" dirty="0"/>
              <a:t>Thus:</a:t>
            </a:r>
            <a:r>
              <a:rPr lang="en-US" dirty="0"/>
              <a:t>	☷	</a:t>
            </a:r>
            <a:r>
              <a:rPr lang="en-US" dirty="0" err="1"/>
              <a:t>Kūn</a:t>
            </a:r>
            <a:r>
              <a:rPr lang="en-US" dirty="0"/>
              <a:t>	= Mom		☰ 	</a:t>
            </a:r>
            <a:r>
              <a:rPr lang="en-US" dirty="0" err="1"/>
              <a:t>Qián</a:t>
            </a:r>
            <a:r>
              <a:rPr lang="en-US" dirty="0"/>
              <a:t>	= Dad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3401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8046A-1CD0-A241-BCC8-CC6B92640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Papyrus" panose="020B0602040200020303" pitchFamily="34" charset="77"/>
              </a:rPr>
              <a:t>Family Relations (cont.)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4C7DE2-9437-4440-9FCF-C853F5031A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i="1" dirty="0"/>
              <a:t>The Six Children:</a:t>
            </a:r>
            <a:r>
              <a:rPr lang="en-US" i="1" dirty="0"/>
              <a:t>	</a:t>
            </a:r>
            <a:r>
              <a:rPr lang="zh-TW" altLang="en-US" i="1" dirty="0"/>
              <a:t>六 子 卦 </a:t>
            </a:r>
            <a:r>
              <a:rPr lang="en-US" i="1" dirty="0" err="1"/>
              <a:t>Liù</a:t>
            </a:r>
            <a:r>
              <a:rPr lang="en-US" i="1" dirty="0"/>
              <a:t> </a:t>
            </a:r>
            <a:r>
              <a:rPr lang="en-US" i="1" dirty="0" err="1"/>
              <a:t>Zǐ</a:t>
            </a:r>
            <a:r>
              <a:rPr lang="en-US" i="1" dirty="0"/>
              <a:t> </a:t>
            </a:r>
            <a:r>
              <a:rPr lang="en-US" i="1" dirty="0" err="1"/>
              <a:t>Guà</a:t>
            </a:r>
            <a:r>
              <a:rPr lang="en-US" dirty="0"/>
              <a:t>	</a:t>
            </a:r>
            <a:r>
              <a:rPr lang="en-US" i="1" u="sng" dirty="0"/>
              <a:t>3 daughters &amp; 3 sons			</a:t>
            </a:r>
            <a:endParaRPr lang="en-US" u="sng" dirty="0"/>
          </a:p>
          <a:p>
            <a:r>
              <a:rPr lang="en-US" dirty="0"/>
              <a:t>☳	</a:t>
            </a:r>
            <a:r>
              <a:rPr lang="en-US" dirty="0" err="1"/>
              <a:t>Zhèn</a:t>
            </a:r>
            <a:r>
              <a:rPr lang="en-US" dirty="0"/>
              <a:t>	= </a:t>
            </a:r>
            <a:r>
              <a:rPr lang="en-US" b="1" dirty="0"/>
              <a:t>eldest son		1st son		</a:t>
            </a:r>
            <a:r>
              <a:rPr lang="en-US" i="1" dirty="0"/>
              <a:t>yang in the first position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☴	</a:t>
            </a:r>
            <a:r>
              <a:rPr lang="en-US" dirty="0" err="1"/>
              <a:t>Xùn</a:t>
            </a:r>
            <a:r>
              <a:rPr lang="en-US" dirty="0"/>
              <a:t>	= </a:t>
            </a:r>
            <a:r>
              <a:rPr lang="en-US" b="1" dirty="0"/>
              <a:t>eldest daughter	1st daughter	</a:t>
            </a:r>
            <a:r>
              <a:rPr lang="en-US" i="1" dirty="0"/>
              <a:t>yin in the first position</a:t>
            </a:r>
            <a:endParaRPr lang="en-US" dirty="0"/>
          </a:p>
          <a:p>
            <a:endParaRPr lang="en-US" dirty="0"/>
          </a:p>
          <a:p>
            <a:r>
              <a:rPr lang="en-US" dirty="0"/>
              <a:t>☵	</a:t>
            </a:r>
            <a:r>
              <a:rPr lang="en-US" dirty="0" err="1"/>
              <a:t>Kǎn</a:t>
            </a:r>
            <a:r>
              <a:rPr lang="en-US" dirty="0"/>
              <a:t>	= </a:t>
            </a:r>
            <a:r>
              <a:rPr lang="en-US" b="1" dirty="0"/>
              <a:t> middle son		2nd son		</a:t>
            </a:r>
            <a:r>
              <a:rPr lang="en-US" i="1" dirty="0"/>
              <a:t>yang in the second position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☲	</a:t>
            </a:r>
            <a:r>
              <a:rPr lang="en-US" dirty="0" err="1"/>
              <a:t>Lí</a:t>
            </a:r>
            <a:r>
              <a:rPr lang="en-US" dirty="0"/>
              <a:t>	= </a:t>
            </a:r>
            <a:r>
              <a:rPr lang="en-US" b="1" dirty="0"/>
              <a:t> middle daughter	2nd daughter	</a:t>
            </a:r>
            <a:r>
              <a:rPr lang="en-US" i="1" dirty="0"/>
              <a:t>yin in the second position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☶	</a:t>
            </a:r>
            <a:r>
              <a:rPr lang="en-US" dirty="0" err="1"/>
              <a:t>Gèn</a:t>
            </a:r>
            <a:r>
              <a:rPr lang="en-US" dirty="0"/>
              <a:t>	= </a:t>
            </a:r>
            <a:r>
              <a:rPr lang="en-US" b="1" dirty="0"/>
              <a:t>youngest son		3rd son		</a:t>
            </a:r>
            <a:r>
              <a:rPr lang="en-US" i="1" dirty="0"/>
              <a:t>yang in the third position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☱	</a:t>
            </a:r>
            <a:r>
              <a:rPr lang="en-US" dirty="0" err="1"/>
              <a:t>Duì</a:t>
            </a:r>
            <a:r>
              <a:rPr lang="en-US" dirty="0"/>
              <a:t>	= </a:t>
            </a:r>
            <a:r>
              <a:rPr lang="en-US" b="1" dirty="0"/>
              <a:t>youngest daughter	3rd daughter	</a:t>
            </a:r>
            <a:r>
              <a:rPr lang="en-US" i="1" dirty="0"/>
              <a:t>yin in the third position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9376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8C397-FD06-8849-A2ED-97E9BC484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latin typeface="Papyrus" panose="020B0602040200020303" pitchFamily="34" charset="77"/>
              </a:rPr>
              <a:t>Trigram Arrangements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1B04DD-69F8-D543-B6A3-03558D584C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sz="3600" dirty="0">
                <a:latin typeface="Papyrus" panose="020B0602040200020303" pitchFamily="34" charset="77"/>
              </a:rPr>
              <a:t>Xian Tian &amp; </a:t>
            </a:r>
            <a:r>
              <a:rPr lang="en-US" sz="3600" dirty="0" err="1">
                <a:latin typeface="Papyrus" panose="020B0602040200020303" pitchFamily="34" charset="77"/>
              </a:rPr>
              <a:t>Hou</a:t>
            </a:r>
            <a:r>
              <a:rPr lang="en-US" sz="3600" dirty="0">
                <a:latin typeface="Papyrus" panose="020B0602040200020303" pitchFamily="34" charset="77"/>
              </a:rPr>
              <a:t> Tian</a:t>
            </a:r>
          </a:p>
          <a:p>
            <a:pPr marL="0" indent="0" algn="ctr">
              <a:buNone/>
            </a:pPr>
            <a:r>
              <a:rPr lang="en-US" sz="3600" dirty="0">
                <a:latin typeface="Papyrus" panose="020B0602040200020303" pitchFamily="34" charset="77"/>
              </a:rPr>
              <a:t>Former &amp; Latter Heaven</a:t>
            </a:r>
          </a:p>
          <a:p>
            <a:pPr marL="0" indent="0" algn="ctr">
              <a:buNone/>
            </a:pPr>
            <a:r>
              <a:rPr lang="en-US" sz="2400" dirty="0">
                <a:latin typeface="Papyrus" panose="020B0602040200020303" pitchFamily="34" charset="77"/>
              </a:rPr>
              <a:t>These two arrangements of trigrams derive from the 8th Wing (</a:t>
            </a:r>
            <a:r>
              <a:rPr lang="en-US" sz="2400" dirty="0" err="1">
                <a:latin typeface="Papyrus" panose="020B0602040200020303" pitchFamily="34" charset="77"/>
              </a:rPr>
              <a:t>Shuo</a:t>
            </a:r>
            <a:r>
              <a:rPr lang="en-US" sz="2400" dirty="0">
                <a:latin typeface="Papyrus" panose="020B0602040200020303" pitchFamily="34" charset="77"/>
              </a:rPr>
              <a:t> </a:t>
            </a:r>
            <a:r>
              <a:rPr lang="en-US" sz="2400" dirty="0" err="1">
                <a:latin typeface="Papyrus" panose="020B0602040200020303" pitchFamily="34" charset="77"/>
              </a:rPr>
              <a:t>Gua</a:t>
            </a:r>
            <a:r>
              <a:rPr lang="en-US" sz="2400" dirty="0">
                <a:latin typeface="Papyrus" panose="020B0602040200020303" pitchFamily="34" charset="77"/>
              </a:rPr>
              <a:t>)</a:t>
            </a:r>
          </a:p>
          <a:p>
            <a:pPr marL="0" indent="0" algn="ctr">
              <a:buNone/>
            </a:pPr>
            <a:endParaRPr lang="en-US" dirty="0">
              <a:latin typeface="Papyrus" panose="020B0602040200020303" pitchFamily="34" charset="77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8364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A3BCA-A345-4845-B1B1-E3D3D45D7E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3600" b="1" dirty="0"/>
              <a:t>河</a:t>
            </a:r>
            <a:r>
              <a:rPr lang="en-US" altLang="zh-TW" sz="3600" b="1" dirty="0"/>
              <a:t> </a:t>
            </a:r>
            <a:r>
              <a:rPr lang="zh-TW" altLang="en-US" sz="3600" b="1" dirty="0"/>
              <a:t>圖</a:t>
            </a:r>
            <a:r>
              <a:rPr lang="en-US" sz="3600" b="1" dirty="0"/>
              <a:t>  </a:t>
            </a:r>
            <a:r>
              <a:rPr lang="en-US" sz="3600" b="1" i="1" dirty="0" err="1">
                <a:latin typeface="Papyrus" panose="020B0602040200020303" pitchFamily="34" charset="77"/>
              </a:rPr>
              <a:t>Hé</a:t>
            </a:r>
            <a:r>
              <a:rPr lang="en-US" sz="3600" b="1" i="1" dirty="0">
                <a:latin typeface="Papyrus" panose="020B0602040200020303" pitchFamily="34" charset="77"/>
              </a:rPr>
              <a:t> Tú = [Yellow] River Map</a:t>
            </a:r>
            <a:br>
              <a:rPr lang="en-US" sz="3600" b="1" i="1" dirty="0">
                <a:latin typeface="Papyrus" panose="020B0602040200020303" pitchFamily="34" charset="77"/>
              </a:rPr>
            </a:br>
            <a:r>
              <a:rPr lang="en-US" sz="2000" i="1" dirty="0">
                <a:latin typeface="Papyrus" panose="020B0602040200020303" pitchFamily="34" charset="77"/>
              </a:rPr>
              <a:t>attributed to Fu Xi  (~2800 BCE)</a:t>
            </a:r>
            <a:endParaRPr lang="en-US" sz="2000" dirty="0">
              <a:latin typeface="Papyrus" panose="020B0602040200020303" pitchFamily="34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E86220-4072-A542-B58C-FB011DBD40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14501"/>
            <a:ext cx="10515600" cy="3452812"/>
          </a:xfrm>
        </p:spPr>
        <p:txBody>
          <a:bodyPr anchor="ctr"/>
          <a:lstStyle/>
          <a:p>
            <a:pPr marL="0" indent="0">
              <a:buNone/>
            </a:pPr>
            <a:r>
              <a:rPr lang="en-US" sz="2400" b="1" dirty="0"/>
              <a:t>4 Directions + Center = 5</a:t>
            </a:r>
            <a:br>
              <a:rPr lang="en-US" sz="2400" b="1" dirty="0"/>
            </a:br>
            <a:r>
              <a:rPr lang="en-US" sz="1600" dirty="0"/>
              <a:t>	</a:t>
            </a:r>
            <a:br>
              <a:rPr lang="en-US" sz="1600" dirty="0"/>
            </a:br>
            <a:r>
              <a:rPr lang="en-US" sz="1400" dirty="0"/>
              <a:t>open circles=bright/light=yang: odd #’s=25</a:t>
            </a:r>
            <a:br>
              <a:rPr lang="en-US" sz="1400" dirty="0"/>
            </a:br>
            <a:br>
              <a:rPr lang="en-US" sz="1400" dirty="0"/>
            </a:br>
            <a:r>
              <a:rPr lang="en-US" sz="1400" dirty="0"/>
              <a:t>filled in=dark=yin: even #'s=30</a:t>
            </a:r>
            <a:br>
              <a:rPr lang="en-US" sz="1400" dirty="0"/>
            </a:br>
            <a:r>
              <a:rPr lang="en-US" sz="1400" dirty="0"/>
              <a:t> </a:t>
            </a:r>
            <a:br>
              <a:rPr lang="en-US" sz="1600" dirty="0"/>
            </a:br>
            <a:r>
              <a:rPr lang="en-US" sz="1400" dirty="0"/>
              <a:t>1 yin &amp; 1 yang in each direction = 10#'s=55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HeTu">
            <a:extLst>
              <a:ext uri="{FF2B5EF4-FFF2-40B4-BE49-F238E27FC236}">
                <a16:creationId xmlns:a16="http://schemas.microsoft.com/office/drawing/2014/main" id="{9DFE40B3-42B2-9F47-B732-CCFE9B2E022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0700" y="1714500"/>
            <a:ext cx="3530600" cy="3429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340898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26872-295B-2D44-BBB3-487F8907C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3600" b="1" dirty="0"/>
              <a:t>洛</a:t>
            </a:r>
            <a:r>
              <a:rPr lang="en-US" altLang="zh-TW" sz="3600" b="1" dirty="0"/>
              <a:t> </a:t>
            </a:r>
            <a:r>
              <a:rPr lang="zh-TW" altLang="en-US" sz="3600" b="1" dirty="0"/>
              <a:t>書</a:t>
            </a:r>
            <a:r>
              <a:rPr lang="en-US" sz="3600" b="1" dirty="0"/>
              <a:t> </a:t>
            </a:r>
            <a:r>
              <a:rPr lang="en-US" sz="3600" b="1" i="1" dirty="0" err="1">
                <a:latin typeface="Papyrus" panose="020B0602040200020303" pitchFamily="34" charset="77"/>
              </a:rPr>
              <a:t>Luò</a:t>
            </a:r>
            <a:r>
              <a:rPr lang="en-US" sz="3600" b="1" i="1" dirty="0">
                <a:latin typeface="Papyrus" panose="020B0602040200020303" pitchFamily="34" charset="77"/>
              </a:rPr>
              <a:t> </a:t>
            </a:r>
            <a:r>
              <a:rPr lang="en-US" sz="3600" b="1" i="1" dirty="0" err="1">
                <a:latin typeface="Papyrus" panose="020B0602040200020303" pitchFamily="34" charset="77"/>
              </a:rPr>
              <a:t>Shū</a:t>
            </a:r>
            <a:r>
              <a:rPr lang="en-US" sz="3600" b="1" i="1" dirty="0">
                <a:latin typeface="Papyrus" panose="020B0602040200020303" pitchFamily="34" charset="77"/>
              </a:rPr>
              <a:t> = Luo [River] Writing</a:t>
            </a:r>
            <a:br>
              <a:rPr lang="en-US" b="1" i="1" dirty="0">
                <a:latin typeface="Papyrus" panose="020B0602040200020303" pitchFamily="34" charset="77"/>
              </a:rPr>
            </a:br>
            <a:r>
              <a:rPr lang="en-US" sz="2000" i="1" dirty="0">
                <a:latin typeface="Papyrus" panose="020B0602040200020303" pitchFamily="34" charset="77"/>
              </a:rPr>
              <a:t>attributed to Da Yu (~2200 BCE)</a:t>
            </a:r>
            <a:endParaRPr lang="en-US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3DF454-0C94-AC47-B997-ABD4BAD56A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/>
              <a:t>8 Directions + Center = 9</a:t>
            </a:r>
            <a:br>
              <a:rPr lang="en-US" b="1" dirty="0"/>
            </a:br>
            <a:br>
              <a:rPr lang="en-US" b="1" dirty="0"/>
            </a:br>
            <a:r>
              <a:rPr lang="en-US" sz="2000" dirty="0"/>
              <a:t>Water=1   </a:t>
            </a:r>
            <a:br>
              <a:rPr lang="en-US" sz="2000" dirty="0"/>
            </a:br>
            <a:r>
              <a:rPr lang="en-US" sz="2000" dirty="0"/>
              <a:t>Fire=9   </a:t>
            </a:r>
            <a:br>
              <a:rPr lang="en-US" sz="2000" dirty="0"/>
            </a:br>
            <a:r>
              <a:rPr lang="en-US" sz="2000" dirty="0"/>
              <a:t>Wood=7   (3+4)</a:t>
            </a:r>
            <a:br>
              <a:rPr lang="en-US" sz="2000" dirty="0"/>
            </a:br>
            <a:r>
              <a:rPr lang="en-US" sz="2000" dirty="0"/>
              <a:t>Metal=13 (6+7)</a:t>
            </a:r>
            <a:br>
              <a:rPr lang="en-US" sz="2000" dirty="0"/>
            </a:br>
            <a:r>
              <a:rPr lang="en-US" sz="2000" dirty="0"/>
              <a:t>Earth=10  (2+8)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all opposite pairs add up to 10</a:t>
            </a:r>
            <a:br>
              <a:rPr lang="en-US" sz="2000" dirty="0"/>
            </a:br>
            <a:r>
              <a:rPr lang="en-US" sz="2000" dirty="0"/>
              <a:t> = 40 + center 5 = 45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LuoShu">
            <a:extLst>
              <a:ext uri="{FF2B5EF4-FFF2-40B4-BE49-F238E27FC236}">
                <a16:creationId xmlns:a16="http://schemas.microsoft.com/office/drawing/2014/main" id="{73EB4F3E-50AF-BC47-895D-BDE7FE4DD11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4200" y="1714500"/>
            <a:ext cx="3403600" cy="3429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943653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CDE93-8FA4-0B43-92D4-BC7F8CACB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zh-TW" altLang="en-US" b="1" dirty="0"/>
              <a:t>八卦</a:t>
            </a:r>
            <a:r>
              <a:rPr lang="en-US" b="1" dirty="0"/>
              <a:t> </a:t>
            </a:r>
            <a:r>
              <a:rPr lang="en-US" sz="4000" b="1" dirty="0" err="1">
                <a:latin typeface="Papyrus" panose="020B0602040200020303" pitchFamily="34" charset="77"/>
              </a:rPr>
              <a:t>Bā</a:t>
            </a:r>
            <a:r>
              <a:rPr lang="en-US" sz="4000" b="1" dirty="0">
                <a:latin typeface="Papyrus" panose="020B0602040200020303" pitchFamily="34" charset="77"/>
              </a:rPr>
              <a:t> </a:t>
            </a:r>
            <a:r>
              <a:rPr lang="en-US" sz="4000" b="1" dirty="0" err="1">
                <a:latin typeface="Papyrus" panose="020B0602040200020303" pitchFamily="34" charset="77"/>
              </a:rPr>
              <a:t>Guà</a:t>
            </a:r>
            <a:r>
              <a:rPr lang="en-US" sz="4000" b="1" dirty="0">
                <a:latin typeface="Papyrus" panose="020B0602040200020303" pitchFamily="34" charset="77"/>
              </a:rPr>
              <a:t> - </a:t>
            </a:r>
            <a:r>
              <a:rPr lang="en-US" sz="4000" b="1" i="1" dirty="0">
                <a:latin typeface="Papyrus" panose="020B0602040200020303" pitchFamily="34" charset="77"/>
              </a:rPr>
              <a:t>Xian Tian / Former Heaven  (Fu Xi)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44EC12-56AD-7440-9215-4B791B8CF5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400" dirty="0"/>
              <a:t>4 upper L all have a yang line on bottom					4 lower R all have a yin line on bottom</a:t>
            </a:r>
          </a:p>
          <a:p>
            <a:endParaRPr lang="en-US" dirty="0"/>
          </a:p>
        </p:txBody>
      </p:sp>
      <p:pic>
        <p:nvPicPr>
          <p:cNvPr id="4" name="Picture 3" descr="Former Heaven II">
            <a:extLst>
              <a:ext uri="{FF2B5EF4-FFF2-40B4-BE49-F238E27FC236}">
                <a16:creationId xmlns:a16="http://schemas.microsoft.com/office/drawing/2014/main" id="{B2F88E54-0690-934B-9A1C-899A56A0643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0100" y="2012950"/>
            <a:ext cx="2971800" cy="2832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89158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67007D-8C1A-B64B-B899-365288417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Papyrus" panose="020B0602040200020303" pitchFamily="34" charset="77"/>
              </a:rPr>
              <a:t>The Genesis of the Trigrams</a:t>
            </a:r>
            <a:endParaRPr lang="en-US" dirty="0">
              <a:latin typeface="Papyrus" panose="020B0602040200020303" pitchFamily="34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AA358-94A3-B644-B8BB-DC5BEDDC7C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/>
              <a:t>Undifferentiated Oneness</a:t>
            </a:r>
            <a:r>
              <a:rPr lang="en-US" dirty="0"/>
              <a:t>		</a:t>
            </a:r>
            <a:r>
              <a:rPr lang="en-US" b="1" dirty="0"/>
              <a:t>The </a:t>
            </a:r>
            <a:r>
              <a:rPr lang="en-US" b="1" dirty="0" err="1"/>
              <a:t>Dào</a:t>
            </a:r>
            <a:r>
              <a:rPr lang="en-US" dirty="0"/>
              <a:t>		</a:t>
            </a:r>
            <a:r>
              <a:rPr lang="zh-TW" altLang="en-US" dirty="0"/>
              <a:t>道</a:t>
            </a:r>
            <a:endParaRPr lang="en-US" dirty="0"/>
          </a:p>
          <a:p>
            <a:r>
              <a:rPr lang="zh-TW" altLang="en-US" dirty="0"/>
              <a:t>無 極</a:t>
            </a:r>
            <a:r>
              <a:rPr lang="en-US" dirty="0"/>
              <a:t>				</a:t>
            </a:r>
            <a:r>
              <a:rPr lang="en-US" dirty="0" err="1"/>
              <a:t>Wú</a:t>
            </a:r>
            <a:r>
              <a:rPr lang="en-US" dirty="0"/>
              <a:t> </a:t>
            </a:r>
            <a:r>
              <a:rPr lang="en-US" dirty="0" err="1"/>
              <a:t>Jí</a:t>
            </a:r>
            <a:r>
              <a:rPr lang="en-US" dirty="0"/>
              <a:t> = without beginning, nothingness, or no-thing-ness  (primal state of universe)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b="1" dirty="0"/>
              <a:t>1st Differentiation</a:t>
            </a:r>
            <a:r>
              <a:rPr lang="en-US" dirty="0"/>
              <a:t> - Polarization into 	</a:t>
            </a:r>
            <a:r>
              <a:rPr lang="en-US" b="1" dirty="0" err="1"/>
              <a:t>Yīn</a:t>
            </a:r>
            <a:r>
              <a:rPr lang="en-US" b="1" dirty="0"/>
              <a:t> &amp; </a:t>
            </a:r>
            <a:r>
              <a:rPr lang="en-US" b="1" dirty="0" err="1"/>
              <a:t>Yáng</a:t>
            </a:r>
            <a:r>
              <a:rPr lang="en-US" dirty="0"/>
              <a:t>		</a:t>
            </a:r>
            <a:r>
              <a:rPr lang="zh-TW" altLang="en-US" dirty="0"/>
              <a:t>陰 陽</a:t>
            </a:r>
            <a:endParaRPr lang="en-US" dirty="0"/>
          </a:p>
          <a:p>
            <a:r>
              <a:rPr lang="zh-TW" altLang="en-US" dirty="0"/>
              <a:t>太 極</a:t>
            </a:r>
            <a:r>
              <a:rPr lang="en-US" dirty="0"/>
              <a:t>	</a:t>
            </a:r>
            <a:r>
              <a:rPr lang="en-US" dirty="0" err="1"/>
              <a:t>Tài</a:t>
            </a:r>
            <a:r>
              <a:rPr lang="en-US" dirty="0"/>
              <a:t> </a:t>
            </a:r>
            <a:r>
              <a:rPr lang="en-US" dirty="0" err="1"/>
              <a:t>Jí</a:t>
            </a:r>
            <a:r>
              <a:rPr lang="en-US" dirty="0"/>
              <a:t> = the great polarization</a:t>
            </a:r>
          </a:p>
          <a:p>
            <a:r>
              <a:rPr lang="en-US" dirty="0"/>
              <a:t>the Dao (1) polarizes into Yin &amp; Yang, to create Heaven &amp; Earth; i.e. 2 &amp; 3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b="1" dirty="0"/>
              <a:t>2nd Differentiation</a:t>
            </a:r>
            <a:r>
              <a:rPr lang="en-US" dirty="0"/>
              <a:t> - Bifurcation		</a:t>
            </a:r>
            <a:r>
              <a:rPr lang="en-US" b="1" dirty="0" err="1"/>
              <a:t>Tài</a:t>
            </a:r>
            <a:r>
              <a:rPr lang="en-US" b="1" dirty="0"/>
              <a:t> &amp; </a:t>
            </a:r>
            <a:r>
              <a:rPr lang="en-US" b="1" dirty="0" err="1"/>
              <a:t>Shào</a:t>
            </a:r>
            <a:r>
              <a:rPr lang="en-US" dirty="0"/>
              <a:t>		</a:t>
            </a:r>
            <a:r>
              <a:rPr lang="zh-TW" altLang="en-US" dirty="0"/>
              <a:t>太 少</a:t>
            </a:r>
            <a:endParaRPr lang="en-US" dirty="0"/>
          </a:p>
          <a:p>
            <a:r>
              <a:rPr lang="en-US" dirty="0"/>
              <a:t>Yin &amp; Yang interact to create the Four Divisions/Stages/Seasons	</a:t>
            </a:r>
            <a:r>
              <a:rPr lang="en-US" dirty="0" err="1"/>
              <a:t>Sì</a:t>
            </a:r>
            <a:r>
              <a:rPr lang="en-US" dirty="0"/>
              <a:t> </a:t>
            </a:r>
            <a:r>
              <a:rPr lang="en-US" dirty="0" err="1"/>
              <a:t>Xiàng</a:t>
            </a:r>
            <a:r>
              <a:rPr lang="en-US" dirty="0"/>
              <a:t>	</a:t>
            </a:r>
            <a:r>
              <a:rPr lang="zh-TW" altLang="en-US" dirty="0"/>
              <a:t>四像</a:t>
            </a:r>
            <a:endParaRPr lang="en-US" dirty="0"/>
          </a:p>
          <a:p>
            <a:r>
              <a:rPr lang="en-US" dirty="0"/>
              <a:t>symbolized by the Bigrams/</a:t>
            </a:r>
            <a:r>
              <a:rPr lang="en-US" dirty="0" err="1"/>
              <a:t>Digrams</a:t>
            </a:r>
            <a:r>
              <a:rPr lang="en-US" dirty="0"/>
              <a:t> (tai &amp; shao yin &amp; yang) and the #’s 6-7-8-9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b="1" dirty="0"/>
              <a:t>3rd Differentiation</a:t>
            </a:r>
            <a:r>
              <a:rPr lang="en-US" dirty="0"/>
              <a:t> - Trilogy		</a:t>
            </a:r>
            <a:r>
              <a:rPr lang="en-US" b="1" dirty="0" err="1"/>
              <a:t>Tiān</a:t>
            </a:r>
            <a:r>
              <a:rPr lang="en-US" b="1" dirty="0"/>
              <a:t>, </a:t>
            </a:r>
            <a:r>
              <a:rPr lang="en-US" b="1" dirty="0" err="1"/>
              <a:t>Dì</a:t>
            </a:r>
            <a:r>
              <a:rPr lang="en-US" b="1" dirty="0"/>
              <a:t>, </a:t>
            </a:r>
            <a:r>
              <a:rPr lang="en-US" b="1" dirty="0" err="1"/>
              <a:t>Rén</a:t>
            </a:r>
            <a:r>
              <a:rPr lang="en-US" dirty="0"/>
              <a:t>	</a:t>
            </a:r>
            <a:r>
              <a:rPr lang="zh-TW" altLang="en-US" dirty="0"/>
              <a:t>天 地 人</a:t>
            </a:r>
            <a:endParaRPr lang="en-US" dirty="0"/>
          </a:p>
          <a:p>
            <a:r>
              <a:rPr lang="en-US" dirty="0"/>
              <a:t>the three Realms Heaven, Earth and Human</a:t>
            </a:r>
          </a:p>
          <a:p>
            <a:r>
              <a:rPr lang="en-US" dirty="0"/>
              <a:t>graphically represented by the trigrams </a:t>
            </a:r>
          </a:p>
          <a:p>
            <a:r>
              <a:rPr lang="en-US" dirty="0"/>
              <a:t>thus engendering the 8 Archetypes (Ba </a:t>
            </a:r>
            <a:r>
              <a:rPr lang="en-US" dirty="0" err="1"/>
              <a:t>Gua</a:t>
            </a:r>
            <a:r>
              <a:rPr lang="en-US" dirty="0"/>
              <a:t>) and their directions (space)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645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610E8-ACF1-DD4A-A29E-799524165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sz="3600" b="1" dirty="0"/>
              <a:t>八</a:t>
            </a:r>
            <a:r>
              <a:rPr lang="en-US" altLang="zh-TW" sz="3600" b="1" dirty="0"/>
              <a:t> </a:t>
            </a:r>
            <a:r>
              <a:rPr lang="zh-TW" altLang="en-US" sz="3600" b="1" dirty="0"/>
              <a:t>卦</a:t>
            </a:r>
            <a:r>
              <a:rPr lang="en-US" sz="3600" b="1" dirty="0"/>
              <a:t> </a:t>
            </a:r>
            <a:r>
              <a:rPr lang="en-US" sz="3600" b="1" dirty="0" err="1">
                <a:latin typeface="Papyrus" panose="020B0602040200020303" pitchFamily="34" charset="77"/>
              </a:rPr>
              <a:t>Bā</a:t>
            </a:r>
            <a:r>
              <a:rPr lang="en-US" sz="3600" b="1" dirty="0">
                <a:latin typeface="Papyrus" panose="020B0602040200020303" pitchFamily="34" charset="77"/>
              </a:rPr>
              <a:t> </a:t>
            </a:r>
            <a:r>
              <a:rPr lang="en-US" sz="3600" b="1" dirty="0" err="1">
                <a:latin typeface="Papyrus" panose="020B0602040200020303" pitchFamily="34" charset="77"/>
              </a:rPr>
              <a:t>Guà</a:t>
            </a:r>
            <a:br>
              <a:rPr lang="en-US" sz="3600" b="1" dirty="0">
                <a:latin typeface="Papyrus" panose="020B0602040200020303" pitchFamily="34" charset="77"/>
              </a:rPr>
            </a:br>
            <a:r>
              <a:rPr lang="en-US" sz="3600" b="1" i="1" dirty="0" err="1">
                <a:latin typeface="Papyrus" panose="020B0602040200020303" pitchFamily="34" charset="77"/>
              </a:rPr>
              <a:t>Hou</a:t>
            </a:r>
            <a:r>
              <a:rPr lang="en-US" sz="3600" b="1" i="1" dirty="0">
                <a:latin typeface="Papyrus" panose="020B0602040200020303" pitchFamily="34" charset="77"/>
              </a:rPr>
              <a:t> Tian / Latter Heaven  (King Wen)</a:t>
            </a:r>
            <a:endParaRPr lang="en-US" dirty="0">
              <a:latin typeface="Papyrus" panose="020B0602040200020303" pitchFamily="34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3A76D6-63C1-0D48-9BBB-BC71FABF9A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Latter Heaven I">
            <a:extLst>
              <a:ext uri="{FF2B5EF4-FFF2-40B4-BE49-F238E27FC236}">
                <a16:creationId xmlns:a16="http://schemas.microsoft.com/office/drawing/2014/main" id="{5209091E-859C-6545-AFDC-FE3F70AA0A9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6600" y="2006600"/>
            <a:ext cx="3098800" cy="2844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498483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2377B-1527-594B-B3D9-E820A6B8A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Papyrus" panose="020B0602040200020303" pitchFamily="34" charset="77"/>
              </a:rPr>
              <a:t>I.  The Former Heaven Arrangement	</a:t>
            </a:r>
            <a:br>
              <a:rPr lang="en-US" b="1" dirty="0">
                <a:latin typeface="Papyrus" panose="020B0602040200020303" pitchFamily="34" charset="77"/>
              </a:rPr>
            </a:br>
            <a:r>
              <a:rPr lang="en-US" b="1" dirty="0" err="1">
                <a:latin typeface="Papyrus" panose="020B0602040200020303" pitchFamily="34" charset="77"/>
              </a:rPr>
              <a:t>Xiān</a:t>
            </a:r>
            <a:r>
              <a:rPr lang="en-US" b="1" dirty="0">
                <a:latin typeface="Papyrus" panose="020B0602040200020303" pitchFamily="34" charset="77"/>
              </a:rPr>
              <a:t> </a:t>
            </a:r>
            <a:r>
              <a:rPr lang="en-US" b="1" dirty="0" err="1">
                <a:latin typeface="Papyrus" panose="020B0602040200020303" pitchFamily="34" charset="77"/>
              </a:rPr>
              <a:t>Tiā</a:t>
            </a:r>
            <a:r>
              <a:rPr lang="en-US" b="1" dirty="0" err="1"/>
              <a:t>n</a:t>
            </a:r>
            <a:r>
              <a:rPr lang="en-US" b="1" dirty="0"/>
              <a:t> </a:t>
            </a:r>
            <a:r>
              <a:rPr lang="zh-TW" altLang="en-US" b="1" dirty="0"/>
              <a:t>先 天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488790-0D61-0B48-8C8A-4AC9660F79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 Former Heaven Arrangement attributed to </a:t>
            </a:r>
            <a:r>
              <a:rPr lang="zh-TW" altLang="en-US" dirty="0"/>
              <a:t>伏羲</a:t>
            </a:r>
            <a:r>
              <a:rPr lang="en-US" dirty="0"/>
              <a:t>  </a:t>
            </a:r>
            <a:r>
              <a:rPr lang="en-US" dirty="0" err="1"/>
              <a:t>Fū</a:t>
            </a:r>
            <a:r>
              <a:rPr lang="en-US" dirty="0"/>
              <a:t> </a:t>
            </a:r>
            <a:r>
              <a:rPr lang="en-US" dirty="0" err="1"/>
              <a:t>Xī</a:t>
            </a:r>
            <a:r>
              <a:rPr lang="en-US" dirty="0"/>
              <a:t>  circa 2800 BCE</a:t>
            </a:r>
          </a:p>
          <a:p>
            <a:r>
              <a:rPr lang="en-US" dirty="0"/>
              <a:t>arranges the trigrams in pairs of opposites at either end of an axis </a:t>
            </a:r>
          </a:p>
          <a:p>
            <a:r>
              <a:rPr lang="en-US" dirty="0"/>
              <a:t>The axes represent the dynamic tension and balancing of Y/Y.</a:t>
            </a:r>
          </a:p>
          <a:p>
            <a:pPr marL="0" indent="0">
              <a:buNone/>
            </a:pPr>
            <a:r>
              <a:rPr lang="en-US" dirty="0"/>
              <a:t> </a:t>
            </a:r>
            <a:endParaRPr lang="en-US" b="1" i="1" dirty="0"/>
          </a:p>
          <a:p>
            <a:r>
              <a:rPr lang="en-US" dirty="0"/>
              <a:t>I.  	</a:t>
            </a:r>
            <a:r>
              <a:rPr lang="en-US" b="1" dirty="0" err="1"/>
              <a:t>Qián</a:t>
            </a:r>
            <a:r>
              <a:rPr lang="en-US" b="1" dirty="0"/>
              <a:t> &amp; </a:t>
            </a:r>
            <a:r>
              <a:rPr lang="en-US" b="1" dirty="0" err="1"/>
              <a:t>Kūn</a:t>
            </a:r>
            <a:r>
              <a:rPr lang="en-US" b="1" dirty="0"/>
              <a:t> </a:t>
            </a:r>
            <a:r>
              <a:rPr lang="en-US" dirty="0"/>
              <a:t>are paired along the	South–North axis</a:t>
            </a:r>
          </a:p>
          <a:p>
            <a:pPr marL="0" indent="0">
              <a:buNone/>
            </a:pPr>
            <a:r>
              <a:rPr lang="en-US" dirty="0"/>
              <a:t> 	4 cardinals create a diamond   </a:t>
            </a:r>
            <a:r>
              <a:rPr lang="en-US" dirty="0">
                <a:sym typeface="Wingdings 2" pitchFamily="2" charset="2"/>
              </a:rPr>
              <a:t>	</a:t>
            </a:r>
            <a:r>
              <a:rPr lang="en-US" dirty="0"/>
              <a:t>&amp;/or a plus </a:t>
            </a:r>
            <a:r>
              <a:rPr lang="en-US" b="1" dirty="0"/>
              <a:t>+ </a:t>
            </a:r>
            <a:r>
              <a:rPr lang="en-US" sz="1900" dirty="0"/>
              <a:t>(4 points)</a:t>
            </a:r>
          </a:p>
          <a:p>
            <a:r>
              <a:rPr lang="en-US" dirty="0"/>
              <a:t>II.  	</a:t>
            </a:r>
            <a:r>
              <a:rPr lang="en-US" b="1" dirty="0" err="1"/>
              <a:t>Lí</a:t>
            </a:r>
            <a:r>
              <a:rPr lang="en-US" b="1" dirty="0"/>
              <a:t> &amp; </a:t>
            </a:r>
            <a:r>
              <a:rPr lang="en-US" b="1" dirty="0" err="1"/>
              <a:t>Kǎn</a:t>
            </a:r>
            <a:r>
              <a:rPr lang="en-US" b="1" dirty="0"/>
              <a:t> </a:t>
            </a:r>
            <a:r>
              <a:rPr lang="en-US" dirty="0"/>
              <a:t>are paired along the		East–West axis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III.	</a:t>
            </a:r>
            <a:r>
              <a:rPr lang="en-US" b="1" dirty="0" err="1"/>
              <a:t>Zhèn</a:t>
            </a:r>
            <a:r>
              <a:rPr lang="en-US" b="1" dirty="0"/>
              <a:t> &amp; </a:t>
            </a:r>
            <a:r>
              <a:rPr lang="en-US" b="1" dirty="0" err="1"/>
              <a:t>Xùn</a:t>
            </a:r>
            <a:r>
              <a:rPr lang="en-US" b="1" dirty="0"/>
              <a:t> </a:t>
            </a:r>
            <a:r>
              <a:rPr lang="en-US" dirty="0"/>
              <a:t>are paired along the	NE–SW axis</a:t>
            </a:r>
          </a:p>
          <a:p>
            <a:pPr marL="0" indent="0">
              <a:buNone/>
            </a:pPr>
            <a:r>
              <a:rPr lang="en-US" dirty="0"/>
              <a:t>	4 corners create a square         </a:t>
            </a:r>
            <a:r>
              <a:rPr lang="en-US" dirty="0">
                <a:sym typeface="Wingdings 2" pitchFamily="2" charset="2"/>
              </a:rPr>
              <a:t></a:t>
            </a:r>
            <a:r>
              <a:rPr lang="en-US" b="1" dirty="0">
                <a:sym typeface="Wingdings 2" pitchFamily="2" charset="2"/>
              </a:rPr>
              <a:t>  	</a:t>
            </a:r>
            <a:r>
              <a:rPr lang="en-US" dirty="0"/>
              <a:t>&amp;/or an X </a:t>
            </a:r>
            <a:r>
              <a:rPr lang="en-US" sz="1900" dirty="0"/>
              <a:t>(connecting the corners)</a:t>
            </a:r>
          </a:p>
          <a:p>
            <a:r>
              <a:rPr lang="en-US" dirty="0"/>
              <a:t>IV.	</a:t>
            </a:r>
            <a:r>
              <a:rPr lang="en-US" b="1" dirty="0" err="1"/>
              <a:t>Duì</a:t>
            </a:r>
            <a:r>
              <a:rPr lang="en-US" b="1" dirty="0"/>
              <a:t> &amp; </a:t>
            </a:r>
            <a:r>
              <a:rPr lang="en-US" b="1" dirty="0" err="1"/>
              <a:t>Gèn</a:t>
            </a:r>
            <a:r>
              <a:rPr lang="en-US" b="1" dirty="0"/>
              <a:t> </a:t>
            </a:r>
            <a:r>
              <a:rPr lang="en-US" dirty="0"/>
              <a:t>are paired along the	SE–NW axis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8954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B28EB-2775-9E46-A564-DB8F2633C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Papyrus" panose="020B0602040200020303" pitchFamily="34" charset="77"/>
              </a:rPr>
              <a:t>Former Heaven (cont.)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CA4B4D-B4E9-954C-90EA-78D38E292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Arranged in a circle</a:t>
            </a:r>
            <a:r>
              <a:rPr lang="en-US" dirty="0"/>
              <a:t>: with </a:t>
            </a:r>
            <a:r>
              <a:rPr lang="en-US" dirty="0" err="1"/>
              <a:t>Qián</a:t>
            </a:r>
            <a:r>
              <a:rPr lang="en-US" dirty="0"/>
              <a:t> in the </a:t>
            </a:r>
            <a:r>
              <a:rPr lang="en-US" b="1" dirty="0"/>
              <a:t>South at the Top</a:t>
            </a:r>
          </a:p>
          <a:p>
            <a:r>
              <a:rPr lang="en-US" dirty="0"/>
              <a:t>The trigrams follow a </a:t>
            </a:r>
            <a:r>
              <a:rPr lang="en-US" b="1" i="1" dirty="0"/>
              <a:t>counter-clockwise rotation</a:t>
            </a:r>
            <a:r>
              <a:rPr lang="en-US" dirty="0"/>
              <a:t> from South to NE</a:t>
            </a:r>
          </a:p>
          <a:p>
            <a:r>
              <a:rPr lang="en-US" dirty="0"/>
              <a:t>1= </a:t>
            </a:r>
            <a:r>
              <a:rPr lang="en-US" dirty="0" err="1"/>
              <a:t>Qián</a:t>
            </a:r>
            <a:r>
              <a:rPr lang="en-US" dirty="0"/>
              <a:t> (S)		2 = </a:t>
            </a:r>
            <a:r>
              <a:rPr lang="en-US" dirty="0" err="1"/>
              <a:t>Duì</a:t>
            </a:r>
            <a:r>
              <a:rPr lang="en-US" dirty="0"/>
              <a:t> (SE)		3 = </a:t>
            </a:r>
            <a:r>
              <a:rPr lang="en-US" dirty="0" err="1"/>
              <a:t>Lí</a:t>
            </a:r>
            <a:r>
              <a:rPr lang="en-US" dirty="0"/>
              <a:t> (E)		4 = </a:t>
            </a:r>
            <a:r>
              <a:rPr lang="en-US" dirty="0" err="1"/>
              <a:t>Zhèn</a:t>
            </a:r>
            <a:r>
              <a:rPr lang="en-US" dirty="0"/>
              <a:t> (NE) </a:t>
            </a:r>
          </a:p>
          <a:p>
            <a:r>
              <a:rPr lang="en-US" dirty="0"/>
              <a:t>run diagonally up and across the circle to </a:t>
            </a:r>
            <a:r>
              <a:rPr lang="en-US" dirty="0" err="1"/>
              <a:t>Xùn</a:t>
            </a:r>
            <a:r>
              <a:rPr lang="en-US" dirty="0"/>
              <a:t> in the SW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then follow a </a:t>
            </a:r>
            <a:r>
              <a:rPr lang="en-US" b="1" i="1" dirty="0"/>
              <a:t>clockwise rotation</a:t>
            </a:r>
            <a:r>
              <a:rPr lang="en-US" dirty="0"/>
              <a:t> to the North pole at the bottom </a:t>
            </a:r>
            <a:br>
              <a:rPr lang="en-US" dirty="0"/>
            </a:br>
            <a:r>
              <a:rPr lang="en-US" dirty="0"/>
              <a:t>of the circle</a:t>
            </a:r>
          </a:p>
          <a:p>
            <a:r>
              <a:rPr lang="en-US" dirty="0"/>
              <a:t>5 = </a:t>
            </a:r>
            <a:r>
              <a:rPr lang="en-US" dirty="0" err="1"/>
              <a:t>Xùn</a:t>
            </a:r>
            <a:r>
              <a:rPr lang="en-US" dirty="0"/>
              <a:t> (SW)	6 = </a:t>
            </a:r>
            <a:r>
              <a:rPr lang="en-US" dirty="0" err="1"/>
              <a:t>Kǎn</a:t>
            </a:r>
            <a:r>
              <a:rPr lang="en-US" dirty="0"/>
              <a:t> (W)		7 = </a:t>
            </a:r>
            <a:r>
              <a:rPr lang="en-US" dirty="0" err="1"/>
              <a:t>Gèn</a:t>
            </a:r>
            <a:r>
              <a:rPr lang="en-US" dirty="0"/>
              <a:t> (NW)	8 = </a:t>
            </a:r>
            <a:r>
              <a:rPr lang="en-US" dirty="0" err="1"/>
              <a:t>Kūn</a:t>
            </a:r>
            <a:r>
              <a:rPr lang="en-US" dirty="0"/>
              <a:t> (N)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3745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E60B8-541A-7540-868E-2A6A7E44C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Papyrus" panose="020B0602040200020303" pitchFamily="34" charset="77"/>
              </a:rPr>
              <a:t>II.  The Latter Heaven Arrangement</a:t>
            </a:r>
            <a:br>
              <a:rPr lang="en-US" b="1" dirty="0">
                <a:latin typeface="Papyrus" panose="020B0602040200020303" pitchFamily="34" charset="77"/>
              </a:rPr>
            </a:br>
            <a:r>
              <a:rPr lang="en-US" b="1" dirty="0" err="1">
                <a:latin typeface="Papyrus" panose="020B0602040200020303" pitchFamily="34" charset="77"/>
              </a:rPr>
              <a:t>Hòu</a:t>
            </a:r>
            <a:r>
              <a:rPr lang="en-US" b="1" dirty="0">
                <a:latin typeface="Papyrus" panose="020B0602040200020303" pitchFamily="34" charset="77"/>
              </a:rPr>
              <a:t> </a:t>
            </a:r>
            <a:r>
              <a:rPr lang="en-US" b="1" dirty="0" err="1">
                <a:latin typeface="Papyrus" panose="020B0602040200020303" pitchFamily="34" charset="77"/>
              </a:rPr>
              <a:t>Tiān</a:t>
            </a:r>
            <a:r>
              <a:rPr lang="en-US" b="1" dirty="0">
                <a:latin typeface="Papyrus" panose="020B0602040200020303" pitchFamily="34" charset="77"/>
              </a:rPr>
              <a:t>	</a:t>
            </a:r>
            <a:r>
              <a:rPr lang="zh-TW" altLang="en-US" b="1" dirty="0"/>
              <a:t>後 天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72FC2F-2332-4B4A-96CF-E15351B4DA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 algn="ctr">
              <a:buNone/>
            </a:pPr>
            <a:r>
              <a:rPr lang="en-US" sz="5600" dirty="0"/>
              <a:t>This arrangement is attributed to  </a:t>
            </a:r>
            <a:r>
              <a:rPr lang="zh-TW" altLang="en-US" sz="5600" dirty="0"/>
              <a:t>文</a:t>
            </a:r>
            <a:r>
              <a:rPr lang="en-US" altLang="zh-TW" sz="5600" dirty="0"/>
              <a:t> </a:t>
            </a:r>
            <a:r>
              <a:rPr lang="zh-TW" altLang="en-US" sz="5600" dirty="0"/>
              <a:t>王 </a:t>
            </a:r>
            <a:r>
              <a:rPr lang="en-US" altLang="zh-TW" sz="5600" dirty="0"/>
              <a:t> </a:t>
            </a:r>
            <a:r>
              <a:rPr lang="en-US" sz="5600" dirty="0" err="1"/>
              <a:t>Wén</a:t>
            </a:r>
            <a:r>
              <a:rPr lang="en-US" sz="5600" dirty="0"/>
              <a:t> </a:t>
            </a:r>
            <a:r>
              <a:rPr lang="en-US" sz="5600" dirty="0" err="1"/>
              <a:t>Wáng</a:t>
            </a:r>
            <a:r>
              <a:rPr lang="en-US" sz="5600" dirty="0"/>
              <a:t> (King Wen)  circa 1100 BCE.</a:t>
            </a:r>
            <a:br>
              <a:rPr lang="en-US" sz="5600" dirty="0"/>
            </a:br>
            <a:r>
              <a:rPr lang="en-US" sz="5600" dirty="0"/>
              <a:t>Begin in the East with </a:t>
            </a:r>
            <a:r>
              <a:rPr lang="en-US" sz="5600" dirty="0" err="1"/>
              <a:t>Zhèn</a:t>
            </a:r>
            <a:r>
              <a:rPr lang="en-US" sz="5600" dirty="0"/>
              <a:t> and follow a clockwise rotation:</a:t>
            </a:r>
          </a:p>
          <a:p>
            <a:endParaRPr lang="en-US" sz="2400" dirty="0"/>
          </a:p>
          <a:p>
            <a:pPr marL="0" indent="0" algn="ctr">
              <a:buNone/>
            </a:pPr>
            <a:r>
              <a:rPr lang="en-US" sz="5500" b="1" dirty="0"/>
              <a:t> (SE)	  (S)	(SW)</a:t>
            </a:r>
          </a:p>
          <a:p>
            <a:pPr marL="0" indent="0" algn="ctr">
              <a:buNone/>
            </a:pPr>
            <a:r>
              <a:rPr lang="en-US" sz="5500" b="1" dirty="0"/>
              <a:t>☴	☲	☷</a:t>
            </a:r>
          </a:p>
          <a:p>
            <a:pPr marL="0" indent="0" algn="ctr">
              <a:buNone/>
            </a:pPr>
            <a:r>
              <a:rPr lang="en-US" sz="5500" b="1" dirty="0" err="1"/>
              <a:t>Xùn</a:t>
            </a:r>
            <a:r>
              <a:rPr lang="en-US" sz="5500" b="1" dirty="0"/>
              <a:t>	  </a:t>
            </a:r>
            <a:r>
              <a:rPr lang="en-US" sz="5500" b="1" dirty="0" err="1"/>
              <a:t>Lí</a:t>
            </a:r>
            <a:r>
              <a:rPr lang="en-US" sz="5500" b="1" dirty="0"/>
              <a:t>	</a:t>
            </a:r>
            <a:r>
              <a:rPr lang="en-US" sz="5500" b="1" dirty="0" err="1"/>
              <a:t>Kūn</a:t>
            </a:r>
            <a:endParaRPr lang="en-US" sz="5500" b="1" dirty="0"/>
          </a:p>
          <a:p>
            <a:pPr marL="0" indent="0" algn="ctr">
              <a:buNone/>
            </a:pPr>
            <a:endParaRPr lang="en-US" sz="5500" b="1" dirty="0"/>
          </a:p>
          <a:p>
            <a:pPr marL="0" indent="0" algn="ctr">
              <a:buNone/>
            </a:pPr>
            <a:r>
              <a:rPr lang="en-US" sz="5500" b="1" dirty="0"/>
              <a:t> (E)		(W)</a:t>
            </a:r>
          </a:p>
          <a:p>
            <a:pPr marL="0" indent="0" algn="ctr">
              <a:buNone/>
            </a:pPr>
            <a:r>
              <a:rPr lang="en-US" sz="5500" b="1" dirty="0"/>
              <a:t>☳	*	☱</a:t>
            </a:r>
          </a:p>
          <a:p>
            <a:pPr marL="0" indent="0" algn="ctr">
              <a:buNone/>
            </a:pPr>
            <a:r>
              <a:rPr lang="en-US" sz="5500" b="1" dirty="0" err="1"/>
              <a:t>Zhèn</a:t>
            </a:r>
            <a:r>
              <a:rPr lang="en-US" sz="5500" b="1" dirty="0"/>
              <a:t>		</a:t>
            </a:r>
            <a:r>
              <a:rPr lang="en-US" sz="5500" b="1" dirty="0" err="1"/>
              <a:t>Duì</a:t>
            </a:r>
            <a:endParaRPr lang="en-US" sz="5500" b="1" dirty="0"/>
          </a:p>
          <a:p>
            <a:pPr marL="0" indent="0" algn="ctr">
              <a:buNone/>
            </a:pPr>
            <a:endParaRPr lang="en-US" sz="5500" b="1" dirty="0"/>
          </a:p>
          <a:p>
            <a:pPr marL="0" indent="0" algn="ctr">
              <a:buNone/>
            </a:pPr>
            <a:r>
              <a:rPr lang="en-US" sz="5500" b="1" dirty="0"/>
              <a:t> (NE)	  (N)	(NW)</a:t>
            </a:r>
          </a:p>
          <a:p>
            <a:pPr marL="0" indent="0" algn="ctr">
              <a:buNone/>
            </a:pPr>
            <a:r>
              <a:rPr lang="en-US" sz="5500" b="1" dirty="0"/>
              <a:t>☶	☵	☰</a:t>
            </a:r>
          </a:p>
          <a:p>
            <a:pPr marL="0" indent="0" algn="ctr">
              <a:buNone/>
            </a:pPr>
            <a:r>
              <a:rPr lang="en-US" sz="5500" b="1" dirty="0" err="1"/>
              <a:t>Gèn</a:t>
            </a:r>
            <a:r>
              <a:rPr lang="en-US" sz="5500" b="1" dirty="0"/>
              <a:t>	 </a:t>
            </a:r>
            <a:r>
              <a:rPr lang="en-US" sz="5500" b="1" dirty="0" err="1"/>
              <a:t>Kǎn</a:t>
            </a:r>
            <a:r>
              <a:rPr lang="en-US" sz="5500" b="1" dirty="0"/>
              <a:t>	</a:t>
            </a:r>
            <a:r>
              <a:rPr lang="en-US" sz="5500" b="1" dirty="0" err="1"/>
              <a:t>Qián</a:t>
            </a:r>
            <a:endParaRPr lang="en-US" sz="2400" b="1" dirty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1370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0CAD3B-5C8F-EC40-8E39-68C51760B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Papyrus" panose="020B0602040200020303" pitchFamily="34" charset="77"/>
              </a:rPr>
              <a:t>Latter Heaven (cont.)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BAF742-5436-B94B-9701-6968227341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numbers associated with the trigrams also differ from the FHA.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 err="1"/>
              <a:t>Xùn</a:t>
            </a:r>
            <a:r>
              <a:rPr lang="en-US" dirty="0"/>
              <a:t>		  </a:t>
            </a:r>
            <a:r>
              <a:rPr lang="en-US" dirty="0" err="1"/>
              <a:t>Lí</a:t>
            </a:r>
            <a:r>
              <a:rPr lang="en-US" dirty="0"/>
              <a:t>		</a:t>
            </a:r>
            <a:r>
              <a:rPr lang="en-US" dirty="0" err="1"/>
              <a:t>Kūn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(4)	 	(9)		(2)</a:t>
            </a:r>
          </a:p>
          <a:p>
            <a:pPr marL="0" indent="0" algn="ctr">
              <a:buNone/>
            </a:pPr>
            <a:r>
              <a:rPr lang="en-US" dirty="0" err="1"/>
              <a:t>Zhèn</a:t>
            </a:r>
            <a:r>
              <a:rPr lang="en-US" dirty="0"/>
              <a:t>	          change	</a:t>
            </a:r>
            <a:r>
              <a:rPr lang="en-US" dirty="0" err="1"/>
              <a:t>Duì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(3)		(5)		(7)</a:t>
            </a:r>
          </a:p>
          <a:p>
            <a:pPr marL="0" indent="0" algn="ctr">
              <a:buNone/>
            </a:pPr>
            <a:r>
              <a:rPr lang="en-US" dirty="0"/>
              <a:t> </a:t>
            </a:r>
            <a:r>
              <a:rPr lang="en-US" dirty="0" err="1"/>
              <a:t>Gèn</a:t>
            </a:r>
            <a:r>
              <a:rPr lang="en-US" dirty="0"/>
              <a:t>	 	 </a:t>
            </a:r>
            <a:r>
              <a:rPr lang="en-US" dirty="0" err="1"/>
              <a:t>Kǎn</a:t>
            </a:r>
            <a:r>
              <a:rPr lang="en-US" dirty="0"/>
              <a:t>	 	</a:t>
            </a:r>
            <a:r>
              <a:rPr lang="en-US" dirty="0" err="1"/>
              <a:t>Qián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(8)	 	(1) 		(6)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4964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6FEE4-BC8A-3F40-9EFC-374D3A8C6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Papyrus" panose="020B0602040200020303" pitchFamily="34" charset="77"/>
              </a:rPr>
              <a:t>Latter Heaven (cont.)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708A4-87D8-9646-AA71-106783DB3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4	9	2</a:t>
            </a:r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dirty="0"/>
              <a:t>3	5	7</a:t>
            </a:r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dirty="0"/>
              <a:t>8	1	6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* Notice all columns, rows and diagonals add up to 15</a:t>
            </a:r>
          </a:p>
          <a:p>
            <a:r>
              <a:rPr lang="en-US" dirty="0"/>
              <a:t>this arrangement is a “magic” square of 15   (</a:t>
            </a:r>
            <a:r>
              <a:rPr lang="zh-TW" altLang="en-US" dirty="0"/>
              <a:t>十五 </a:t>
            </a:r>
            <a:r>
              <a:rPr lang="en-US" dirty="0" err="1"/>
              <a:t>shí</a:t>
            </a:r>
            <a:r>
              <a:rPr lang="en-US" dirty="0"/>
              <a:t> </a:t>
            </a:r>
            <a:r>
              <a:rPr lang="en-US" dirty="0" err="1"/>
              <a:t>wǔ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* Notice too the pattern of odd &amp; </a:t>
            </a:r>
            <a:r>
              <a:rPr lang="en-US" b="1" dirty="0"/>
              <a:t>even</a:t>
            </a:r>
            <a:r>
              <a:rPr lang="en-US" dirty="0"/>
              <a:t> numbers.   (axial vs. corners)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3680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A0F1F-5A89-0C49-A099-97B01A78B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Papyrus" panose="020B0602040200020303" pitchFamily="34" charset="77"/>
              </a:rPr>
              <a:t>Latter Heaven (cont.)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547DF1-982D-9C41-9126-353B18AEA6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first presented as the Luo Shu – Luo River Writing</a:t>
            </a:r>
          </a:p>
          <a:p>
            <a:r>
              <a:rPr lang="en-US" dirty="0"/>
              <a:t>which is attributed to Da Yu (the Great Yu) circa 2200 BCE.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King Wen based his arrangement of the trigrams on the numerology from this diagram.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Notice that his arrangement becomes the 5 Element pentagram as used in Chinese medicine.  (sheng cycle)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7507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3EAB4-565D-7F41-B60C-23E0CA50C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Papyrus" panose="020B0602040200020303" pitchFamily="34" charset="77"/>
              </a:rPr>
              <a:t>Latter Heaven</a:t>
            </a:r>
            <a:r>
              <a:rPr lang="en-US" dirty="0">
                <a:latin typeface="Papyrus" panose="020B0602040200020303" pitchFamily="34" charset="77"/>
              </a:rPr>
              <a:t> - </a:t>
            </a:r>
            <a:r>
              <a:rPr lang="en-US" dirty="0" err="1">
                <a:latin typeface="Papyrus" panose="020B0602040200020303" pitchFamily="34" charset="77"/>
              </a:rPr>
              <a:t>Hòu</a:t>
            </a:r>
            <a:r>
              <a:rPr lang="en-US" dirty="0">
                <a:latin typeface="Papyrus" panose="020B0602040200020303" pitchFamily="34" charset="77"/>
              </a:rPr>
              <a:t> </a:t>
            </a:r>
            <a:r>
              <a:rPr lang="en-US" dirty="0" err="1">
                <a:latin typeface="Papyrus" panose="020B0602040200020303" pitchFamily="34" charset="77"/>
              </a:rPr>
              <a:t>Tiān</a:t>
            </a:r>
            <a:r>
              <a:rPr lang="en-US" dirty="0">
                <a:latin typeface="Papyrus" panose="020B0602040200020303" pitchFamily="34" charset="77"/>
              </a:rPr>
              <a:t> </a:t>
            </a:r>
            <a:r>
              <a:rPr lang="zh-TW" altLang="en-US" dirty="0"/>
              <a:t>後 天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9C1B7-B98A-F94F-8C49-2F12BA3547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also known as the Later Heaven Sequence, it represents the world of time and space/form </a:t>
            </a:r>
          </a:p>
          <a:p>
            <a:r>
              <a:rPr lang="en-US" dirty="0"/>
              <a:t>It is the World of the Senses - Phenomena - Manifestation</a:t>
            </a:r>
          </a:p>
          <a:p>
            <a:r>
              <a:rPr lang="en-US" dirty="0"/>
              <a:t>Being related to the senses it is observable and apparent</a:t>
            </a:r>
          </a:p>
          <a:p>
            <a:r>
              <a:rPr lang="en-US" dirty="0"/>
              <a:t>its nature is material form - the produce of creation</a:t>
            </a:r>
          </a:p>
          <a:p>
            <a:r>
              <a:rPr lang="en-US" dirty="0"/>
              <a:t>it refers to the tangible “real” world we live in </a:t>
            </a:r>
          </a:p>
          <a:p>
            <a:r>
              <a:rPr lang="en-US" dirty="0"/>
              <a:t>It describes Temporal Order - which is characterized by cyclic change and what we often refer to as linear time </a:t>
            </a:r>
            <a:br>
              <a:rPr lang="en-US" dirty="0"/>
            </a:br>
            <a:r>
              <a:rPr lang="en-US" dirty="0"/>
              <a:t>(hence ‘temporal arrangement’)</a:t>
            </a:r>
          </a:p>
          <a:p>
            <a:r>
              <a:rPr lang="en-US" dirty="0"/>
              <a:t>But in the bigger picture it is understood to be cyclic</a:t>
            </a:r>
          </a:p>
          <a:p>
            <a:r>
              <a:rPr lang="en-US" dirty="0"/>
              <a:t>cycles of birth and death constitute life on earth and in the universe,  from people to stars</a:t>
            </a:r>
          </a:p>
          <a:p>
            <a:r>
              <a:rPr lang="en-US" dirty="0"/>
              <a:t>People are born - interactions between people occur, as well as between people and the environment. </a:t>
            </a:r>
          </a:p>
          <a:p>
            <a:r>
              <a:rPr lang="en-US" dirty="0"/>
              <a:t>The nature of time is change, without change time does not exist and time is in fact how we measure change</a:t>
            </a:r>
          </a:p>
          <a:p>
            <a:r>
              <a:rPr lang="en-US" dirty="0"/>
              <a:t>Events are born and have a life and die, just as all biological life does </a:t>
            </a:r>
          </a:p>
          <a:p>
            <a:r>
              <a:rPr lang="en-US" dirty="0"/>
              <a:t>Society is established - institutions are created</a:t>
            </a:r>
          </a:p>
          <a:p>
            <a:r>
              <a:rPr lang="en-US" dirty="0"/>
              <a:t>the institution of the family is fundamental to both individuals and society </a:t>
            </a:r>
          </a:p>
          <a:p>
            <a:r>
              <a:rPr lang="en-US" dirty="0"/>
              <a:t>Thus we can find the family reflected in the archetypes of the trigrams</a:t>
            </a:r>
          </a:p>
        </p:txBody>
      </p:sp>
    </p:spTree>
    <p:extLst>
      <p:ext uri="{BB962C8B-B14F-4D97-AF65-F5344CB8AC3E}">
        <p14:creationId xmlns:p14="http://schemas.microsoft.com/office/powerpoint/2010/main" val="21427105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AC627-8057-734A-BEE6-F79EEC5BF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Papyrus" panose="020B0602040200020303" pitchFamily="34" charset="77"/>
              </a:rPr>
              <a:t>Former Heaven</a:t>
            </a:r>
            <a:r>
              <a:rPr lang="en-US" dirty="0">
                <a:latin typeface="Papyrus" panose="020B0602040200020303" pitchFamily="34" charset="77"/>
              </a:rPr>
              <a:t> - </a:t>
            </a:r>
            <a:r>
              <a:rPr lang="en-US" dirty="0" err="1">
                <a:latin typeface="Papyrus" panose="020B0602040200020303" pitchFamily="34" charset="77"/>
              </a:rPr>
              <a:t>Xiān</a:t>
            </a:r>
            <a:r>
              <a:rPr lang="en-US" dirty="0">
                <a:latin typeface="Papyrus" panose="020B0602040200020303" pitchFamily="34" charset="77"/>
              </a:rPr>
              <a:t> </a:t>
            </a:r>
            <a:r>
              <a:rPr lang="en-US" dirty="0" err="1">
                <a:latin typeface="Papyrus" panose="020B0602040200020303" pitchFamily="34" charset="77"/>
              </a:rPr>
              <a:t>Tiān</a:t>
            </a:r>
            <a:r>
              <a:rPr lang="en-US" dirty="0">
                <a:latin typeface="Papyrus" panose="020B0602040200020303" pitchFamily="34" charset="77"/>
              </a:rPr>
              <a:t>  </a:t>
            </a:r>
            <a:r>
              <a:rPr lang="zh-TW" altLang="en-US" dirty="0"/>
              <a:t>先 天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27A60-9908-DD43-9C55-77F2F60103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also known as Earlier Heaven - Before the World Sequence - the Primal Arrangement </a:t>
            </a:r>
          </a:p>
          <a:p>
            <a:r>
              <a:rPr lang="en-US" dirty="0"/>
              <a:t>The Cosmic Order – It is the World of Thought - Idea - Mind</a:t>
            </a:r>
          </a:p>
          <a:p>
            <a:r>
              <a:rPr lang="en-US" dirty="0"/>
              <a:t>It represents the prototypical pattern of the universe</a:t>
            </a:r>
          </a:p>
          <a:p>
            <a:r>
              <a:rPr lang="en-US" dirty="0"/>
              <a:t>analogous to gravitational force and electromagnetic fields</a:t>
            </a:r>
          </a:p>
          <a:p>
            <a:r>
              <a:rPr lang="en-US" dirty="0"/>
              <a:t>its nature is mathematical</a:t>
            </a:r>
          </a:p>
          <a:p>
            <a:r>
              <a:rPr lang="en-US" dirty="0"/>
              <a:t>It is the blueprint behind all events, but is beyond discernment by the senses</a:t>
            </a:r>
          </a:p>
          <a:p>
            <a:r>
              <a:rPr lang="en-US" dirty="0"/>
              <a:t>It describes the universal creative force - the Way of Heaven (</a:t>
            </a:r>
            <a:r>
              <a:rPr lang="zh-TW" altLang="en-US" dirty="0"/>
              <a:t>天道 </a:t>
            </a:r>
            <a:r>
              <a:rPr lang="en-US" dirty="0" err="1"/>
              <a:t>Tiān</a:t>
            </a:r>
            <a:r>
              <a:rPr lang="en-US" dirty="0"/>
              <a:t> </a:t>
            </a:r>
            <a:r>
              <a:rPr lang="en-US" dirty="0" err="1"/>
              <a:t>Dào</a:t>
            </a:r>
            <a:r>
              <a:rPr lang="en-US" dirty="0"/>
              <a:t>) vs. </a:t>
            </a:r>
            <a:r>
              <a:rPr lang="zh-TW" altLang="en-US" dirty="0"/>
              <a:t>地道 </a:t>
            </a:r>
            <a:r>
              <a:rPr lang="en-US" dirty="0" err="1"/>
              <a:t>Dì</a:t>
            </a:r>
            <a:r>
              <a:rPr lang="en-US" dirty="0"/>
              <a:t> </a:t>
            </a:r>
            <a:r>
              <a:rPr lang="en-US" dirty="0" err="1"/>
              <a:t>Dào</a:t>
            </a:r>
            <a:r>
              <a:rPr lang="en-US" dirty="0"/>
              <a:t>, the Dao of Earth</a:t>
            </a:r>
          </a:p>
          <a:p>
            <a:r>
              <a:rPr lang="en-US" dirty="0"/>
              <a:t>the spirit inside all things</a:t>
            </a:r>
          </a:p>
          <a:p>
            <a:r>
              <a:rPr lang="en-US" dirty="0"/>
              <a:t>the influence behind all action</a:t>
            </a:r>
          </a:p>
          <a:p>
            <a:r>
              <a:rPr lang="en-US" dirty="0"/>
              <a:t>It represents the level of aspiration and motive on a cosmological scale</a:t>
            </a:r>
          </a:p>
          <a:p>
            <a:r>
              <a:rPr lang="en-US" dirty="0"/>
              <a:t>idea precedes action</a:t>
            </a:r>
          </a:p>
          <a:p>
            <a:r>
              <a:rPr lang="en-US" dirty="0"/>
              <a:t>Its principle is complimentary, polarity (yin yang) characterized by polar change</a:t>
            </a:r>
          </a:p>
          <a:p>
            <a:r>
              <a:rPr lang="en-US" dirty="0"/>
              <a:t>and the laws of reversal</a:t>
            </a:r>
          </a:p>
          <a:p>
            <a:r>
              <a:rPr lang="en-US" dirty="0"/>
              <a:t>Use the FH hexagram to look behind the scene of temporal events - into the Dao</a:t>
            </a:r>
          </a:p>
        </p:txBody>
      </p:sp>
    </p:spTree>
    <p:extLst>
      <p:ext uri="{BB962C8B-B14F-4D97-AF65-F5344CB8AC3E}">
        <p14:creationId xmlns:p14="http://schemas.microsoft.com/office/powerpoint/2010/main" val="3335994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C1BA76-5B9B-2A45-9EAF-8088F0D25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Papyrus" panose="020B0602040200020303" pitchFamily="34" charset="77"/>
              </a:rPr>
              <a:t>Gender in Trigrams</a:t>
            </a:r>
            <a:endParaRPr lang="en-US" dirty="0">
              <a:latin typeface="Papyrus" panose="020B0602040200020303" pitchFamily="34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83B104-C8B1-7045-BE21-A6B5E16179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Male &amp; Female Trigrams </a:t>
            </a:r>
            <a:r>
              <a:rPr lang="en-US" sz="2000" dirty="0"/>
              <a:t>(yet another way to understand/interpret yin &amp; yang)</a:t>
            </a:r>
          </a:p>
          <a:p>
            <a:r>
              <a:rPr lang="en-US" sz="2000" dirty="0"/>
              <a:t>In </a:t>
            </a:r>
            <a:r>
              <a:rPr lang="en-US" sz="2000" b="1" dirty="0"/>
              <a:t>Former Heaven</a:t>
            </a:r>
            <a:r>
              <a:rPr lang="en-US" sz="2000" dirty="0"/>
              <a:t> the nature of the bottom line determines the gender of the trigram.</a:t>
            </a:r>
          </a:p>
          <a:p>
            <a:endParaRPr lang="en-US" sz="2000" dirty="0"/>
          </a:p>
          <a:p>
            <a:r>
              <a:rPr lang="en-US" dirty="0" err="1"/>
              <a:t>Qián</a:t>
            </a:r>
            <a:r>
              <a:rPr lang="en-US" dirty="0"/>
              <a:t>		</a:t>
            </a:r>
            <a:r>
              <a:rPr lang="en-US" dirty="0" err="1"/>
              <a:t>Duì</a:t>
            </a:r>
            <a:r>
              <a:rPr lang="en-US" dirty="0"/>
              <a:t>		</a:t>
            </a:r>
            <a:r>
              <a:rPr lang="en-US" dirty="0" err="1"/>
              <a:t>Lí</a:t>
            </a:r>
            <a:r>
              <a:rPr lang="en-US" dirty="0"/>
              <a:t>		</a:t>
            </a:r>
            <a:r>
              <a:rPr lang="en-US" dirty="0" err="1"/>
              <a:t>Zhèn</a:t>
            </a:r>
            <a:r>
              <a:rPr lang="en-US" dirty="0"/>
              <a:t>		are </a:t>
            </a:r>
            <a:r>
              <a:rPr lang="en-US" b="1" dirty="0"/>
              <a:t>male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☰ 		☱		☲		☳	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Kūn</a:t>
            </a:r>
            <a:r>
              <a:rPr lang="en-US" dirty="0"/>
              <a:t>		</a:t>
            </a:r>
            <a:r>
              <a:rPr lang="en-US" dirty="0" err="1"/>
              <a:t>Gèn</a:t>
            </a:r>
            <a:r>
              <a:rPr lang="en-US" dirty="0"/>
              <a:t>		</a:t>
            </a:r>
            <a:r>
              <a:rPr lang="en-US" dirty="0" err="1"/>
              <a:t>Kǎn</a:t>
            </a:r>
            <a:r>
              <a:rPr lang="en-US" dirty="0"/>
              <a:t>		</a:t>
            </a:r>
            <a:r>
              <a:rPr lang="en-US" dirty="0" err="1"/>
              <a:t>Xùn</a:t>
            </a:r>
            <a:r>
              <a:rPr lang="en-US" dirty="0"/>
              <a:t>		are </a:t>
            </a:r>
            <a:r>
              <a:rPr lang="en-US" b="1" dirty="0"/>
              <a:t>female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☷		☶		☵		☴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146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48B09-4817-AC43-9E3A-78CC423A9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Papyrus" panose="020B0602040200020303" pitchFamily="34" charset="77"/>
              </a:rPr>
              <a:t>Genesis of the Trigrams (cont.)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8890C5-24B5-2644-B516-550298D9EF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/>
              <a:t>The 4th-5th &amp; 6th Differentiations </a:t>
            </a:r>
            <a:r>
              <a:rPr lang="en-US" dirty="0"/>
              <a:t>= Manifestation-Multiplication &amp; Evolution</a:t>
            </a:r>
          </a:p>
          <a:p>
            <a:r>
              <a:rPr lang="en-US" dirty="0"/>
              <a:t>the trigrams combine to form the 64 Hexagrams</a:t>
            </a:r>
          </a:p>
          <a:p>
            <a:r>
              <a:rPr lang="en-US" dirty="0"/>
              <a:t>which represent the manifestation of all things in time and space</a:t>
            </a:r>
          </a:p>
          <a:p>
            <a:r>
              <a:rPr lang="en-US" dirty="0"/>
              <a:t>all processes (time) and events</a:t>
            </a:r>
          </a:p>
          <a:p>
            <a:r>
              <a:rPr lang="en-US" dirty="0"/>
              <a:t>as well as the 10,000 or the myriad things   </a:t>
            </a:r>
            <a:r>
              <a:rPr lang="en-US" b="1" dirty="0" err="1"/>
              <a:t>Wàn</a:t>
            </a:r>
            <a:r>
              <a:rPr lang="en-US" b="1" dirty="0"/>
              <a:t> </a:t>
            </a:r>
            <a:r>
              <a:rPr lang="en-US" b="1" dirty="0" err="1"/>
              <a:t>Wù</a:t>
            </a:r>
            <a:r>
              <a:rPr lang="en-US" dirty="0"/>
              <a:t>   </a:t>
            </a:r>
            <a:r>
              <a:rPr lang="zh-TW" altLang="en-US" b="1" dirty="0"/>
              <a:t>萬 物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* ‘</a:t>
            </a:r>
            <a:r>
              <a:rPr lang="en-US" b="1" dirty="0"/>
              <a:t>Trigram</a:t>
            </a:r>
            <a:r>
              <a:rPr lang="en-US" dirty="0"/>
              <a:t>’ is first used in English by Alexander Wylie in 1867, </a:t>
            </a:r>
            <a:br>
              <a:rPr lang="en-US" dirty="0"/>
            </a:br>
            <a:r>
              <a:rPr lang="en-US" dirty="0"/>
              <a:t>	apparently picked up from the Frenchman </a:t>
            </a:r>
            <a:r>
              <a:rPr lang="en-US" dirty="0" err="1"/>
              <a:t>Visdelou’s</a:t>
            </a:r>
            <a:r>
              <a:rPr lang="en-US" dirty="0"/>
              <a:t> ‘Notice’ of 1728. </a:t>
            </a:r>
            <a:br>
              <a:rPr lang="en-US" dirty="0"/>
            </a:br>
            <a:r>
              <a:rPr lang="en-US" dirty="0"/>
              <a:t>	In Chinese, trigrams are known as </a:t>
            </a:r>
            <a:r>
              <a:rPr lang="en-US" dirty="0" err="1"/>
              <a:t>ba-gua</a:t>
            </a:r>
            <a:r>
              <a:rPr lang="en-US" dirty="0"/>
              <a:t> (8 </a:t>
            </a:r>
            <a:r>
              <a:rPr lang="en-US" dirty="0" err="1"/>
              <a:t>gua</a:t>
            </a:r>
            <a:r>
              <a:rPr lang="en-US" dirty="0"/>
              <a:t>), </a:t>
            </a:r>
            <a:br>
              <a:rPr lang="en-US" dirty="0"/>
            </a:br>
            <a:r>
              <a:rPr lang="en-US" dirty="0"/>
              <a:t>	while hexagrams are called </a:t>
            </a:r>
            <a:r>
              <a:rPr lang="en-US" dirty="0" err="1"/>
              <a:t>liu-shi-si-gua</a:t>
            </a:r>
            <a:r>
              <a:rPr lang="en-US" dirty="0"/>
              <a:t> (64 </a:t>
            </a:r>
            <a:r>
              <a:rPr lang="en-US" dirty="0" err="1"/>
              <a:t>gua</a:t>
            </a:r>
            <a:r>
              <a:rPr lang="en-US" dirty="0"/>
              <a:t>).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** Although it is easy to visualize a hexagram as being composed of two trigrams, and indeed this is how we ‘look them up’, many scholars think that historically hexagrams preceded trigrams.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6091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4F2B1-3C88-5745-A733-EA7B662A0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Papyrus" panose="020B0602040200020303" pitchFamily="34" charset="77"/>
              </a:rPr>
              <a:t>Gender (cont.)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64DD9-0170-7549-9D6D-C0BD1A1767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/>
              <a:t>In </a:t>
            </a:r>
            <a:r>
              <a:rPr lang="en-US" sz="2200" b="1" dirty="0"/>
              <a:t>Latter Heaven</a:t>
            </a:r>
            <a:r>
              <a:rPr lang="en-US" sz="2200" dirty="0"/>
              <a:t> gender is determined by the single yin or yang line of the trigram</a:t>
            </a:r>
          </a:p>
          <a:p>
            <a:r>
              <a:rPr lang="en-US" sz="2200" dirty="0"/>
              <a:t>Its position in the trigram denotes its relative age or family position</a:t>
            </a:r>
          </a:p>
          <a:p>
            <a:r>
              <a:rPr lang="en-US" sz="2200" dirty="0"/>
              <a:t>Thus the bottom line represents the 1st or eldest</a:t>
            </a:r>
          </a:p>
          <a:p>
            <a:r>
              <a:rPr lang="en-US" sz="2200" dirty="0"/>
              <a:t>The top line represents the 3rd or youngest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Qián</a:t>
            </a:r>
            <a:r>
              <a:rPr lang="en-US" dirty="0"/>
              <a:t>		</a:t>
            </a:r>
            <a:r>
              <a:rPr lang="en-US" dirty="0" err="1"/>
              <a:t>Zhèn</a:t>
            </a:r>
            <a:r>
              <a:rPr lang="en-US" dirty="0"/>
              <a:t>		</a:t>
            </a:r>
            <a:r>
              <a:rPr lang="en-US" dirty="0" err="1"/>
              <a:t>Kǎn</a:t>
            </a:r>
            <a:r>
              <a:rPr lang="en-US" dirty="0"/>
              <a:t>		</a:t>
            </a:r>
            <a:r>
              <a:rPr lang="en-US" dirty="0" err="1"/>
              <a:t>Gèn</a:t>
            </a:r>
            <a:r>
              <a:rPr lang="en-US" dirty="0"/>
              <a:t>		are </a:t>
            </a:r>
            <a:r>
              <a:rPr lang="en-US" b="1" i="1" dirty="0"/>
              <a:t>male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☰ 		☳		☵		☶	</a:t>
            </a:r>
          </a:p>
          <a:p>
            <a:r>
              <a:rPr lang="en-US" dirty="0" err="1"/>
              <a:t>Kūn</a:t>
            </a:r>
            <a:r>
              <a:rPr lang="en-US" dirty="0"/>
              <a:t>		</a:t>
            </a:r>
            <a:r>
              <a:rPr lang="en-US" dirty="0" err="1"/>
              <a:t>Xùn</a:t>
            </a:r>
            <a:r>
              <a:rPr lang="en-US" dirty="0"/>
              <a:t>		</a:t>
            </a:r>
            <a:r>
              <a:rPr lang="en-US" dirty="0" err="1"/>
              <a:t>Lí</a:t>
            </a:r>
            <a:r>
              <a:rPr lang="en-US" dirty="0"/>
              <a:t>		</a:t>
            </a:r>
            <a:r>
              <a:rPr lang="en-US" dirty="0" err="1"/>
              <a:t>Duì</a:t>
            </a:r>
            <a:r>
              <a:rPr lang="en-US" dirty="0"/>
              <a:t>		are </a:t>
            </a:r>
            <a:r>
              <a:rPr lang="en-US" b="1" i="1" dirty="0"/>
              <a:t>female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☷		☴		☲		☱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8895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98CE8-9617-CF41-8095-9F9841C33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Papyrus" panose="020B0602040200020303" pitchFamily="34" charset="77"/>
              </a:rPr>
              <a:t>Gender (cont.)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2E4FF0-6E08-C745-815B-65557E7CF1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 LH the trigrams are often referred to as members of a family.</a:t>
            </a:r>
          </a:p>
          <a:p>
            <a:r>
              <a:rPr lang="en-US" dirty="0"/>
              <a:t>Family relations are very important in Confucian thought an interpretation.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Mom &amp; Dad			= </a:t>
            </a:r>
            <a:r>
              <a:rPr lang="en-US" dirty="0" err="1"/>
              <a:t>Kūn</a:t>
            </a:r>
            <a:r>
              <a:rPr lang="en-US" dirty="0"/>
              <a:t> &amp; </a:t>
            </a:r>
            <a:r>
              <a:rPr lang="en-US" dirty="0" err="1"/>
              <a:t>Qián</a:t>
            </a:r>
            <a:endParaRPr lang="en-US" dirty="0"/>
          </a:p>
          <a:p>
            <a:r>
              <a:rPr lang="en-US" dirty="0"/>
              <a:t>eldest (son &amp; daughter)		= </a:t>
            </a:r>
            <a:r>
              <a:rPr lang="en-US" dirty="0" err="1"/>
              <a:t>Zhèn</a:t>
            </a:r>
            <a:r>
              <a:rPr lang="en-US" dirty="0"/>
              <a:t> &amp; </a:t>
            </a:r>
            <a:r>
              <a:rPr lang="en-US" dirty="0" err="1"/>
              <a:t>Xùn</a:t>
            </a:r>
            <a:endParaRPr lang="en-US" dirty="0"/>
          </a:p>
          <a:p>
            <a:r>
              <a:rPr lang="en-US" dirty="0"/>
              <a:t>middle (son &amp; daughter)		= </a:t>
            </a:r>
            <a:r>
              <a:rPr lang="en-US" dirty="0" err="1"/>
              <a:t>Kǎn</a:t>
            </a:r>
            <a:r>
              <a:rPr lang="en-US" dirty="0"/>
              <a:t> &amp; </a:t>
            </a:r>
            <a:r>
              <a:rPr lang="en-US" dirty="0" err="1"/>
              <a:t>Lí</a:t>
            </a:r>
            <a:endParaRPr lang="en-US" dirty="0"/>
          </a:p>
          <a:p>
            <a:r>
              <a:rPr lang="en-US" dirty="0"/>
              <a:t>youngest (son &amp; daughter)	= </a:t>
            </a:r>
            <a:r>
              <a:rPr lang="en-US" dirty="0" err="1"/>
              <a:t>Gèn</a:t>
            </a:r>
            <a:r>
              <a:rPr lang="en-US" dirty="0"/>
              <a:t> &amp; </a:t>
            </a:r>
            <a:r>
              <a:rPr lang="en-US" dirty="0" err="1"/>
              <a:t>Duì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in </a:t>
            </a:r>
            <a:r>
              <a:rPr lang="en-US" b="1" dirty="0"/>
              <a:t>LH</a:t>
            </a:r>
            <a:r>
              <a:rPr lang="en-US" dirty="0"/>
              <a:t> }  think of gender as </a:t>
            </a:r>
            <a:r>
              <a:rPr lang="en-US" b="1" dirty="0"/>
              <a:t>male &amp; female</a:t>
            </a:r>
            <a:endParaRPr lang="en-US" dirty="0"/>
          </a:p>
          <a:p>
            <a:r>
              <a:rPr lang="en-US" dirty="0"/>
              <a:t>in </a:t>
            </a:r>
            <a:r>
              <a:rPr lang="en-US" b="1" dirty="0"/>
              <a:t>FH</a:t>
            </a:r>
            <a:r>
              <a:rPr lang="en-US" dirty="0"/>
              <a:t> }  however, think of gender as </a:t>
            </a:r>
            <a:r>
              <a:rPr lang="en-US" b="1" dirty="0"/>
              <a:t>masculine &amp; feminine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70466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7B42B-86D5-EE4C-943C-BF3C3C93F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Papyrus" panose="020B0602040200020303" pitchFamily="34" charset="77"/>
              </a:rPr>
              <a:t>Structural Relations Among Trigrams</a:t>
            </a:r>
            <a:endParaRPr lang="en-US" dirty="0">
              <a:latin typeface="Papyrus" panose="020B0602040200020303" pitchFamily="34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3A6F02-793A-CB46-9448-2C7AE823C0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b="1" dirty="0"/>
              <a:t>4 Symmetrical Trigrams:</a:t>
            </a:r>
            <a:r>
              <a:rPr lang="en-US" dirty="0"/>
              <a:t>	</a:t>
            </a:r>
            <a:r>
              <a:rPr lang="en-US" dirty="0" err="1"/>
              <a:t>Qián</a:t>
            </a:r>
            <a:r>
              <a:rPr lang="en-US" dirty="0"/>
              <a:t> &amp; </a:t>
            </a:r>
            <a:r>
              <a:rPr lang="en-US" dirty="0" err="1"/>
              <a:t>Kūn</a:t>
            </a:r>
            <a:r>
              <a:rPr lang="en-US" dirty="0"/>
              <a:t>		☰	☷</a:t>
            </a:r>
          </a:p>
          <a:p>
            <a:r>
              <a:rPr lang="en-US" dirty="0"/>
              <a:t>(same when inverted)</a:t>
            </a:r>
          </a:p>
          <a:p>
            <a:r>
              <a:rPr lang="en-US" dirty="0"/>
              <a:t>					</a:t>
            </a:r>
            <a:r>
              <a:rPr lang="en-US" dirty="0" err="1"/>
              <a:t>Kǎn</a:t>
            </a:r>
            <a:r>
              <a:rPr lang="en-US" dirty="0"/>
              <a:t> &amp; </a:t>
            </a:r>
            <a:r>
              <a:rPr lang="en-US" dirty="0" err="1"/>
              <a:t>Lí</a:t>
            </a:r>
            <a:r>
              <a:rPr lang="en-US" dirty="0"/>
              <a:t>		☵	☲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b="1" dirty="0"/>
              <a:t>4 Asymmetrical Trigrams:</a:t>
            </a:r>
            <a:r>
              <a:rPr lang="en-US" dirty="0"/>
              <a:t>	</a:t>
            </a:r>
            <a:r>
              <a:rPr lang="en-US" dirty="0" err="1"/>
              <a:t>Zhèn</a:t>
            </a:r>
            <a:r>
              <a:rPr lang="en-US" dirty="0"/>
              <a:t> &amp; </a:t>
            </a:r>
            <a:r>
              <a:rPr lang="en-US" dirty="0" err="1"/>
              <a:t>Xùn</a:t>
            </a:r>
            <a:r>
              <a:rPr lang="en-US" dirty="0"/>
              <a:t>		☳	☴</a:t>
            </a:r>
          </a:p>
          <a:p>
            <a:r>
              <a:rPr lang="en-US" dirty="0"/>
              <a:t>(change when inverted)</a:t>
            </a:r>
          </a:p>
          <a:p>
            <a:r>
              <a:rPr lang="en-US" dirty="0"/>
              <a:t>					</a:t>
            </a:r>
            <a:r>
              <a:rPr lang="en-US" dirty="0" err="1"/>
              <a:t>Gèn</a:t>
            </a:r>
            <a:r>
              <a:rPr lang="en-US" dirty="0"/>
              <a:t> &amp; </a:t>
            </a:r>
            <a:r>
              <a:rPr lang="en-US" dirty="0" err="1"/>
              <a:t>Duì</a:t>
            </a:r>
            <a:r>
              <a:rPr lang="en-US" dirty="0"/>
              <a:t>		☶	☱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48902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92BAC-0E5B-9149-B050-8B24C452A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Papyrus" panose="020B0602040200020303" pitchFamily="34" charset="77"/>
              </a:rPr>
              <a:t>Trigram Structure (cont.)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0D5987-CA21-3B48-A4CE-300C196F91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i="1" dirty="0"/>
              <a:t>Compare the paired trigrams in the A &amp; B columns:</a:t>
            </a:r>
            <a:r>
              <a:rPr lang="en-US" dirty="0"/>
              <a:t>	</a:t>
            </a:r>
            <a:r>
              <a:rPr lang="en-US" b="1" u="sng" dirty="0"/>
              <a:t> A </a:t>
            </a:r>
            <a:r>
              <a:rPr lang="en-US" dirty="0"/>
              <a:t>	</a:t>
            </a:r>
            <a:r>
              <a:rPr lang="en-US" b="1" u="sng" dirty="0"/>
              <a:t> B </a:t>
            </a:r>
            <a:r>
              <a:rPr lang="en-US" dirty="0"/>
              <a:t>	</a:t>
            </a:r>
          </a:p>
          <a:p>
            <a:r>
              <a:rPr lang="en-US" b="1" dirty="0"/>
              <a:t>Paired as Opposites:	</a:t>
            </a:r>
            <a:r>
              <a:rPr lang="en-US" dirty="0"/>
              <a:t>	</a:t>
            </a:r>
            <a:r>
              <a:rPr lang="en-US" dirty="0" err="1"/>
              <a:t>Qián</a:t>
            </a:r>
            <a:r>
              <a:rPr lang="en-US" dirty="0"/>
              <a:t> &amp; </a:t>
            </a:r>
            <a:r>
              <a:rPr lang="en-US" dirty="0" err="1"/>
              <a:t>Kūn</a:t>
            </a:r>
            <a:r>
              <a:rPr lang="en-US" dirty="0"/>
              <a:t>			☰	☷</a:t>
            </a:r>
          </a:p>
          <a:p>
            <a:pPr marL="0" indent="0">
              <a:buNone/>
            </a:pPr>
            <a:r>
              <a:rPr lang="en-US" dirty="0"/>
              <a:t>					</a:t>
            </a:r>
            <a:r>
              <a:rPr lang="en-US" dirty="0" err="1"/>
              <a:t>Kǎn</a:t>
            </a:r>
            <a:r>
              <a:rPr lang="en-US" dirty="0"/>
              <a:t> &amp; </a:t>
            </a:r>
            <a:r>
              <a:rPr lang="en-US" dirty="0" err="1"/>
              <a:t>Lí</a:t>
            </a:r>
            <a:r>
              <a:rPr lang="en-US" dirty="0"/>
              <a:t>			☵	☲</a:t>
            </a:r>
          </a:p>
          <a:p>
            <a:pPr marL="0" indent="0">
              <a:buNone/>
            </a:pPr>
            <a:r>
              <a:rPr lang="en-US" dirty="0"/>
              <a:t>					</a:t>
            </a:r>
            <a:r>
              <a:rPr lang="en-US" dirty="0" err="1"/>
              <a:t>Zhèn</a:t>
            </a:r>
            <a:r>
              <a:rPr lang="en-US" dirty="0"/>
              <a:t> &amp; </a:t>
            </a:r>
            <a:r>
              <a:rPr lang="en-US" dirty="0" err="1"/>
              <a:t>Xùn</a:t>
            </a:r>
            <a:r>
              <a:rPr lang="en-US" dirty="0"/>
              <a:t>			☳	☴</a:t>
            </a:r>
          </a:p>
          <a:p>
            <a:pPr marL="0" indent="0">
              <a:buNone/>
            </a:pPr>
            <a:r>
              <a:rPr lang="en-US" dirty="0"/>
              <a:t>					</a:t>
            </a:r>
            <a:r>
              <a:rPr lang="en-US" dirty="0" err="1"/>
              <a:t>Gèn</a:t>
            </a:r>
            <a:r>
              <a:rPr lang="en-US" dirty="0"/>
              <a:t> &amp; </a:t>
            </a:r>
            <a:r>
              <a:rPr lang="en-US" dirty="0" err="1"/>
              <a:t>Duì</a:t>
            </a:r>
            <a:r>
              <a:rPr lang="en-US" dirty="0"/>
              <a:t>			☶	☱</a:t>
            </a:r>
          </a:p>
          <a:p>
            <a:r>
              <a:rPr lang="en-US" dirty="0"/>
              <a:t>(</a:t>
            </a:r>
            <a:r>
              <a:rPr lang="en-US" b="1" dirty="0"/>
              <a:t>3 lines different</a:t>
            </a:r>
            <a:r>
              <a:rPr lang="en-US" dirty="0"/>
              <a:t>)		</a:t>
            </a:r>
            <a:r>
              <a:rPr lang="en-US" sz="2000" dirty="0"/>
              <a:t>[LH gender opposites, but same sibling order]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19502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3DE73-77D4-634C-8F97-7490D725E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Papyrus" panose="020B0602040200020303" pitchFamily="34" charset="77"/>
              </a:rPr>
              <a:t>Trigram Structure (cont.)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D4F43E-A19F-3F40-AA5F-797325E298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en-US" b="1" dirty="0"/>
              <a:t>Paired as Inverses:	</a:t>
            </a:r>
            <a:r>
              <a:rPr lang="en-US" dirty="0"/>
              <a:t>(symmetrical trigrams stay themselves, </a:t>
            </a:r>
            <a:br>
              <a:rPr lang="en-US" dirty="0"/>
            </a:br>
            <a:r>
              <a:rPr lang="en-US" dirty="0"/>
              <a:t>				only asymmetrical pairs are shown below)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				</a:t>
            </a:r>
            <a:r>
              <a:rPr lang="en-US" dirty="0" err="1"/>
              <a:t>Zhèn</a:t>
            </a:r>
            <a:r>
              <a:rPr lang="en-US" dirty="0"/>
              <a:t> &amp; </a:t>
            </a:r>
            <a:r>
              <a:rPr lang="en-US" dirty="0" err="1"/>
              <a:t>Gèn</a:t>
            </a:r>
            <a:r>
              <a:rPr lang="en-US" dirty="0"/>
              <a:t>		☳	☶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				</a:t>
            </a:r>
            <a:r>
              <a:rPr lang="en-US" dirty="0" err="1"/>
              <a:t>Xùn</a:t>
            </a:r>
            <a:r>
              <a:rPr lang="en-US" dirty="0"/>
              <a:t> &amp; </a:t>
            </a:r>
            <a:r>
              <a:rPr lang="en-US" dirty="0" err="1"/>
              <a:t>Duì</a:t>
            </a:r>
            <a:r>
              <a:rPr lang="en-US" dirty="0"/>
              <a:t>		☴	☱</a:t>
            </a:r>
            <a:br>
              <a:rPr lang="en-US" dirty="0"/>
            </a:br>
            <a:endParaRPr lang="en-US" dirty="0"/>
          </a:p>
          <a:p>
            <a:r>
              <a:rPr lang="en-US" dirty="0"/>
              <a:t>(</a:t>
            </a:r>
            <a:r>
              <a:rPr lang="en-US" b="1" dirty="0"/>
              <a:t>2 lines different</a:t>
            </a:r>
            <a:r>
              <a:rPr lang="en-US" dirty="0"/>
              <a:t>)	</a:t>
            </a:r>
            <a:r>
              <a:rPr lang="en-US" sz="2000" dirty="0"/>
              <a:t>(top &amp; bottom lines switch, middle line stays the same)</a:t>
            </a:r>
          </a:p>
          <a:p>
            <a:r>
              <a:rPr lang="en-US" dirty="0"/>
              <a:t>				</a:t>
            </a:r>
            <a:r>
              <a:rPr lang="en-US" sz="2000" dirty="0"/>
              <a:t>[LH gender stays same, siblings paired as eldest &amp; youngest]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73814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1C213B-C164-3448-A12E-859A8D152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Papyrus" panose="020B0602040200020303" pitchFamily="34" charset="77"/>
              </a:rPr>
              <a:t>Trigram Structure (cont.)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404D5B-9D5B-CC4E-9CA7-D036F7F0E5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b="1" dirty="0"/>
              <a:t>Paired as Converses:</a:t>
            </a:r>
            <a:r>
              <a:rPr lang="en-US" dirty="0"/>
              <a:t>		</a:t>
            </a:r>
            <a:r>
              <a:rPr lang="en-US" dirty="0" err="1"/>
              <a:t>Zhèn</a:t>
            </a:r>
            <a:r>
              <a:rPr lang="en-US" dirty="0"/>
              <a:t> &amp; </a:t>
            </a:r>
            <a:r>
              <a:rPr lang="en-US" dirty="0" err="1"/>
              <a:t>Duì</a:t>
            </a:r>
            <a:r>
              <a:rPr lang="en-US" dirty="0"/>
              <a:t>		☳	☱</a:t>
            </a:r>
          </a:p>
          <a:p>
            <a:pPr marL="0" indent="0">
              <a:buNone/>
            </a:pPr>
            <a:r>
              <a:rPr lang="en-US" dirty="0"/>
              <a:t>					</a:t>
            </a:r>
            <a:r>
              <a:rPr lang="en-US" dirty="0" err="1"/>
              <a:t>Xùn</a:t>
            </a:r>
            <a:r>
              <a:rPr lang="en-US" dirty="0"/>
              <a:t> &amp; </a:t>
            </a:r>
            <a:r>
              <a:rPr lang="en-US" dirty="0" err="1"/>
              <a:t>Gèn</a:t>
            </a:r>
            <a:r>
              <a:rPr lang="en-US" dirty="0"/>
              <a:t>		☴	☶</a:t>
            </a:r>
          </a:p>
          <a:p>
            <a:pPr marL="0" indent="0">
              <a:buNone/>
            </a:pPr>
            <a:r>
              <a:rPr lang="en-US" dirty="0"/>
              <a:t>					</a:t>
            </a:r>
            <a:r>
              <a:rPr lang="en-US" dirty="0" err="1"/>
              <a:t>Qián</a:t>
            </a:r>
            <a:r>
              <a:rPr lang="en-US" dirty="0"/>
              <a:t> &amp; </a:t>
            </a:r>
            <a:r>
              <a:rPr lang="en-US" dirty="0" err="1"/>
              <a:t>Lí</a:t>
            </a:r>
            <a:r>
              <a:rPr lang="en-US" dirty="0"/>
              <a:t>		☰	☲</a:t>
            </a:r>
          </a:p>
          <a:p>
            <a:pPr marL="0" indent="0">
              <a:buNone/>
            </a:pPr>
            <a:r>
              <a:rPr lang="en-US" dirty="0"/>
              <a:t>					</a:t>
            </a:r>
            <a:r>
              <a:rPr lang="en-US" dirty="0" err="1"/>
              <a:t>Kūn</a:t>
            </a:r>
            <a:r>
              <a:rPr lang="en-US" dirty="0"/>
              <a:t> &amp; </a:t>
            </a:r>
            <a:r>
              <a:rPr lang="en-US" dirty="0" err="1"/>
              <a:t>Kǎn</a:t>
            </a:r>
            <a:r>
              <a:rPr lang="en-US" dirty="0"/>
              <a:t>		☷	☵</a:t>
            </a:r>
          </a:p>
          <a:p>
            <a:r>
              <a:rPr lang="en-US" dirty="0"/>
              <a:t>(</a:t>
            </a:r>
            <a:r>
              <a:rPr lang="en-US" b="1" dirty="0"/>
              <a:t>1 line different</a:t>
            </a:r>
            <a:r>
              <a:rPr lang="en-US" dirty="0"/>
              <a:t>)		</a:t>
            </a:r>
            <a:r>
              <a:rPr lang="en-US" sz="2400" dirty="0"/>
              <a:t>(middle line changes, top &amp; bottom stay the same)</a:t>
            </a:r>
          </a:p>
          <a:p>
            <a:r>
              <a:rPr lang="en-US" sz="2400" dirty="0"/>
              <a:t>[LH gender switches, asymmetrical trigrams are paired eldest &amp; youngest]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21344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B6D94-E0A7-1E4C-8BFB-3A646E6C9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Papyrus" panose="020B0602040200020303" pitchFamily="34" charset="77"/>
              </a:rPr>
              <a:t>Trigram Interactions</a:t>
            </a:r>
            <a:br>
              <a:rPr lang="en-US" b="1" dirty="0">
                <a:latin typeface="Papyrus" panose="020B0602040200020303" pitchFamily="34" charset="77"/>
              </a:rPr>
            </a:br>
            <a:r>
              <a:rPr lang="en-US" b="1" dirty="0">
                <a:latin typeface="Papyrus" panose="020B0602040200020303" pitchFamily="34" charset="77"/>
              </a:rPr>
              <a:t>According to 5 Phase Dynamics</a:t>
            </a:r>
            <a:endParaRPr lang="en-US" dirty="0">
              <a:latin typeface="Papyrus" panose="020B0602040200020303" pitchFamily="34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1582D8-478C-9E48-88FB-B2CC72484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Latter Heaven arrangement (world as we know it), </a:t>
            </a:r>
            <a:br>
              <a:rPr lang="en-US" dirty="0"/>
            </a:br>
            <a:r>
              <a:rPr lang="en-US" dirty="0"/>
              <a:t>5 Element correlations are virtually imbedded possible.</a:t>
            </a:r>
          </a:p>
          <a:p>
            <a:r>
              <a:rPr lang="en-US" dirty="0"/>
              <a:t>By extension using 5 phase dynamics to interpret trigram interactions within a hexagram becomes a very simple way to use the Yi Jing for medical purposes.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50537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1267F-7CD0-0E48-9ED5-3BFD06F1D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Papyrus" panose="020B0602040200020303" pitchFamily="34" charset="77"/>
              </a:rPr>
              <a:t>5 Phase Correspondences: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4C9A3A-F0B9-4F43-9724-BD2D3D783A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b="1" dirty="0"/>
              <a:t>Correlating Trigrams and Phase/Elements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Zhèn</a:t>
            </a:r>
            <a:r>
              <a:rPr lang="en-US" dirty="0"/>
              <a:t> &amp; </a:t>
            </a:r>
            <a:r>
              <a:rPr lang="en-US" dirty="0" err="1"/>
              <a:t>Xùn</a:t>
            </a:r>
            <a:r>
              <a:rPr lang="en-US" dirty="0"/>
              <a:t>	=	Wood		(E &amp; SE)	</a:t>
            </a:r>
            <a:r>
              <a:rPr lang="en-US" dirty="0" err="1"/>
              <a:t>Zhèn</a:t>
            </a:r>
            <a:r>
              <a:rPr lang="en-US" dirty="0"/>
              <a:t> = yang wood (GB)</a:t>
            </a:r>
            <a:br>
              <a:rPr lang="en-US" dirty="0"/>
            </a:br>
            <a:r>
              <a:rPr lang="en-US" dirty="0"/>
              <a:t>							</a:t>
            </a:r>
            <a:r>
              <a:rPr lang="en-US" dirty="0" err="1"/>
              <a:t>Xùn</a:t>
            </a:r>
            <a:r>
              <a:rPr lang="en-US" dirty="0"/>
              <a:t>   = yin wood (</a:t>
            </a:r>
            <a:r>
              <a:rPr lang="en-US" dirty="0" err="1"/>
              <a:t>Lr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sz="1900" dirty="0"/>
          </a:p>
          <a:p>
            <a:pPr marL="0" indent="0">
              <a:buNone/>
            </a:pPr>
            <a:r>
              <a:rPr lang="en-US" dirty="0" err="1"/>
              <a:t>Lí</a:t>
            </a:r>
            <a:r>
              <a:rPr lang="en-US" dirty="0"/>
              <a:t>		=	Fire		(S)		 </a:t>
            </a:r>
            <a:r>
              <a:rPr lang="en-US" dirty="0" err="1"/>
              <a:t>Lí</a:t>
            </a:r>
            <a:r>
              <a:rPr lang="en-US" dirty="0"/>
              <a:t> is pure Fire (Ht &amp; SI, Pc &amp; TB)</a:t>
            </a:r>
          </a:p>
          <a:p>
            <a:pPr marL="0" indent="0">
              <a:buNone/>
            </a:pPr>
            <a:endParaRPr lang="en-US" sz="1900" dirty="0"/>
          </a:p>
          <a:p>
            <a:pPr marL="0" indent="0">
              <a:buNone/>
            </a:pPr>
            <a:r>
              <a:rPr lang="en-US" dirty="0" err="1"/>
              <a:t>Kūn</a:t>
            </a:r>
            <a:r>
              <a:rPr lang="en-US" dirty="0"/>
              <a:t> &amp; </a:t>
            </a:r>
            <a:r>
              <a:rPr lang="en-US" dirty="0" err="1"/>
              <a:t>Gèn</a:t>
            </a:r>
            <a:r>
              <a:rPr lang="en-US" dirty="0"/>
              <a:t>	=	Earth/Soil 	(NE &amp; SW)	</a:t>
            </a:r>
            <a:r>
              <a:rPr lang="en-US" dirty="0" err="1"/>
              <a:t>Kūn</a:t>
            </a:r>
            <a:r>
              <a:rPr lang="en-US" dirty="0"/>
              <a:t> = yin soil (</a:t>
            </a:r>
            <a:r>
              <a:rPr lang="en-US" dirty="0" err="1"/>
              <a:t>Sp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							</a:t>
            </a:r>
            <a:r>
              <a:rPr lang="en-US" dirty="0" err="1"/>
              <a:t>Gèn</a:t>
            </a:r>
            <a:r>
              <a:rPr lang="en-US" dirty="0"/>
              <a:t> = yang soil (ST)</a:t>
            </a:r>
          </a:p>
          <a:p>
            <a:pPr marL="0" indent="0">
              <a:buNone/>
            </a:pPr>
            <a:endParaRPr lang="en-US" sz="1900" dirty="0"/>
          </a:p>
          <a:p>
            <a:pPr marL="0" indent="0">
              <a:buNone/>
            </a:pPr>
            <a:r>
              <a:rPr lang="en-US" dirty="0" err="1"/>
              <a:t>Qián</a:t>
            </a:r>
            <a:r>
              <a:rPr lang="en-US" dirty="0"/>
              <a:t> &amp; </a:t>
            </a:r>
            <a:r>
              <a:rPr lang="en-US" dirty="0" err="1"/>
              <a:t>Duì</a:t>
            </a:r>
            <a:r>
              <a:rPr lang="en-US" dirty="0"/>
              <a:t>	=	Metal		(W &amp; NW)	</a:t>
            </a:r>
            <a:r>
              <a:rPr lang="en-US" dirty="0" err="1"/>
              <a:t>Qián</a:t>
            </a:r>
            <a:r>
              <a:rPr lang="en-US" dirty="0"/>
              <a:t> = yang metal (LI)</a:t>
            </a:r>
            <a:br>
              <a:rPr lang="en-US" dirty="0"/>
            </a:br>
            <a:r>
              <a:rPr lang="en-US" dirty="0"/>
              <a:t>							</a:t>
            </a:r>
            <a:r>
              <a:rPr lang="en-US" dirty="0" err="1"/>
              <a:t>Duì</a:t>
            </a:r>
            <a:r>
              <a:rPr lang="en-US" dirty="0"/>
              <a:t>    = yin metal (Lu)</a:t>
            </a:r>
          </a:p>
          <a:p>
            <a:pPr marL="0" indent="0">
              <a:buNone/>
            </a:pPr>
            <a:endParaRPr lang="en-US" sz="1900" dirty="0"/>
          </a:p>
          <a:p>
            <a:pPr marL="0" indent="0">
              <a:buNone/>
            </a:pPr>
            <a:r>
              <a:rPr lang="en-US" dirty="0" err="1"/>
              <a:t>Kǎn</a:t>
            </a:r>
            <a:r>
              <a:rPr lang="en-US" dirty="0"/>
              <a:t>		=	Water		(N)		 </a:t>
            </a:r>
            <a:r>
              <a:rPr lang="en-US" dirty="0" err="1"/>
              <a:t>Kǎn</a:t>
            </a:r>
            <a:r>
              <a:rPr lang="en-US" dirty="0"/>
              <a:t> is pure Water (</a:t>
            </a:r>
            <a:r>
              <a:rPr lang="en-US" dirty="0" err="1"/>
              <a:t>Kd</a:t>
            </a:r>
            <a:r>
              <a:rPr lang="en-US" dirty="0"/>
              <a:t> &amp; BL)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82847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214FF-36BF-074C-8ED2-3D2F1E0C7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Papyrus" panose="020B0602040200020303" pitchFamily="34" charset="77"/>
              </a:rPr>
              <a:t>5 Phase Dynamics: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1EB4EE-B6BD-1F4A-8873-34815814DC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/>
              <a:t>Phase/Element Interactions</a:t>
            </a:r>
            <a:endParaRPr lang="en-US" dirty="0"/>
          </a:p>
          <a:p>
            <a:pPr marL="0" indent="0">
              <a:buNone/>
            </a:pPr>
            <a:r>
              <a:rPr lang="en-US" sz="2400" dirty="0"/>
              <a:t>1. CL circle = </a:t>
            </a:r>
            <a:r>
              <a:rPr lang="zh-TW" altLang="en-US" sz="2400" dirty="0"/>
              <a:t>生</a:t>
            </a:r>
            <a:r>
              <a:rPr lang="en-US" sz="2400" dirty="0"/>
              <a:t>  </a:t>
            </a:r>
            <a:r>
              <a:rPr lang="en-US" sz="2400" b="1" dirty="0" err="1"/>
              <a:t>Shēng</a:t>
            </a:r>
            <a:r>
              <a:rPr lang="en-US" sz="2400" b="1" dirty="0"/>
              <a:t> </a:t>
            </a:r>
            <a:r>
              <a:rPr lang="en-US" sz="2400" dirty="0"/>
              <a:t>= </a:t>
            </a:r>
            <a:r>
              <a:rPr lang="en-US" sz="2400" b="1" dirty="0"/>
              <a:t>productive</a:t>
            </a:r>
            <a:r>
              <a:rPr lang="en-US" sz="2400" dirty="0"/>
              <a:t>, nurturing, creative relationship</a:t>
            </a:r>
          </a:p>
          <a:p>
            <a:pPr marL="0" indent="0">
              <a:buNone/>
            </a:pPr>
            <a:r>
              <a:rPr lang="en-US" sz="2400" dirty="0"/>
              <a:t>2. CL star    = </a:t>
            </a:r>
            <a:r>
              <a:rPr lang="zh-TW" altLang="en-US" sz="2400" dirty="0"/>
              <a:t>剋</a:t>
            </a:r>
            <a:r>
              <a:rPr lang="en-US" sz="2400" dirty="0"/>
              <a:t>  </a:t>
            </a:r>
            <a:r>
              <a:rPr lang="en-US" sz="2400" b="1" dirty="0" err="1"/>
              <a:t>Kè</a:t>
            </a:r>
            <a:r>
              <a:rPr lang="en-US" sz="2400" dirty="0"/>
              <a:t>	  = </a:t>
            </a:r>
            <a:r>
              <a:rPr lang="en-US" sz="2400" b="1" dirty="0"/>
              <a:t>controlling</a:t>
            </a:r>
            <a:r>
              <a:rPr lang="en-US" sz="2400" dirty="0"/>
              <a:t>, restraining, limiting, destructive relationship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3. CCL star = </a:t>
            </a:r>
            <a:r>
              <a:rPr lang="en-US" sz="2400" b="1" dirty="0"/>
              <a:t>Reverse </a:t>
            </a:r>
            <a:r>
              <a:rPr lang="en-US" sz="2400" b="1" dirty="0" err="1"/>
              <a:t>Ke</a:t>
            </a:r>
            <a:r>
              <a:rPr lang="en-US" sz="2400" b="1" dirty="0"/>
              <a:t> </a:t>
            </a:r>
            <a:r>
              <a:rPr lang="en-US" sz="2400" dirty="0"/>
              <a:t>= </a:t>
            </a:r>
            <a:r>
              <a:rPr lang="en-US" sz="2400" b="1" dirty="0"/>
              <a:t>insulting</a:t>
            </a:r>
            <a:r>
              <a:rPr lang="en-US" sz="2400" dirty="0"/>
              <a:t>, ineffective, dis-empowering, shaming relations</a:t>
            </a:r>
          </a:p>
          <a:p>
            <a:pPr marL="0" indent="0">
              <a:buNone/>
            </a:pPr>
            <a:r>
              <a:rPr lang="en-US" sz="2400" dirty="0"/>
              <a:t>4. CCL circle = </a:t>
            </a:r>
            <a:r>
              <a:rPr lang="en-US" sz="2400" b="1" dirty="0"/>
              <a:t>Reverse Sheng</a:t>
            </a:r>
            <a:r>
              <a:rPr lang="en-US" sz="2400" dirty="0"/>
              <a:t>	= </a:t>
            </a:r>
            <a:r>
              <a:rPr lang="en-US" sz="2400" b="1" dirty="0"/>
              <a:t>exhausting</a:t>
            </a:r>
            <a:r>
              <a:rPr lang="en-US" sz="2400" dirty="0"/>
              <a:t>, depleting, demanding, draining </a:t>
            </a:r>
            <a:r>
              <a:rPr lang="en-US" sz="1600" dirty="0"/>
              <a:t>relationship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5. </a:t>
            </a:r>
            <a:r>
              <a:rPr lang="en-US" sz="2400" i="1" dirty="0"/>
              <a:t>within the </a:t>
            </a:r>
            <a:r>
              <a:rPr lang="en-US" sz="2400" b="1" dirty="0"/>
              <a:t>same phase </a:t>
            </a:r>
            <a:r>
              <a:rPr lang="en-US" sz="2400" dirty="0"/>
              <a:t>= </a:t>
            </a:r>
            <a:r>
              <a:rPr lang="en-US" sz="2400" b="1" dirty="0"/>
              <a:t>reinforcing</a:t>
            </a:r>
            <a:r>
              <a:rPr lang="en-US" sz="2400" dirty="0"/>
              <a:t>, mutually supportive, 							strengthening, highly collaborative relations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19863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33131-2C24-854A-9581-268232A0A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Papyrus" panose="020B0602040200020303" pitchFamily="34" charset="77"/>
              </a:rPr>
              <a:t>5 Phase Dynamics: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EB746C-C040-8940-A249-8A620ADE67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/>
              <a:t>Interpreting a Hexagram Using this Method:</a:t>
            </a:r>
            <a:endParaRPr lang="en-US" dirty="0"/>
          </a:p>
          <a:p>
            <a:r>
              <a:rPr lang="en-US" dirty="0"/>
              <a:t>Interpret a lower trigram as influencing an upper one</a:t>
            </a:r>
          </a:p>
          <a:p>
            <a:r>
              <a:rPr lang="en-US" b="1" dirty="0"/>
              <a:t>Two Trigram Approach:	</a:t>
            </a:r>
            <a:r>
              <a:rPr lang="en-US" dirty="0"/>
              <a:t>read the lower primary trigram relating </a:t>
            </a:r>
            <a:r>
              <a:rPr lang="en-US" sz="2400" dirty="0"/>
              <a:t>(Primary Trigram Approach)</a:t>
            </a:r>
            <a:r>
              <a:rPr lang="en-US" dirty="0"/>
              <a:t>		to the upper primary trigram</a:t>
            </a:r>
          </a:p>
          <a:p>
            <a:pPr marL="0" indent="0">
              <a:buNone/>
            </a:pPr>
            <a:r>
              <a:rPr lang="en-US" dirty="0"/>
              <a:t>					</a:t>
            </a:r>
          </a:p>
          <a:p>
            <a:r>
              <a:rPr lang="en-US" dirty="0"/>
              <a:t>Nuclear Trigram Approach:	read the lower nuclear trigram relating 					to the upper nuclear trigram</a:t>
            </a:r>
          </a:p>
          <a:p>
            <a:r>
              <a:rPr lang="en-US" b="1" dirty="0"/>
              <a:t>Four Trigram Approach:</a:t>
            </a:r>
            <a:r>
              <a:rPr lang="en-US" dirty="0"/>
              <a:t>	interpret all four (inner &amp; outer </a:t>
            </a:r>
            <a:r>
              <a:rPr lang="en-US" dirty="0" err="1"/>
              <a:t>gua</a:t>
            </a:r>
            <a:r>
              <a:rPr lang="en-US" dirty="0"/>
              <a:t>) 						from bottom to top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544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FF6C6-76D3-B649-BC6F-018192804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Papyrus" panose="020B0602040200020303" pitchFamily="34" charset="77"/>
              </a:rPr>
              <a:t>Individual Trigram Lines Symbolize</a:t>
            </a:r>
            <a:endParaRPr lang="en-US" dirty="0">
              <a:latin typeface="Papyrus" panose="020B0602040200020303" pitchFamily="34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F4AA4C-8EEF-C746-BA0E-3BB574543B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ctr"/>
            <a:r>
              <a:rPr lang="en-US" b="1" dirty="0"/>
              <a:t>Top line	=	Heaven/Celestial</a:t>
            </a:r>
            <a:r>
              <a:rPr lang="en-US" dirty="0"/>
              <a:t>		</a:t>
            </a:r>
            <a:r>
              <a:rPr lang="en-US" b="1" dirty="0" err="1"/>
              <a:t>Tiān</a:t>
            </a:r>
            <a:r>
              <a:rPr lang="en-US" dirty="0"/>
              <a:t>	</a:t>
            </a:r>
            <a:r>
              <a:rPr lang="zh-TW" altLang="en-US" dirty="0"/>
              <a:t>天</a:t>
            </a:r>
            <a:endParaRPr lang="en-US" altLang="zh-TW" dirty="0"/>
          </a:p>
          <a:p>
            <a:pPr algn="ctr"/>
            <a:endParaRPr lang="en-US" dirty="0"/>
          </a:p>
          <a:p>
            <a:pPr algn="ctr"/>
            <a:r>
              <a:rPr lang="en-US" b="1" dirty="0"/>
              <a:t>Middle	=	Human</a:t>
            </a:r>
            <a:r>
              <a:rPr lang="en-US" dirty="0"/>
              <a:t>			</a:t>
            </a:r>
            <a:r>
              <a:rPr lang="en-US" b="1" dirty="0" err="1"/>
              <a:t>Rén</a:t>
            </a:r>
            <a:r>
              <a:rPr lang="en-US" dirty="0"/>
              <a:t>	</a:t>
            </a:r>
            <a:r>
              <a:rPr lang="zh-TW" altLang="en-US" dirty="0"/>
              <a:t>人</a:t>
            </a:r>
            <a:endParaRPr lang="en-US" altLang="zh-TW" dirty="0"/>
          </a:p>
          <a:p>
            <a:pPr algn="ctr"/>
            <a:endParaRPr lang="en-US" dirty="0"/>
          </a:p>
          <a:p>
            <a:pPr algn="ctr"/>
            <a:r>
              <a:rPr lang="en-US" b="1" dirty="0"/>
              <a:t>Bottom	=	Earth/Terrestrial</a:t>
            </a:r>
            <a:r>
              <a:rPr lang="en-US" dirty="0"/>
              <a:t>		</a:t>
            </a:r>
            <a:r>
              <a:rPr lang="en-US" b="1" dirty="0" err="1"/>
              <a:t>Dì</a:t>
            </a:r>
            <a:r>
              <a:rPr lang="en-US" dirty="0"/>
              <a:t>	</a:t>
            </a:r>
            <a:r>
              <a:rPr lang="zh-TW" altLang="en-US" dirty="0"/>
              <a:t>地</a:t>
            </a:r>
            <a:endParaRPr lang="en-US" dirty="0"/>
          </a:p>
          <a:p>
            <a:pPr algn="ctr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9115518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71DF5-706A-6146-BEC4-A5C339413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latin typeface="Papyrus" panose="020B0602040200020303" pitchFamily="34" charset="77"/>
              </a:rPr>
              <a:t>Trigram Attributes:</a:t>
            </a:r>
            <a:br>
              <a:rPr lang="en-US" sz="4000" b="1" dirty="0">
                <a:latin typeface="Papyrus" panose="020B0602040200020303" pitchFamily="34" charset="77"/>
              </a:rPr>
            </a:br>
            <a:r>
              <a:rPr lang="en-US" sz="3600" b="1" dirty="0">
                <a:latin typeface="Papyrus" panose="020B0602040200020303" pitchFamily="34" charset="77"/>
              </a:rPr>
              <a:t>Healthy &amp; Unhealthy Manifestations</a:t>
            </a:r>
            <a:endParaRPr lang="en-US" sz="4000" dirty="0">
              <a:latin typeface="Papyrus" panose="020B0602040200020303" pitchFamily="34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9AC4DF-A923-D843-81E3-FE46799FC2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Positive and negative, healthy and unhealthy aspects of each Trigram.</a:t>
            </a:r>
            <a:br>
              <a:rPr lang="en-US" dirty="0"/>
            </a:br>
            <a:r>
              <a:rPr lang="en-US" dirty="0"/>
              <a:t>Each has a noble (</a:t>
            </a:r>
            <a:r>
              <a:rPr lang="en-US" dirty="0" err="1"/>
              <a:t>jun-zi</a:t>
            </a:r>
            <a:r>
              <a:rPr lang="en-US" dirty="0"/>
              <a:t>) side and an inferior aspect, or shadow side.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☰  </a:t>
            </a:r>
            <a:r>
              <a:rPr lang="zh-TW" altLang="en-US" dirty="0"/>
              <a:t>乾</a:t>
            </a:r>
            <a:r>
              <a:rPr lang="en-US" dirty="0"/>
              <a:t>  </a:t>
            </a:r>
            <a:r>
              <a:rPr lang="en-US" b="1" dirty="0" err="1"/>
              <a:t>Qián</a:t>
            </a:r>
            <a:endParaRPr lang="en-US" dirty="0"/>
          </a:p>
          <a:p>
            <a:r>
              <a:rPr lang="en-US" b="1" dirty="0"/>
              <a:t>Healthy</a:t>
            </a:r>
            <a:r>
              <a:rPr lang="en-US" dirty="0"/>
              <a:t>	= </a:t>
            </a:r>
            <a:r>
              <a:rPr lang="en-US" sz="2200" dirty="0"/>
              <a:t>strong, creative, powerful, inspirational, decisive, resourceful</a:t>
            </a:r>
          </a:p>
          <a:p>
            <a:r>
              <a:rPr lang="en-US" b="1" dirty="0"/>
              <a:t>Unhealthy</a:t>
            </a:r>
            <a:r>
              <a:rPr lang="en-US" dirty="0"/>
              <a:t>	= </a:t>
            </a:r>
            <a:r>
              <a:rPr lang="en-US" sz="2200" dirty="0"/>
              <a:t>forceful, overbearing, authoritarian, arbitrary, rigid</a:t>
            </a:r>
          </a:p>
          <a:p>
            <a:pPr marL="0" indent="0">
              <a:buNone/>
            </a:pPr>
            <a:r>
              <a:rPr lang="en-US" dirty="0"/>
              <a:t>  </a:t>
            </a:r>
          </a:p>
          <a:p>
            <a:pPr marL="0" indent="0">
              <a:buNone/>
            </a:pPr>
            <a:r>
              <a:rPr lang="en-US" dirty="0"/>
              <a:t>☷  </a:t>
            </a:r>
            <a:r>
              <a:rPr lang="zh-TW" altLang="en-US" dirty="0"/>
              <a:t>坤</a:t>
            </a:r>
            <a:r>
              <a:rPr lang="en-US" dirty="0"/>
              <a:t>  </a:t>
            </a:r>
            <a:r>
              <a:rPr lang="en-US" b="1" dirty="0" err="1"/>
              <a:t>Kūn</a:t>
            </a:r>
            <a:endParaRPr lang="en-US" dirty="0"/>
          </a:p>
          <a:p>
            <a:r>
              <a:rPr lang="en-US" b="1" dirty="0"/>
              <a:t>Healthy</a:t>
            </a:r>
            <a:r>
              <a:rPr lang="en-US" dirty="0"/>
              <a:t>	= </a:t>
            </a:r>
            <a:r>
              <a:rPr lang="en-US" sz="2400" dirty="0"/>
              <a:t>devoted, adaptable, flexible, receptive, responsive, yielding, nourishing</a:t>
            </a:r>
          </a:p>
          <a:p>
            <a:r>
              <a:rPr lang="en-US" b="1" dirty="0"/>
              <a:t>Unhealthy</a:t>
            </a:r>
            <a:r>
              <a:rPr lang="en-US" dirty="0"/>
              <a:t>	= </a:t>
            </a:r>
            <a:r>
              <a:rPr lang="en-US" sz="2200" dirty="0"/>
              <a:t>mothering to a fault, meek, lost sense of self, </a:t>
            </a:r>
            <a:br>
              <a:rPr lang="en-US" sz="2200" dirty="0"/>
            </a:br>
            <a:r>
              <a:rPr lang="en-US" sz="2200" dirty="0"/>
              <a:t>			overly dependent, lack of autonomy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44550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629AE-4B4F-5743-8A3D-D3026B816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latin typeface="Papyrus" panose="020B0602040200020303" pitchFamily="34" charset="77"/>
              </a:rPr>
              <a:t>Trigram Attributes:</a:t>
            </a:r>
            <a:br>
              <a:rPr lang="en-US" sz="4000" b="1" dirty="0">
                <a:latin typeface="Papyrus" panose="020B0602040200020303" pitchFamily="34" charset="77"/>
              </a:rPr>
            </a:br>
            <a:r>
              <a:rPr lang="en-US" sz="3600" b="1" dirty="0">
                <a:latin typeface="Papyrus" panose="020B0602040200020303" pitchFamily="34" charset="77"/>
              </a:rPr>
              <a:t>Healthy &amp; Unhealthy Manifestations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D1514A-2BAA-CD4F-AAD2-80898F6F14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☲  </a:t>
            </a:r>
            <a:r>
              <a:rPr lang="zh-TW" altLang="en-US" dirty="0"/>
              <a:t>離</a:t>
            </a:r>
            <a:r>
              <a:rPr lang="en-US" dirty="0"/>
              <a:t>  </a:t>
            </a:r>
            <a:r>
              <a:rPr lang="en-US" b="1" dirty="0" err="1"/>
              <a:t>Lí</a:t>
            </a:r>
            <a:endParaRPr lang="en-US" dirty="0"/>
          </a:p>
          <a:p>
            <a:r>
              <a:rPr lang="en-US" b="1" dirty="0"/>
              <a:t>Healthy</a:t>
            </a:r>
            <a:r>
              <a:rPr lang="en-US" dirty="0"/>
              <a:t>	= </a:t>
            </a:r>
            <a:r>
              <a:rPr lang="en-US" sz="2400" dirty="0"/>
              <a:t>clarity, understanding, intelligence, beauty, elegance, cohesion</a:t>
            </a:r>
          </a:p>
          <a:p>
            <a:r>
              <a:rPr lang="en-US" b="1" dirty="0"/>
              <a:t>Unhealthy</a:t>
            </a:r>
            <a:r>
              <a:rPr lang="en-US" dirty="0"/>
              <a:t>	= </a:t>
            </a:r>
            <a:r>
              <a:rPr lang="en-US" sz="2400" dirty="0"/>
              <a:t>superficial, shallow intellectualism, vain, </a:t>
            </a:r>
            <a:br>
              <a:rPr lang="en-US" sz="2400" dirty="0"/>
            </a:br>
            <a:r>
              <a:rPr lang="en-US" sz="2400" dirty="0"/>
              <a:t>			over concern with appearances, clingy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☵  </a:t>
            </a:r>
            <a:r>
              <a:rPr lang="zh-TW" altLang="en-US" dirty="0"/>
              <a:t>坎</a:t>
            </a:r>
            <a:r>
              <a:rPr lang="en-US" dirty="0"/>
              <a:t>  </a:t>
            </a:r>
            <a:r>
              <a:rPr lang="en-US" b="1" dirty="0" err="1"/>
              <a:t>Kǎn</a:t>
            </a:r>
            <a:endParaRPr lang="en-US" dirty="0"/>
          </a:p>
          <a:p>
            <a:r>
              <a:rPr lang="en-US" b="1" dirty="0"/>
              <a:t>Healthy</a:t>
            </a:r>
            <a:r>
              <a:rPr lang="en-US" dirty="0"/>
              <a:t>	= </a:t>
            </a:r>
            <a:r>
              <a:rPr lang="en-US" sz="2200" dirty="0"/>
              <a:t>willing to take risks, face danger, go with the flow, </a:t>
            </a:r>
            <a:br>
              <a:rPr lang="en-US" sz="2200" dirty="0"/>
            </a:br>
            <a:r>
              <a:rPr lang="en-US" sz="2200" dirty="0"/>
              <a:t>			flow with change, accept ambiguity and the mysteries of life, committed</a:t>
            </a:r>
          </a:p>
          <a:p>
            <a:r>
              <a:rPr lang="en-US" b="1" dirty="0"/>
              <a:t>Unhealthy</a:t>
            </a:r>
            <a:r>
              <a:rPr lang="en-US" dirty="0"/>
              <a:t>	= </a:t>
            </a:r>
            <a:r>
              <a:rPr lang="en-US" sz="2200" dirty="0"/>
              <a:t>careless, superstitious, fearful, succumbing to ones fears, easily overwhelmed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1918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88186-3221-E14F-8D67-5F3673889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>
                <a:latin typeface="Papyrus" panose="020B0602040200020303" pitchFamily="34" charset="77"/>
              </a:rPr>
              <a:t>Trigram Attributes:</a:t>
            </a:r>
            <a:br>
              <a:rPr lang="en-US" sz="4800" b="1" dirty="0">
                <a:latin typeface="Papyrus" panose="020B0602040200020303" pitchFamily="34" charset="77"/>
              </a:rPr>
            </a:br>
            <a:r>
              <a:rPr lang="en-US" b="1" dirty="0">
                <a:latin typeface="Papyrus" panose="020B0602040200020303" pitchFamily="34" charset="77"/>
              </a:rPr>
              <a:t>Healthy &amp; Unhealthy Presentations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0C968E-EFDF-3B4A-B5C6-7630C50F8B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☳  </a:t>
            </a:r>
            <a:r>
              <a:rPr lang="zh-TW" altLang="en-US" dirty="0"/>
              <a:t>震</a:t>
            </a:r>
            <a:r>
              <a:rPr lang="en-US" dirty="0"/>
              <a:t>  </a:t>
            </a:r>
            <a:r>
              <a:rPr lang="en-US" b="1" dirty="0" err="1"/>
              <a:t>Zhèn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Healthy</a:t>
            </a:r>
            <a:r>
              <a:rPr lang="en-US" dirty="0"/>
              <a:t>	= </a:t>
            </a:r>
            <a:r>
              <a:rPr lang="en-US" sz="2400" dirty="0"/>
              <a:t>the ability to act &amp; arouse to action, the enthusiasm of new beginnings, </a:t>
            </a:r>
            <a:br>
              <a:rPr lang="en-US" sz="2400" dirty="0"/>
            </a:br>
            <a:r>
              <a:rPr lang="en-US" sz="2400" dirty="0"/>
              <a:t>		    freshness, ability to motivate excite, initiate</a:t>
            </a: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b="1" dirty="0"/>
              <a:t>Unhealthy	</a:t>
            </a:r>
            <a:r>
              <a:rPr lang="en-US" dirty="0"/>
              <a:t>= </a:t>
            </a:r>
            <a:r>
              <a:rPr lang="en-US" sz="2400" dirty="0"/>
              <a:t>zealous, impetuous, impulsive, prone to mistakes (bull in china shop), </a:t>
            </a:r>
            <a:br>
              <a:rPr lang="en-US" sz="2400" dirty="0"/>
            </a:br>
            <a:r>
              <a:rPr lang="en-US" sz="2400" dirty="0"/>
              <a:t>		    extroverted to a fault, can be violent or shocking, </a:t>
            </a:r>
            <a:br>
              <a:rPr lang="en-US" sz="2400" dirty="0"/>
            </a:br>
            <a:r>
              <a:rPr lang="en-US" sz="2400" dirty="0"/>
              <a:t>		    inability to follow through, </a:t>
            </a:r>
            <a:br>
              <a:rPr lang="en-US" sz="2400" dirty="0"/>
            </a:br>
            <a:r>
              <a:rPr lang="en-US" sz="2400" dirty="0"/>
              <a:t>		    insufficient understanding of ones motives and actions.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☶  </a:t>
            </a:r>
            <a:r>
              <a:rPr lang="zh-TW" altLang="en-US" dirty="0"/>
              <a:t>艮</a:t>
            </a:r>
            <a:r>
              <a:rPr lang="en-US" dirty="0"/>
              <a:t>  </a:t>
            </a:r>
            <a:r>
              <a:rPr lang="en-US" b="1" dirty="0" err="1"/>
              <a:t>Gèn</a:t>
            </a:r>
            <a:endParaRPr lang="en-US" dirty="0"/>
          </a:p>
          <a:p>
            <a:r>
              <a:rPr lang="en-US" b="1" dirty="0"/>
              <a:t>Healthy</a:t>
            </a:r>
            <a:r>
              <a:rPr lang="en-US" dirty="0"/>
              <a:t>	= </a:t>
            </a:r>
            <a:r>
              <a:rPr lang="en-US" sz="2400" dirty="0"/>
              <a:t>solid, stable, steadfast, enduring, secure, calm,</a:t>
            </a:r>
            <a:br>
              <a:rPr lang="en-US" sz="2400" dirty="0"/>
            </a:br>
            <a:r>
              <a:rPr lang="en-US" sz="2400" dirty="0"/>
              <a:t>		    ability to concentrate, patient, exercises forethought &amp; restraint </a:t>
            </a:r>
          </a:p>
          <a:p>
            <a:r>
              <a:rPr lang="en-US" b="1" dirty="0"/>
              <a:t>Unhealthy</a:t>
            </a:r>
            <a:r>
              <a:rPr lang="en-US" dirty="0"/>
              <a:t>	= </a:t>
            </a:r>
            <a:r>
              <a:rPr lang="en-US" sz="2400" dirty="0"/>
              <a:t>can be stubborn, passive, withdrawn, introverted to a fault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28650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2CF90-738B-B244-AC4E-939375B7E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>
                <a:latin typeface="Papyrus" panose="020B0602040200020303" pitchFamily="34" charset="77"/>
              </a:rPr>
              <a:t>Trigram Attributes:</a:t>
            </a:r>
            <a:br>
              <a:rPr lang="en-US" sz="4800" b="1" dirty="0">
                <a:latin typeface="Papyrus" panose="020B0602040200020303" pitchFamily="34" charset="77"/>
              </a:rPr>
            </a:br>
            <a:r>
              <a:rPr lang="en-US" b="1" dirty="0">
                <a:latin typeface="Papyrus" panose="020B0602040200020303" pitchFamily="34" charset="77"/>
              </a:rPr>
              <a:t>Healthy &amp; Unhealthy Presentations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A11C24-7825-104D-BB9F-E6126026CA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☱  </a:t>
            </a:r>
            <a:r>
              <a:rPr lang="zh-TW" altLang="en-US" dirty="0"/>
              <a:t>兌</a:t>
            </a:r>
            <a:r>
              <a:rPr lang="en-US" dirty="0"/>
              <a:t>  </a:t>
            </a:r>
            <a:r>
              <a:rPr lang="en-US" b="1" dirty="0" err="1"/>
              <a:t>Duì</a:t>
            </a:r>
            <a:endParaRPr lang="en-US" dirty="0"/>
          </a:p>
          <a:p>
            <a:r>
              <a:rPr lang="en-US" b="1" dirty="0"/>
              <a:t>Healthy</a:t>
            </a:r>
            <a:r>
              <a:rPr lang="en-US" dirty="0"/>
              <a:t>:	= </a:t>
            </a:r>
            <a:r>
              <a:rPr lang="en-US" sz="2200" dirty="0"/>
              <a:t>pleasure &amp; enjoyment, buoyant, ebullient, sensual, eloquent, open, tranquil</a:t>
            </a:r>
            <a:r>
              <a:rPr lang="en-US" dirty="0"/>
              <a:t> </a:t>
            </a:r>
          </a:p>
          <a:p>
            <a:r>
              <a:rPr lang="en-US" b="1" dirty="0"/>
              <a:t>Unhealthy:</a:t>
            </a:r>
            <a:r>
              <a:rPr lang="en-US" dirty="0"/>
              <a:t>	= </a:t>
            </a:r>
            <a:r>
              <a:rPr lang="en-US" sz="2200" dirty="0"/>
              <a:t>self indulgent, over indulgent esp. in sensual pleasures, decadent, hedonistic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☴  </a:t>
            </a:r>
            <a:r>
              <a:rPr lang="zh-TW" altLang="en-US" dirty="0"/>
              <a:t>巽  </a:t>
            </a:r>
            <a:r>
              <a:rPr lang="en-US" b="1" dirty="0" err="1"/>
              <a:t>Xùn</a:t>
            </a:r>
            <a:r>
              <a:rPr lang="en-US" b="1" dirty="0"/>
              <a:t>/</a:t>
            </a:r>
            <a:r>
              <a:rPr lang="en-US" b="1" dirty="0" err="1"/>
              <a:t>Sùn</a:t>
            </a:r>
            <a:endParaRPr lang="en-US" dirty="0"/>
          </a:p>
          <a:p>
            <a:r>
              <a:rPr lang="en-US" b="1" dirty="0"/>
              <a:t>Healthy</a:t>
            </a:r>
            <a:r>
              <a:rPr lang="en-US" dirty="0"/>
              <a:t>:	= </a:t>
            </a:r>
            <a:r>
              <a:rPr lang="en-US" sz="2200" dirty="0"/>
              <a:t>gentle, sensitive, intuitive, simple, honest &amp; straightforward, respectful,</a:t>
            </a:r>
            <a:br>
              <a:rPr lang="en-US" sz="2200" dirty="0"/>
            </a:br>
            <a:r>
              <a:rPr lang="en-US" sz="2200" dirty="0"/>
              <a:t>		    reverential, sincere, real, ability to follow, or accept another’s leadership</a:t>
            </a:r>
            <a:r>
              <a:rPr lang="en-US" dirty="0"/>
              <a:t> </a:t>
            </a:r>
          </a:p>
          <a:p>
            <a:r>
              <a:rPr lang="en-US" b="1" dirty="0"/>
              <a:t>Unhealthy:</a:t>
            </a:r>
            <a:r>
              <a:rPr lang="en-US" dirty="0"/>
              <a:t>	= </a:t>
            </a:r>
            <a:r>
              <a:rPr lang="en-US" sz="2200" dirty="0"/>
              <a:t>submissive, sheep like follower, </a:t>
            </a:r>
            <a:br>
              <a:rPr lang="en-US" sz="2200" dirty="0"/>
            </a:br>
            <a:r>
              <a:rPr lang="en-US" sz="2200" dirty="0"/>
              <a:t>		    addictive, slave to one’s conditioning and illusions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78062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7BC98-3107-4949-8021-CE3319FC8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latin typeface="Papyrus" panose="020B0602040200020303" pitchFamily="34" charset="77"/>
              </a:rPr>
              <a:t>Trigrams –</a:t>
            </a:r>
            <a:r>
              <a:rPr lang="en-US" sz="4000" b="1" i="1" dirty="0">
                <a:latin typeface="Papyrus" panose="020B0602040200020303" pitchFamily="34" charset="77"/>
              </a:rPr>
              <a:t>Primary &amp; Secondary Associations</a:t>
            </a:r>
            <a:endParaRPr lang="en-US" sz="4000" b="1" dirty="0">
              <a:latin typeface="Papyrus" panose="020B0602040200020303" pitchFamily="34" charset="77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A10B979-CA1F-9042-97DC-05FFA8877A3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497130" y="1825625"/>
          <a:ext cx="7197739" cy="43513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8043">
                  <a:extLst>
                    <a:ext uri="{9D8B030D-6E8A-4147-A177-3AD203B41FA5}">
                      <a16:colId xmlns:a16="http://schemas.microsoft.com/office/drawing/2014/main" val="1833355629"/>
                    </a:ext>
                  </a:extLst>
                </a:gridCol>
                <a:gridCol w="817362">
                  <a:extLst>
                    <a:ext uri="{9D8B030D-6E8A-4147-A177-3AD203B41FA5}">
                      <a16:colId xmlns:a16="http://schemas.microsoft.com/office/drawing/2014/main" val="3827210022"/>
                    </a:ext>
                  </a:extLst>
                </a:gridCol>
                <a:gridCol w="805473">
                  <a:extLst>
                    <a:ext uri="{9D8B030D-6E8A-4147-A177-3AD203B41FA5}">
                      <a16:colId xmlns:a16="http://schemas.microsoft.com/office/drawing/2014/main" val="3398864194"/>
                    </a:ext>
                  </a:extLst>
                </a:gridCol>
                <a:gridCol w="836681">
                  <a:extLst>
                    <a:ext uri="{9D8B030D-6E8A-4147-A177-3AD203B41FA5}">
                      <a16:colId xmlns:a16="http://schemas.microsoft.com/office/drawing/2014/main" val="3500578132"/>
                    </a:ext>
                  </a:extLst>
                </a:gridCol>
                <a:gridCol w="799033">
                  <a:extLst>
                    <a:ext uri="{9D8B030D-6E8A-4147-A177-3AD203B41FA5}">
                      <a16:colId xmlns:a16="http://schemas.microsoft.com/office/drawing/2014/main" val="1056696965"/>
                    </a:ext>
                  </a:extLst>
                </a:gridCol>
                <a:gridCol w="799033">
                  <a:extLst>
                    <a:ext uri="{9D8B030D-6E8A-4147-A177-3AD203B41FA5}">
                      <a16:colId xmlns:a16="http://schemas.microsoft.com/office/drawing/2014/main" val="4191994329"/>
                    </a:ext>
                  </a:extLst>
                </a:gridCol>
                <a:gridCol w="859964">
                  <a:extLst>
                    <a:ext uri="{9D8B030D-6E8A-4147-A177-3AD203B41FA5}">
                      <a16:colId xmlns:a16="http://schemas.microsoft.com/office/drawing/2014/main" val="683107288"/>
                    </a:ext>
                  </a:extLst>
                </a:gridCol>
                <a:gridCol w="741075">
                  <a:extLst>
                    <a:ext uri="{9D8B030D-6E8A-4147-A177-3AD203B41FA5}">
                      <a16:colId xmlns:a16="http://schemas.microsoft.com/office/drawing/2014/main" val="3557316264"/>
                    </a:ext>
                  </a:extLst>
                </a:gridCol>
                <a:gridCol w="741075">
                  <a:extLst>
                    <a:ext uri="{9D8B030D-6E8A-4147-A177-3AD203B41FA5}">
                      <a16:colId xmlns:a16="http://schemas.microsoft.com/office/drawing/2014/main" val="2077171446"/>
                    </a:ext>
                  </a:extLst>
                </a:gridCol>
              </a:tblGrid>
              <a:tr h="3566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Graph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53500" marR="535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Pīn-Yīn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(Wade-Giles)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53500" marR="535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natural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Image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53500" marR="535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Attribute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Wilhelm/Baynes</a:t>
                      </a:r>
                      <a:r>
                        <a:rPr lang="en-US" sz="600" baseline="30000">
                          <a:effectLst/>
                        </a:rPr>
                        <a:t>W/B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53500" marR="535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F. Heaven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 / compass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53500" marR="535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L. Heaven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# / compass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53500" marR="535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Phase/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Element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53500" marR="535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Body Part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53500" marR="535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Family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Member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53500" marR="53500" marT="0" marB="0" anchor="ctr"/>
                </a:tc>
                <a:extLst>
                  <a:ext uri="{0D108BD9-81ED-4DB2-BD59-A6C34878D82A}">
                    <a16:rowId xmlns:a16="http://schemas.microsoft.com/office/drawing/2014/main" val="632580977"/>
                  </a:ext>
                </a:extLst>
              </a:tr>
              <a:tr h="49933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–––––––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–––––––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–––––––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53500" marR="535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100">
                          <a:effectLst/>
                        </a:rPr>
                        <a:t>乾</a:t>
                      </a:r>
                      <a:endParaRPr lang="en-US" sz="9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Qián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(Ch’ien)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53500" marR="535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Heaven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53500" marR="535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Creative</a:t>
                      </a:r>
                      <a:r>
                        <a:rPr lang="en-US" sz="600" baseline="30000">
                          <a:effectLst/>
                        </a:rPr>
                        <a:t>W/B</a:t>
                      </a:r>
                      <a:endParaRPr lang="en-US" sz="9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(Energy/Energetic)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53500" marR="535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   /   South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53500" marR="535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6   /   NW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53500" marR="535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Metal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(yang)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53500" marR="535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head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53500" marR="535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Father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53500" marR="53500" marT="0" marB="0" anchor="ctr"/>
                </a:tc>
                <a:extLst>
                  <a:ext uri="{0D108BD9-81ED-4DB2-BD59-A6C34878D82A}">
                    <a16:rowId xmlns:a16="http://schemas.microsoft.com/office/drawing/2014/main" val="1327354108"/>
                  </a:ext>
                </a:extLst>
              </a:tr>
              <a:tr h="49933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–––  –––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–––––––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–––––––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53500" marR="535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100">
                          <a:effectLst/>
                        </a:rPr>
                        <a:t>兌</a:t>
                      </a:r>
                      <a:endParaRPr lang="en-US" sz="9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Duì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(Tui)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53500" marR="535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Lake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53500" marR="535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Joyous</a:t>
                      </a:r>
                      <a:r>
                        <a:rPr lang="en-US" sz="600" baseline="30000">
                          <a:effectLst/>
                        </a:rPr>
                        <a:t>W/B</a:t>
                      </a:r>
                      <a:endParaRPr lang="en-US" sz="9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(Open-ness)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53500" marR="535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   /   SE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53500" marR="535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7   /   West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53500" marR="535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Metal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(yin)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53500" marR="535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mouth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53500" marR="535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3rd/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youngest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daughter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53500" marR="53500" marT="0" marB="0" anchor="ctr"/>
                </a:tc>
                <a:extLst>
                  <a:ext uri="{0D108BD9-81ED-4DB2-BD59-A6C34878D82A}">
                    <a16:rowId xmlns:a16="http://schemas.microsoft.com/office/drawing/2014/main" val="3865493040"/>
                  </a:ext>
                </a:extLst>
              </a:tr>
              <a:tr h="49933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–––––––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–––  –––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–––––––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53500" marR="535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100">
                          <a:effectLst/>
                        </a:rPr>
                        <a:t>離</a:t>
                      </a:r>
                      <a:endParaRPr lang="en-US" sz="9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Lí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(Li)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53500" marR="535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Fire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53500" marR="535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Clinging</a:t>
                      </a:r>
                      <a:r>
                        <a:rPr lang="en-US" sz="600" baseline="30000">
                          <a:effectLst/>
                        </a:rPr>
                        <a:t>W/B</a:t>
                      </a:r>
                      <a:endParaRPr lang="en-US" sz="9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(Brilliance)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53500" marR="535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   /   East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53500" marR="535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9   /   South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53500" marR="535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Fire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(yang)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53500" marR="535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eyes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53500" marR="535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2nd/middle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daughter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53500" marR="53500" marT="0" marB="0" anchor="ctr"/>
                </a:tc>
                <a:extLst>
                  <a:ext uri="{0D108BD9-81ED-4DB2-BD59-A6C34878D82A}">
                    <a16:rowId xmlns:a16="http://schemas.microsoft.com/office/drawing/2014/main" val="4247016555"/>
                  </a:ext>
                </a:extLst>
              </a:tr>
              <a:tr h="49933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–––  –––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–––  –––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–––––––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53500" marR="535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100">
                          <a:effectLst/>
                        </a:rPr>
                        <a:t>震</a:t>
                      </a:r>
                      <a:endParaRPr lang="en-US" sz="9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Zhèn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(Chen)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53500" marR="535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Thunder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53500" marR="535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Arousing</a:t>
                      </a:r>
                      <a:r>
                        <a:rPr lang="en-US" sz="600" baseline="30000">
                          <a:effectLst/>
                        </a:rPr>
                        <a:t>W/B</a:t>
                      </a:r>
                      <a:endParaRPr lang="en-US" sz="9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(Sprouting)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53500" marR="535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   /   NE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53500" marR="535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   /   East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53500" marR="535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Wood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(yang)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53500" marR="535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feet/toes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53500" marR="535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1st/eldest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son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53500" marR="53500" marT="0" marB="0" anchor="ctr"/>
                </a:tc>
                <a:extLst>
                  <a:ext uri="{0D108BD9-81ED-4DB2-BD59-A6C34878D82A}">
                    <a16:rowId xmlns:a16="http://schemas.microsoft.com/office/drawing/2014/main" val="3726163922"/>
                  </a:ext>
                </a:extLst>
              </a:tr>
              <a:tr h="49933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–––––––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–––––––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–––  –––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53500" marR="535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100">
                          <a:effectLst/>
                        </a:rPr>
                        <a:t>巽</a:t>
                      </a:r>
                      <a:endParaRPr lang="en-US" sz="9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Xùn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(Sun)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53500" marR="535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Wind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53500" marR="535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Gentle-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Penetrating</a:t>
                      </a:r>
                      <a:r>
                        <a:rPr lang="en-US" sz="600" baseline="30000">
                          <a:effectLst/>
                        </a:rPr>
                        <a:t>W/B</a:t>
                      </a:r>
                      <a:endParaRPr lang="en-US" sz="9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(Rooting)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53500" marR="535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5   /   SW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53500" marR="535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   /   SE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53500" marR="535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Wood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(yin)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53500" marR="535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legs/thighs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(vagina)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53500" marR="535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1st/eldest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daughter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53500" marR="53500" marT="0" marB="0" anchor="ctr"/>
                </a:tc>
                <a:extLst>
                  <a:ext uri="{0D108BD9-81ED-4DB2-BD59-A6C34878D82A}">
                    <a16:rowId xmlns:a16="http://schemas.microsoft.com/office/drawing/2014/main" val="3793559836"/>
                  </a:ext>
                </a:extLst>
              </a:tr>
              <a:tr h="49933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–––  –––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–––––––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–––  –––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53500" marR="535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100">
                          <a:effectLst/>
                        </a:rPr>
                        <a:t>坎</a:t>
                      </a:r>
                      <a:endParaRPr lang="en-US" sz="9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Kǎn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(K’an)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53500" marR="535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Water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53500" marR="535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Abyss</a:t>
                      </a:r>
                      <a:r>
                        <a:rPr lang="en-US" sz="600" baseline="30000">
                          <a:effectLst/>
                        </a:rPr>
                        <a:t>W/B</a:t>
                      </a:r>
                      <a:endParaRPr lang="en-US" sz="9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Danger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(Darkness)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53500" marR="535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6   /   West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53500" marR="535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   /   North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53500" marR="535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Water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(yin)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53500" marR="535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ears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53500" marR="535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2nd/middle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son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53500" marR="53500" marT="0" marB="0" anchor="ctr"/>
                </a:tc>
                <a:extLst>
                  <a:ext uri="{0D108BD9-81ED-4DB2-BD59-A6C34878D82A}">
                    <a16:rowId xmlns:a16="http://schemas.microsoft.com/office/drawing/2014/main" val="2764492606"/>
                  </a:ext>
                </a:extLst>
              </a:tr>
              <a:tr h="49933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–––––––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–––  –––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–––  –––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53500" marR="535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100">
                          <a:effectLst/>
                        </a:rPr>
                        <a:t>艮</a:t>
                      </a:r>
                      <a:endParaRPr lang="en-US" sz="9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Gèn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(Ken)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53500" marR="535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Mountain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53500" marR="535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Keeping-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Still</a:t>
                      </a:r>
                      <a:r>
                        <a:rPr lang="en-US" sz="600" baseline="30000">
                          <a:effectLst/>
                        </a:rPr>
                        <a:t>W/B</a:t>
                      </a:r>
                      <a:endParaRPr lang="en-US" sz="9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(Boundaries)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53500" marR="535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7   /   NW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53500" marR="535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8   /   NE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53500" marR="535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Soil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(yang)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53500" marR="535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hands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53500" marR="535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3rd/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youngest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son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53500" marR="53500" marT="0" marB="0" anchor="ctr"/>
                </a:tc>
                <a:extLst>
                  <a:ext uri="{0D108BD9-81ED-4DB2-BD59-A6C34878D82A}">
                    <a16:rowId xmlns:a16="http://schemas.microsoft.com/office/drawing/2014/main" val="582093851"/>
                  </a:ext>
                </a:extLst>
              </a:tr>
              <a:tr h="49933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–––  –––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–––  –––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–––  –––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53500" marR="535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100">
                          <a:effectLst/>
                        </a:rPr>
                        <a:t>坤</a:t>
                      </a:r>
                      <a:endParaRPr lang="en-US" sz="9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Kūn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(K’un)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53500" marR="535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Earth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53500" marR="535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Receptive</a:t>
                      </a:r>
                      <a:r>
                        <a:rPr lang="en-US" sz="600" baseline="30000">
                          <a:effectLst/>
                        </a:rPr>
                        <a:t>W/B</a:t>
                      </a:r>
                      <a:endParaRPr lang="en-US" sz="9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(Space, Quietude)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53500" marR="535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8   /   North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53500" marR="535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   /   SW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53500" marR="535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Soil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(yin)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53500" marR="535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abdomen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(uterus)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53500" marR="5350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Mother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53500" marR="53500" marT="0" marB="0" anchor="ctr"/>
                </a:tc>
                <a:extLst>
                  <a:ext uri="{0D108BD9-81ED-4DB2-BD59-A6C34878D82A}">
                    <a16:rowId xmlns:a16="http://schemas.microsoft.com/office/drawing/2014/main" val="1112753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296447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3AD430-2027-B847-98BA-75FCF596F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Papyrus" panose="020B0602040200020303" pitchFamily="34" charset="77"/>
              </a:rPr>
              <a:t>The 16 Occurrences of Each Trigram</a:t>
            </a:r>
            <a:endParaRPr lang="en-US" dirty="0">
              <a:latin typeface="Papyrus" panose="020B0602040200020303" pitchFamily="34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C6627-794A-DD45-8C74-5438B56EE5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Each trigram occurs 16x (15 hexagrams).  In one hexagram it will occur twice.</a:t>
            </a:r>
          </a:p>
          <a:p>
            <a:r>
              <a:rPr lang="en-US" dirty="0"/>
              <a:t>The first/top # is the hexagram in which the trigram is doubled.</a:t>
            </a:r>
          </a:p>
          <a:p>
            <a:r>
              <a:rPr lang="en-US" dirty="0"/>
              <a:t>The numbers in the column are in order of occurrence.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On the Left side of the midline are the 4 </a:t>
            </a:r>
            <a:r>
              <a:rPr lang="en-US" b="1" dirty="0"/>
              <a:t>symmetrical</a:t>
            </a:r>
            <a:r>
              <a:rPr lang="en-US" dirty="0"/>
              <a:t> trigrams </a:t>
            </a:r>
            <a:r>
              <a:rPr lang="en-US" sz="2400" dirty="0"/>
              <a:t>(</a:t>
            </a:r>
            <a:r>
              <a:rPr lang="en-US" sz="2400" i="1" dirty="0"/>
              <a:t>same when inverted</a:t>
            </a:r>
            <a:r>
              <a:rPr lang="en-US" sz="2400" dirty="0"/>
              <a:t>)</a:t>
            </a:r>
          </a:p>
          <a:p>
            <a:r>
              <a:rPr lang="en-US" dirty="0"/>
              <a:t>these hexagrams pair up vertically.	     </a:t>
            </a:r>
            <a:r>
              <a:rPr lang="en-US" sz="2400" dirty="0"/>
              <a:t>(Their 2-Trigram hexagrams are all in Upper Canon)</a:t>
            </a:r>
          </a:p>
          <a:p>
            <a:endParaRPr lang="en-US" dirty="0"/>
          </a:p>
          <a:p>
            <a:r>
              <a:rPr lang="en-US" dirty="0"/>
              <a:t>On the Right side of the midline are the 4 </a:t>
            </a:r>
            <a:r>
              <a:rPr lang="en-US" b="1" dirty="0"/>
              <a:t>asymmetrical</a:t>
            </a:r>
            <a:r>
              <a:rPr lang="en-US" dirty="0"/>
              <a:t> trigrams </a:t>
            </a:r>
            <a:r>
              <a:rPr lang="en-US" sz="1900" dirty="0"/>
              <a:t>(</a:t>
            </a:r>
            <a:r>
              <a:rPr lang="en-US" sz="1900" i="1" dirty="0"/>
              <a:t>change when inverted</a:t>
            </a:r>
            <a:r>
              <a:rPr lang="en-US" sz="1900" dirty="0"/>
              <a:t>)</a:t>
            </a:r>
            <a:r>
              <a:rPr lang="en-US" dirty="0"/>
              <a:t> </a:t>
            </a:r>
          </a:p>
          <a:p>
            <a:r>
              <a:rPr lang="en-US" dirty="0"/>
              <a:t>these hexagrams pair up horizontally. </a:t>
            </a:r>
            <a:r>
              <a:rPr lang="en-US" sz="2400" dirty="0"/>
              <a:t>(Their 2-Trigram hexagrams are all in Lower Canon)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62263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38F75FA-7A8B-5E4E-8D8D-69E47DAB0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Papyrus" panose="020B0602040200020303" pitchFamily="34" charset="77"/>
              </a:rPr>
              <a:t>16 Occurrences of Each Trigram (Table)</a:t>
            </a:r>
            <a:br>
              <a:rPr lang="en-US" b="1" dirty="0">
                <a:latin typeface="Papyrus" panose="020B0602040200020303" pitchFamily="34" charset="77"/>
              </a:rPr>
            </a:br>
            <a:r>
              <a:rPr lang="en-US" sz="2200" dirty="0"/>
              <a:t>highlight = Nuclear hexagrams / #’s below are the number of occurrences in Upper &amp; Lower Canons</a:t>
            </a:r>
            <a:br>
              <a:rPr lang="en-US" sz="2400" dirty="0"/>
            </a:br>
            <a:r>
              <a:rPr lang="en-US" sz="1300" dirty="0"/>
              <a:t>UC =      12	                         12	           8	                     6 		           9	                     9		      4	                4	</a:t>
            </a:r>
            <a:br>
              <a:rPr lang="en-US" sz="1300" dirty="0"/>
            </a:br>
            <a:r>
              <a:rPr lang="en-US" sz="1300" dirty="0"/>
              <a:t>LC =        4	                          4	           8                                 10	       	           7	                     7		     12	               12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03624046-DECE-074F-B0DF-5A9520BC9E54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11420524"/>
              </p:ext>
            </p:extLst>
          </p:nvPr>
        </p:nvGraphicFramePr>
        <p:xfrm>
          <a:off x="838200" y="1825625"/>
          <a:ext cx="5178876" cy="36845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4719">
                  <a:extLst>
                    <a:ext uri="{9D8B030D-6E8A-4147-A177-3AD203B41FA5}">
                      <a16:colId xmlns:a16="http://schemas.microsoft.com/office/drawing/2014/main" val="717899045"/>
                    </a:ext>
                  </a:extLst>
                </a:gridCol>
                <a:gridCol w="1294719">
                  <a:extLst>
                    <a:ext uri="{9D8B030D-6E8A-4147-A177-3AD203B41FA5}">
                      <a16:colId xmlns:a16="http://schemas.microsoft.com/office/drawing/2014/main" val="1585408099"/>
                    </a:ext>
                  </a:extLst>
                </a:gridCol>
                <a:gridCol w="1294719">
                  <a:extLst>
                    <a:ext uri="{9D8B030D-6E8A-4147-A177-3AD203B41FA5}">
                      <a16:colId xmlns:a16="http://schemas.microsoft.com/office/drawing/2014/main" val="1726271466"/>
                    </a:ext>
                  </a:extLst>
                </a:gridCol>
                <a:gridCol w="1294719">
                  <a:extLst>
                    <a:ext uri="{9D8B030D-6E8A-4147-A177-3AD203B41FA5}">
                      <a16:colId xmlns:a16="http://schemas.microsoft.com/office/drawing/2014/main" val="3931529242"/>
                    </a:ext>
                  </a:extLst>
                </a:gridCol>
              </a:tblGrid>
              <a:tr h="1939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☰</a:t>
                      </a:r>
                      <a:endParaRPr lang="en-US" sz="900" b="1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☷</a:t>
                      </a:r>
                      <a:endParaRPr lang="en-US" sz="900" b="1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☵</a:t>
                      </a:r>
                      <a:endParaRPr lang="en-US" sz="900" b="1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☲</a:t>
                      </a:r>
                      <a:endParaRPr lang="en-US" sz="900" b="1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extLst>
                  <a:ext uri="{0D108BD9-81ED-4DB2-BD59-A6C34878D82A}">
                    <a16:rowId xmlns:a16="http://schemas.microsoft.com/office/drawing/2014/main" val="3470553333"/>
                  </a:ext>
                </a:extLst>
              </a:tr>
              <a:tr h="1939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="1">
                          <a:effectLst/>
                        </a:rPr>
                        <a:t>乾</a:t>
                      </a:r>
                      <a:endParaRPr lang="en-US" sz="900" b="1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="1">
                          <a:effectLst/>
                        </a:rPr>
                        <a:t>坤</a:t>
                      </a:r>
                      <a:endParaRPr lang="en-US" sz="900" b="1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="1">
                          <a:effectLst/>
                        </a:rPr>
                        <a:t>坎</a:t>
                      </a:r>
                      <a:endParaRPr lang="en-US" sz="900" b="1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="1">
                          <a:effectLst/>
                        </a:rPr>
                        <a:t>離</a:t>
                      </a:r>
                      <a:endParaRPr lang="en-US" sz="900" b="1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extLst>
                  <a:ext uri="{0D108BD9-81ED-4DB2-BD59-A6C34878D82A}">
                    <a16:rowId xmlns:a16="http://schemas.microsoft.com/office/drawing/2014/main" val="4062763800"/>
                  </a:ext>
                </a:extLst>
              </a:tr>
              <a:tr h="1939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</a:rPr>
                        <a:t>Qián</a:t>
                      </a:r>
                      <a:endParaRPr lang="en-US" sz="900" b="1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</a:rPr>
                        <a:t>Kūn</a:t>
                      </a:r>
                      <a:endParaRPr lang="en-US" sz="900" b="1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</a:rPr>
                        <a:t>Kǎn</a:t>
                      </a:r>
                      <a:endParaRPr lang="en-US" sz="900" b="1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</a:rPr>
                        <a:t>Lí</a:t>
                      </a:r>
                      <a:endParaRPr lang="en-US" sz="900" b="1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extLst>
                  <a:ext uri="{0D108BD9-81ED-4DB2-BD59-A6C34878D82A}">
                    <a16:rowId xmlns:a16="http://schemas.microsoft.com/office/drawing/2014/main" val="2351045833"/>
                  </a:ext>
                </a:extLst>
              </a:tr>
              <a:tr h="1939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</a:rPr>
                        <a:t>Heaven</a:t>
                      </a:r>
                      <a:endParaRPr lang="en-US" sz="900" b="1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</a:rPr>
                        <a:t>Earth</a:t>
                      </a:r>
                      <a:endParaRPr lang="en-US" sz="900" b="1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</a:rPr>
                        <a:t>Water</a:t>
                      </a:r>
                      <a:endParaRPr lang="en-US" sz="900" b="1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</a:rPr>
                        <a:t>Fire</a:t>
                      </a:r>
                      <a:endParaRPr lang="en-US" sz="900" b="1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extLst>
                  <a:ext uri="{0D108BD9-81ED-4DB2-BD59-A6C34878D82A}">
                    <a16:rowId xmlns:a16="http://schemas.microsoft.com/office/drawing/2014/main" val="2803587421"/>
                  </a:ext>
                </a:extLst>
              </a:tr>
              <a:tr h="1939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highlight>
                            <a:srgbClr val="FFFF00"/>
                          </a:highlight>
                        </a:rPr>
                        <a:t>1</a:t>
                      </a:r>
                      <a:endParaRPr lang="en-US" sz="900" b="1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highlight>
                            <a:srgbClr val="FFFF00"/>
                          </a:highlight>
                        </a:rPr>
                        <a:t>2</a:t>
                      </a:r>
                      <a:endParaRPr lang="en-US" sz="900" b="1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</a:rPr>
                        <a:t>29</a:t>
                      </a:r>
                      <a:endParaRPr lang="en-US" sz="900" b="1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</a:rPr>
                        <a:t>30</a:t>
                      </a:r>
                      <a:endParaRPr lang="en-US" sz="9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extLst>
                  <a:ext uri="{0D108BD9-81ED-4DB2-BD59-A6C34878D82A}">
                    <a16:rowId xmlns:a16="http://schemas.microsoft.com/office/drawing/2014/main" val="1116231131"/>
                  </a:ext>
                </a:extLst>
              </a:tr>
              <a:tr h="1939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5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7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13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extLst>
                  <a:ext uri="{0D108BD9-81ED-4DB2-BD59-A6C34878D82A}">
                    <a16:rowId xmlns:a16="http://schemas.microsoft.com/office/drawing/2014/main" val="3740929877"/>
                  </a:ext>
                </a:extLst>
              </a:tr>
              <a:tr h="1939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6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8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14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extLst>
                  <a:ext uri="{0D108BD9-81ED-4DB2-BD59-A6C34878D82A}">
                    <a16:rowId xmlns:a16="http://schemas.microsoft.com/office/drawing/2014/main" val="1778788220"/>
                  </a:ext>
                </a:extLst>
              </a:tr>
              <a:tr h="1939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9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5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extLst>
                  <a:ext uri="{0D108BD9-81ED-4DB2-BD59-A6C34878D82A}">
                    <a16:rowId xmlns:a16="http://schemas.microsoft.com/office/drawing/2014/main" val="1209702516"/>
                  </a:ext>
                </a:extLst>
              </a:tr>
              <a:tr h="1939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10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12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6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22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extLst>
                  <a:ext uri="{0D108BD9-81ED-4DB2-BD59-A6C34878D82A}">
                    <a16:rowId xmlns:a16="http://schemas.microsoft.com/office/drawing/2014/main" val="3937236737"/>
                  </a:ext>
                </a:extLst>
              </a:tr>
              <a:tr h="1939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15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7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35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extLst>
                  <a:ext uri="{0D108BD9-81ED-4DB2-BD59-A6C34878D82A}">
                    <a16:rowId xmlns:a16="http://schemas.microsoft.com/office/drawing/2014/main" val="3102838513"/>
                  </a:ext>
                </a:extLst>
              </a:tr>
              <a:tr h="1939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12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16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8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36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extLst>
                  <a:ext uri="{0D108BD9-81ED-4DB2-BD59-A6C34878D82A}">
                    <a16:rowId xmlns:a16="http://schemas.microsoft.com/office/drawing/2014/main" val="2303512865"/>
                  </a:ext>
                </a:extLst>
              </a:tr>
              <a:tr h="1939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13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19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highlight>
                            <a:srgbClr val="FFFF00"/>
                          </a:highlight>
                        </a:rPr>
                        <a:t>39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highlight>
                            <a:srgbClr val="FFFF00"/>
                          </a:highlight>
                        </a:rPr>
                        <a:t>37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extLst>
                  <a:ext uri="{0D108BD9-81ED-4DB2-BD59-A6C34878D82A}">
                    <a16:rowId xmlns:a16="http://schemas.microsoft.com/office/drawing/2014/main" val="126125106"/>
                  </a:ext>
                </a:extLst>
              </a:tr>
              <a:tr h="1939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14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20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highlight>
                            <a:srgbClr val="FFFF00"/>
                          </a:highlight>
                        </a:rPr>
                        <a:t>40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highlight>
                            <a:srgbClr val="FFFF00"/>
                          </a:highlight>
                        </a:rPr>
                        <a:t>38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extLst>
                  <a:ext uri="{0D108BD9-81ED-4DB2-BD59-A6C34878D82A}">
                    <a16:rowId xmlns:a16="http://schemas.microsoft.com/office/drawing/2014/main" val="2734714049"/>
                  </a:ext>
                </a:extLst>
              </a:tr>
              <a:tr h="1939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25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highlight>
                            <a:srgbClr val="FFFF00"/>
                          </a:highlight>
                        </a:rPr>
                        <a:t>23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47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49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extLst>
                  <a:ext uri="{0D108BD9-81ED-4DB2-BD59-A6C34878D82A}">
                    <a16:rowId xmlns:a16="http://schemas.microsoft.com/office/drawing/2014/main" val="2592465403"/>
                  </a:ext>
                </a:extLst>
              </a:tr>
              <a:tr h="1939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26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highlight>
                            <a:srgbClr val="FFFF00"/>
                          </a:highlight>
                        </a:rPr>
                        <a:t>24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48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50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extLst>
                  <a:ext uri="{0D108BD9-81ED-4DB2-BD59-A6C34878D82A}">
                    <a16:rowId xmlns:a16="http://schemas.microsoft.com/office/drawing/2014/main" val="4032878302"/>
                  </a:ext>
                </a:extLst>
              </a:tr>
              <a:tr h="1939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33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35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59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55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extLst>
                  <a:ext uri="{0D108BD9-81ED-4DB2-BD59-A6C34878D82A}">
                    <a16:rowId xmlns:a16="http://schemas.microsoft.com/office/drawing/2014/main" val="1248344293"/>
                  </a:ext>
                </a:extLst>
              </a:tr>
              <a:tr h="1939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34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36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60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56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extLst>
                  <a:ext uri="{0D108BD9-81ED-4DB2-BD59-A6C34878D82A}">
                    <a16:rowId xmlns:a16="http://schemas.microsoft.com/office/drawing/2014/main" val="905719000"/>
                  </a:ext>
                </a:extLst>
              </a:tr>
              <a:tr h="1939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highlight>
                            <a:srgbClr val="FFFF00"/>
                          </a:highlight>
                        </a:rPr>
                        <a:t>43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45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highlight>
                            <a:srgbClr val="FFFF00"/>
                          </a:highlight>
                        </a:rPr>
                        <a:t>63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highlight>
                            <a:srgbClr val="FFFF00"/>
                          </a:highlight>
                        </a:rPr>
                        <a:t>63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extLst>
                  <a:ext uri="{0D108BD9-81ED-4DB2-BD59-A6C34878D82A}">
                    <a16:rowId xmlns:a16="http://schemas.microsoft.com/office/drawing/2014/main" val="1719920885"/>
                  </a:ext>
                </a:extLst>
              </a:tr>
              <a:tr h="1939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highlight>
                            <a:srgbClr val="FFFF00"/>
                          </a:highlight>
                        </a:rPr>
                        <a:t>44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46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highlight>
                            <a:srgbClr val="FFFF00"/>
                          </a:highlight>
                        </a:rPr>
                        <a:t>64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highlight>
                            <a:srgbClr val="FFFF00"/>
                          </a:highlight>
                        </a:rPr>
                        <a:t>64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extLst>
                  <a:ext uri="{0D108BD9-81ED-4DB2-BD59-A6C34878D82A}">
                    <a16:rowId xmlns:a16="http://schemas.microsoft.com/office/drawing/2014/main" val="846327354"/>
                  </a:ext>
                </a:extLst>
              </a:tr>
            </a:tbl>
          </a:graphicData>
        </a:graphic>
      </p:graphicFrame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9489C96A-F380-7E41-B04B-D179BC89703F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28230149"/>
              </p:ext>
            </p:extLst>
          </p:nvPr>
        </p:nvGraphicFramePr>
        <p:xfrm>
          <a:off x="6172200" y="1825625"/>
          <a:ext cx="5178876" cy="36845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4719">
                  <a:extLst>
                    <a:ext uri="{9D8B030D-6E8A-4147-A177-3AD203B41FA5}">
                      <a16:colId xmlns:a16="http://schemas.microsoft.com/office/drawing/2014/main" val="4221972590"/>
                    </a:ext>
                  </a:extLst>
                </a:gridCol>
                <a:gridCol w="1294719">
                  <a:extLst>
                    <a:ext uri="{9D8B030D-6E8A-4147-A177-3AD203B41FA5}">
                      <a16:colId xmlns:a16="http://schemas.microsoft.com/office/drawing/2014/main" val="2182701911"/>
                    </a:ext>
                  </a:extLst>
                </a:gridCol>
                <a:gridCol w="1294719">
                  <a:extLst>
                    <a:ext uri="{9D8B030D-6E8A-4147-A177-3AD203B41FA5}">
                      <a16:colId xmlns:a16="http://schemas.microsoft.com/office/drawing/2014/main" val="4111257734"/>
                    </a:ext>
                  </a:extLst>
                </a:gridCol>
                <a:gridCol w="1294719">
                  <a:extLst>
                    <a:ext uri="{9D8B030D-6E8A-4147-A177-3AD203B41FA5}">
                      <a16:colId xmlns:a16="http://schemas.microsoft.com/office/drawing/2014/main" val="24565744"/>
                    </a:ext>
                  </a:extLst>
                </a:gridCol>
              </a:tblGrid>
              <a:tr h="1939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☳</a:t>
                      </a:r>
                      <a:endParaRPr lang="en-US" sz="900" b="1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☶</a:t>
                      </a:r>
                      <a:endParaRPr lang="en-US" sz="900" b="1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☴</a:t>
                      </a:r>
                      <a:endParaRPr lang="en-US" sz="900" b="1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</a:rPr>
                        <a:t>☱</a:t>
                      </a:r>
                      <a:endParaRPr lang="en-US" sz="900" b="1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extLst>
                  <a:ext uri="{0D108BD9-81ED-4DB2-BD59-A6C34878D82A}">
                    <a16:rowId xmlns:a16="http://schemas.microsoft.com/office/drawing/2014/main" val="1178235538"/>
                  </a:ext>
                </a:extLst>
              </a:tr>
              <a:tr h="1939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="1">
                          <a:effectLst/>
                        </a:rPr>
                        <a:t>震</a:t>
                      </a:r>
                      <a:endParaRPr lang="en-US" sz="900" b="1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="1">
                          <a:effectLst/>
                        </a:rPr>
                        <a:t>艮</a:t>
                      </a:r>
                      <a:endParaRPr lang="en-US" sz="900" b="1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="1">
                          <a:effectLst/>
                        </a:rPr>
                        <a:t>巽</a:t>
                      </a:r>
                      <a:endParaRPr lang="en-US" sz="900" b="1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="1">
                          <a:effectLst/>
                        </a:rPr>
                        <a:t>兌</a:t>
                      </a:r>
                      <a:endParaRPr lang="en-US" sz="900" b="1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extLst>
                  <a:ext uri="{0D108BD9-81ED-4DB2-BD59-A6C34878D82A}">
                    <a16:rowId xmlns:a16="http://schemas.microsoft.com/office/drawing/2014/main" val="3780091035"/>
                  </a:ext>
                </a:extLst>
              </a:tr>
              <a:tr h="1939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</a:rPr>
                        <a:t>Zhèn</a:t>
                      </a:r>
                      <a:endParaRPr lang="en-US" sz="900" b="1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</a:rPr>
                        <a:t>Gèn</a:t>
                      </a:r>
                      <a:endParaRPr lang="en-US" sz="900" b="1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</a:rPr>
                        <a:t>Xùn</a:t>
                      </a:r>
                      <a:endParaRPr lang="en-US" sz="900" b="1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</a:rPr>
                        <a:t>Duì</a:t>
                      </a:r>
                      <a:endParaRPr lang="en-US" sz="900" b="1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extLst>
                  <a:ext uri="{0D108BD9-81ED-4DB2-BD59-A6C34878D82A}">
                    <a16:rowId xmlns:a16="http://schemas.microsoft.com/office/drawing/2014/main" val="2615269929"/>
                  </a:ext>
                </a:extLst>
              </a:tr>
              <a:tr h="1939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</a:rPr>
                        <a:t>Thunder</a:t>
                      </a:r>
                      <a:endParaRPr lang="en-US" sz="900" b="1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</a:rPr>
                        <a:t>Mt</a:t>
                      </a:r>
                      <a:endParaRPr lang="en-US" sz="900" b="1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</a:rPr>
                        <a:t>Wind</a:t>
                      </a:r>
                      <a:endParaRPr lang="en-US" sz="900" b="1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</a:rPr>
                        <a:t>Lake</a:t>
                      </a:r>
                      <a:endParaRPr lang="en-US" sz="900" b="1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extLst>
                  <a:ext uri="{0D108BD9-81ED-4DB2-BD59-A6C34878D82A}">
                    <a16:rowId xmlns:a16="http://schemas.microsoft.com/office/drawing/2014/main" val="1415573454"/>
                  </a:ext>
                </a:extLst>
              </a:tr>
              <a:tr h="1939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</a:rPr>
                        <a:t>51</a:t>
                      </a:r>
                      <a:endParaRPr lang="en-US" sz="900" b="1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</a:rPr>
                        <a:t>52</a:t>
                      </a:r>
                      <a:endParaRPr lang="en-US" sz="900" b="1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</a:rPr>
                        <a:t>57</a:t>
                      </a:r>
                      <a:endParaRPr lang="en-US" sz="900" b="1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</a:rPr>
                        <a:t>58</a:t>
                      </a:r>
                      <a:endParaRPr lang="en-US" sz="9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extLst>
                  <a:ext uri="{0D108BD9-81ED-4DB2-BD59-A6C34878D82A}">
                    <a16:rowId xmlns:a16="http://schemas.microsoft.com/office/drawing/2014/main" val="1495546409"/>
                  </a:ext>
                </a:extLst>
              </a:tr>
              <a:tr h="1939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9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10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extLst>
                  <a:ext uri="{0D108BD9-81ED-4DB2-BD59-A6C34878D82A}">
                    <a16:rowId xmlns:a16="http://schemas.microsoft.com/office/drawing/2014/main" val="356225186"/>
                  </a:ext>
                </a:extLst>
              </a:tr>
              <a:tr h="1939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16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15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18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17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extLst>
                  <a:ext uri="{0D108BD9-81ED-4DB2-BD59-A6C34878D82A}">
                    <a16:rowId xmlns:a16="http://schemas.microsoft.com/office/drawing/2014/main" val="1364686634"/>
                  </a:ext>
                </a:extLst>
              </a:tr>
              <a:tr h="1939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17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18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20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19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extLst>
                  <a:ext uri="{0D108BD9-81ED-4DB2-BD59-A6C34878D82A}">
                    <a16:rowId xmlns:a16="http://schemas.microsoft.com/office/drawing/2014/main" val="3860378233"/>
                  </a:ext>
                </a:extLst>
              </a:tr>
              <a:tr h="1939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22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highlight>
                            <a:srgbClr val="FFFF00"/>
                          </a:highlight>
                        </a:rPr>
                        <a:t>28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highlight>
                            <a:srgbClr val="FFFF00"/>
                          </a:highlight>
                        </a:rPr>
                        <a:t>27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extLst>
                  <a:ext uri="{0D108BD9-81ED-4DB2-BD59-A6C34878D82A}">
                    <a16:rowId xmlns:a16="http://schemas.microsoft.com/office/drawing/2014/main" val="3370605859"/>
                  </a:ext>
                </a:extLst>
              </a:tr>
              <a:tr h="1939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highlight>
                            <a:srgbClr val="FFFF00"/>
                          </a:highlight>
                        </a:rPr>
                        <a:t>24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highlight>
                            <a:srgbClr val="FFFF00"/>
                          </a:highlight>
                        </a:rPr>
                        <a:t>23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32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extLst>
                  <a:ext uri="{0D108BD9-81ED-4DB2-BD59-A6C34878D82A}">
                    <a16:rowId xmlns:a16="http://schemas.microsoft.com/office/drawing/2014/main" val="2620558120"/>
                  </a:ext>
                </a:extLst>
              </a:tr>
              <a:tr h="1939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25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26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highlight>
                            <a:srgbClr val="FFFF00"/>
                          </a:highlight>
                        </a:rPr>
                        <a:t>37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highlight>
                            <a:srgbClr val="FFFF00"/>
                          </a:highlight>
                        </a:rPr>
                        <a:t>38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extLst>
                  <a:ext uri="{0D108BD9-81ED-4DB2-BD59-A6C34878D82A}">
                    <a16:rowId xmlns:a16="http://schemas.microsoft.com/office/drawing/2014/main" val="3748646166"/>
                  </a:ext>
                </a:extLst>
              </a:tr>
              <a:tr h="1939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highlight>
                            <a:srgbClr val="FFFF00"/>
                          </a:highlight>
                        </a:rPr>
                        <a:t>27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highlight>
                            <a:srgbClr val="FFFF00"/>
                          </a:highlight>
                        </a:rPr>
                        <a:t>28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42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extLst>
                  <a:ext uri="{0D108BD9-81ED-4DB2-BD59-A6C34878D82A}">
                    <a16:rowId xmlns:a16="http://schemas.microsoft.com/office/drawing/2014/main" val="518356703"/>
                  </a:ext>
                </a:extLst>
              </a:tr>
              <a:tr h="1939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32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highlight>
                            <a:srgbClr val="FFFF00"/>
                          </a:highlight>
                        </a:rPr>
                        <a:t>44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highlight>
                            <a:srgbClr val="FFFF00"/>
                          </a:highlight>
                        </a:rPr>
                        <a:t>43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extLst>
                  <a:ext uri="{0D108BD9-81ED-4DB2-BD59-A6C34878D82A}">
                    <a16:rowId xmlns:a16="http://schemas.microsoft.com/office/drawing/2014/main" val="1245594984"/>
                  </a:ext>
                </a:extLst>
              </a:tr>
              <a:tr h="1939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34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33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46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45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extLst>
                  <a:ext uri="{0D108BD9-81ED-4DB2-BD59-A6C34878D82A}">
                    <a16:rowId xmlns:a16="http://schemas.microsoft.com/office/drawing/2014/main" val="1238953982"/>
                  </a:ext>
                </a:extLst>
              </a:tr>
              <a:tr h="1939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highlight>
                            <a:srgbClr val="FFFF00"/>
                          </a:highlight>
                        </a:rPr>
                        <a:t>40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highlight>
                            <a:srgbClr val="FFFF00"/>
                          </a:highlight>
                        </a:rPr>
                        <a:t>39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48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47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extLst>
                  <a:ext uri="{0D108BD9-81ED-4DB2-BD59-A6C34878D82A}">
                    <a16:rowId xmlns:a16="http://schemas.microsoft.com/office/drawing/2014/main" val="4016157513"/>
                  </a:ext>
                </a:extLst>
              </a:tr>
              <a:tr h="1939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42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50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49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extLst>
                  <a:ext uri="{0D108BD9-81ED-4DB2-BD59-A6C34878D82A}">
                    <a16:rowId xmlns:a16="http://schemas.microsoft.com/office/drawing/2014/main" val="3907527300"/>
                  </a:ext>
                </a:extLst>
              </a:tr>
              <a:tr h="1939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highlight>
                            <a:srgbClr val="FFFF00"/>
                          </a:highlight>
                        </a:rPr>
                        <a:t>54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highlight>
                            <a:srgbClr val="FFFF00"/>
                          </a:highlight>
                        </a:rPr>
                        <a:t>53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highlight>
                            <a:srgbClr val="FFFF00"/>
                          </a:highlight>
                        </a:rPr>
                        <a:t>53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highlight>
                            <a:srgbClr val="FFFF00"/>
                          </a:highlight>
                        </a:rPr>
                        <a:t>54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extLst>
                  <a:ext uri="{0D108BD9-81ED-4DB2-BD59-A6C34878D82A}">
                    <a16:rowId xmlns:a16="http://schemas.microsoft.com/office/drawing/2014/main" val="2280923537"/>
                  </a:ext>
                </a:extLst>
              </a:tr>
              <a:tr h="1939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55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56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59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60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extLst>
                  <a:ext uri="{0D108BD9-81ED-4DB2-BD59-A6C34878D82A}">
                    <a16:rowId xmlns:a16="http://schemas.microsoft.com/office/drawing/2014/main" val="3978633309"/>
                  </a:ext>
                </a:extLst>
              </a:tr>
              <a:tr h="19392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62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62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61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61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108648" marR="108648" marT="0" marB="0" anchor="ctr"/>
                </a:tc>
                <a:extLst>
                  <a:ext uri="{0D108BD9-81ED-4DB2-BD59-A6C34878D82A}">
                    <a16:rowId xmlns:a16="http://schemas.microsoft.com/office/drawing/2014/main" val="27882801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174092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E6366-A042-5D46-97FB-023FA9F790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dirty="0"/>
              <a:t>互 卦</a:t>
            </a:r>
            <a:r>
              <a:rPr lang="en-US" b="1" dirty="0"/>
              <a:t>   </a:t>
            </a:r>
            <a:r>
              <a:rPr lang="en-US" b="1" dirty="0" err="1">
                <a:latin typeface="Papyrus" panose="020B0602040200020303" pitchFamily="34" charset="77"/>
              </a:rPr>
              <a:t>Hù</a:t>
            </a:r>
            <a:r>
              <a:rPr lang="en-US" b="1" dirty="0">
                <a:latin typeface="Papyrus" panose="020B0602040200020303" pitchFamily="34" charset="77"/>
              </a:rPr>
              <a:t> </a:t>
            </a:r>
            <a:r>
              <a:rPr lang="en-US" b="1" dirty="0" err="1">
                <a:latin typeface="Papyrus" panose="020B0602040200020303" pitchFamily="34" charset="77"/>
              </a:rPr>
              <a:t>Guà</a:t>
            </a:r>
            <a:br>
              <a:rPr lang="en-US" dirty="0"/>
            </a:br>
            <a:r>
              <a:rPr lang="en-US" b="1" dirty="0">
                <a:latin typeface="Papyrus" panose="020B0602040200020303" pitchFamily="34" charset="77"/>
              </a:rPr>
              <a:t>Nuclear Trigrams</a:t>
            </a:r>
            <a:r>
              <a:rPr lang="en-US" dirty="0">
                <a:latin typeface="Papyrus" panose="020B0602040200020303" pitchFamily="34" charset="77"/>
              </a:rPr>
              <a:t> </a:t>
            </a:r>
            <a:r>
              <a:rPr lang="en-US" b="1" dirty="0">
                <a:latin typeface="Papyrus" panose="020B0602040200020303" pitchFamily="34" charset="77"/>
              </a:rPr>
              <a:t>&amp; Hexagrams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0A9F0D-108B-2B40-B830-DBF64FB77A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zh-TW" altLang="en-US" dirty="0"/>
              <a:t>互</a:t>
            </a:r>
            <a:r>
              <a:rPr lang="en-US" dirty="0"/>
              <a:t>	</a:t>
            </a:r>
            <a:r>
              <a:rPr lang="en-US" dirty="0" err="1"/>
              <a:t>Hù</a:t>
            </a:r>
            <a:r>
              <a:rPr lang="en-US" dirty="0"/>
              <a:t> = each other, one another; mutual or reciprocal, literally Interlocking Hexagrams, </a:t>
            </a:r>
          </a:p>
          <a:p>
            <a:r>
              <a:rPr lang="en-US" sz="2600" dirty="0"/>
              <a:t>They are almost universally referred to as Nuclear Hexagrams  (probably due to the influence of </a:t>
            </a:r>
            <a:r>
              <a:rPr lang="en-US" sz="2600" dirty="0" err="1"/>
              <a:t>Wilhlem’s</a:t>
            </a:r>
            <a:r>
              <a:rPr lang="en-US" sz="2600" dirty="0"/>
              <a:t> book)</a:t>
            </a:r>
          </a:p>
          <a:p>
            <a:pPr marL="0" indent="0">
              <a:buNone/>
            </a:pPr>
            <a:r>
              <a:rPr lang="en-US" sz="2600" dirty="0"/>
              <a:t>* Huang calls them Mutual </a:t>
            </a:r>
            <a:r>
              <a:rPr lang="en-US" sz="2600" dirty="0" err="1"/>
              <a:t>Gua</a:t>
            </a:r>
            <a:endParaRPr lang="en-US" sz="2600" dirty="0"/>
          </a:p>
          <a:p>
            <a:pPr marL="0" indent="0">
              <a:buNone/>
            </a:pPr>
            <a:r>
              <a:rPr lang="en-US" sz="2600" dirty="0"/>
              <a:t>* Also referred to as Hu </a:t>
            </a:r>
            <a:r>
              <a:rPr lang="en-US" sz="2600" dirty="0" err="1"/>
              <a:t>Ti</a:t>
            </a:r>
            <a:r>
              <a:rPr lang="en-US" sz="2600" dirty="0"/>
              <a:t> = ‘Overlapping System’ (see Lynn p. 43-44 n39)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The Hu </a:t>
            </a:r>
            <a:r>
              <a:rPr lang="en-US" dirty="0" err="1"/>
              <a:t>Gua</a:t>
            </a:r>
            <a:r>
              <a:rPr lang="en-US" dirty="0"/>
              <a:t> tradition seems to originate in the middle Han dynasty</a:t>
            </a:r>
          </a:p>
          <a:p>
            <a:pPr marL="0" indent="0">
              <a:buNone/>
            </a:pPr>
            <a:r>
              <a:rPr lang="en-US" dirty="0"/>
              <a:t>     usually attributed to either Jing Fang (77–37 BCE),   or   Fei </a:t>
            </a:r>
            <a:r>
              <a:rPr lang="en-US" dirty="0" err="1"/>
              <a:t>Zhi</a:t>
            </a:r>
            <a:r>
              <a:rPr lang="en-US" dirty="0"/>
              <a:t> (50 BCE–10 CE)</a:t>
            </a:r>
          </a:p>
          <a:p>
            <a:pPr marL="0" indent="0">
              <a:buNone/>
            </a:pPr>
            <a:r>
              <a:rPr lang="en-US" b="1" dirty="0"/>
              <a:t> </a:t>
            </a:r>
            <a:endParaRPr lang="en-US" dirty="0"/>
          </a:p>
          <a:p>
            <a:r>
              <a:rPr lang="en-US" dirty="0"/>
              <a:t>Nuclear, in part because it is composed of the core Lines 2-3-4-5 of the Original hexagram.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Nuclear too, because the nuclear hexagram informs us about the heart of the time</a:t>
            </a:r>
          </a:p>
          <a:p>
            <a:r>
              <a:rPr lang="en-US" dirty="0"/>
              <a:t>the core of the situation described in the original hexagram  (</a:t>
            </a:r>
            <a:r>
              <a:rPr lang="zh-TW" altLang="en-US" dirty="0"/>
              <a:t>本卦</a:t>
            </a:r>
            <a:r>
              <a:rPr lang="en-US" dirty="0"/>
              <a:t> </a:t>
            </a:r>
            <a:r>
              <a:rPr lang="en-US" dirty="0" err="1"/>
              <a:t>Běn</a:t>
            </a:r>
            <a:r>
              <a:rPr lang="en-US" dirty="0"/>
              <a:t> </a:t>
            </a:r>
            <a:r>
              <a:rPr lang="en-US" dirty="0" err="1"/>
              <a:t>Guà</a:t>
            </a:r>
            <a:r>
              <a:rPr lang="en-US" dirty="0"/>
              <a:t>)</a:t>
            </a:r>
          </a:p>
          <a:p>
            <a:r>
              <a:rPr lang="en-US" dirty="0"/>
              <a:t>the subtle, inner workings of the hexagram/situation.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04596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0AF80-3788-C447-9975-CB24346A6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Papyrus" panose="020B0602040200020303" pitchFamily="34" charset="77"/>
              </a:rPr>
              <a:t>Nuclear </a:t>
            </a:r>
            <a:r>
              <a:rPr lang="en-US" sz="4000" b="1" dirty="0" err="1">
                <a:latin typeface="Papyrus" panose="020B0602040200020303" pitchFamily="34" charset="77"/>
              </a:rPr>
              <a:t>Guà</a:t>
            </a:r>
            <a:r>
              <a:rPr lang="en-US" sz="4000" b="1" dirty="0">
                <a:latin typeface="Papyrus" panose="020B0602040200020303" pitchFamily="34" charset="77"/>
              </a:rPr>
              <a:t> (cont.)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4070AB-FECE-D244-AD6F-3A5CE7D4F2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The Nuclear </a:t>
            </a:r>
            <a:r>
              <a:rPr lang="en-US" dirty="0" err="1"/>
              <a:t>gua</a:t>
            </a:r>
            <a:r>
              <a:rPr lang="en-US" dirty="0"/>
              <a:t> speak of the subjective aspects of the situation</a:t>
            </a:r>
          </a:p>
          <a:p>
            <a:r>
              <a:rPr lang="en-US" dirty="0"/>
              <a:t>the personal and human perspective on events</a:t>
            </a:r>
          </a:p>
          <a:p>
            <a:r>
              <a:rPr lang="en-US" dirty="0"/>
              <a:t>what is felt, or thought about them  (heart &amp; mind pairs of lines)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 err="1"/>
              <a:t>Nuclears</a:t>
            </a:r>
            <a:r>
              <a:rPr lang="en-US" dirty="0"/>
              <a:t>’ can elucidate the internal/hidden or subconscious motives involved,</a:t>
            </a:r>
          </a:p>
          <a:p>
            <a:r>
              <a:rPr lang="en-US" dirty="0"/>
              <a:t>the personal feelings or response to the time and events.</a:t>
            </a:r>
          </a:p>
          <a:p>
            <a:r>
              <a:rPr lang="en-US" dirty="0"/>
              <a:t>The meaning and implications of the time for people involved in the situation.</a:t>
            </a:r>
          </a:p>
          <a:p>
            <a:r>
              <a:rPr lang="en-US" dirty="0"/>
              <a:t>Aspects that are vitally important, but often ignored or misunderstood.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Forming a Nuclear hexagram is like using a magnifying glass to examine the time/events,</a:t>
            </a:r>
          </a:p>
          <a:p>
            <a:r>
              <a:rPr lang="en-US" dirty="0"/>
              <a:t>to get a close-up view, or an inside perspective on the situation.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27234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76D35-B292-2349-9761-3A04B4C74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Papyrus" panose="020B0602040200020303" pitchFamily="34" charset="77"/>
              </a:rPr>
              <a:t>Nuclear </a:t>
            </a:r>
            <a:r>
              <a:rPr lang="en-US" b="1" dirty="0" err="1">
                <a:latin typeface="Papyrus" panose="020B0602040200020303" pitchFamily="34" charset="77"/>
              </a:rPr>
              <a:t>Guà</a:t>
            </a:r>
            <a:r>
              <a:rPr lang="en-US" b="1" dirty="0">
                <a:latin typeface="Papyrus" panose="020B0602040200020303" pitchFamily="34" charset="77"/>
              </a:rPr>
              <a:t> (cont.)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ACE533-B7D6-5F49-8EBB-3EDC2AABD7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 algn="ctr">
              <a:buNone/>
            </a:pPr>
            <a:r>
              <a:rPr lang="en-US" b="1" dirty="0"/>
              <a:t>How to Construct the </a:t>
            </a:r>
            <a:r>
              <a:rPr lang="en-US" b="1" dirty="0" err="1"/>
              <a:t>Hù</a:t>
            </a:r>
            <a:r>
              <a:rPr lang="en-US" b="1" dirty="0"/>
              <a:t> </a:t>
            </a:r>
            <a:r>
              <a:rPr lang="en-US" b="1" dirty="0" err="1"/>
              <a:t>Guà</a:t>
            </a:r>
            <a:r>
              <a:rPr lang="en-US" b="1" dirty="0"/>
              <a:t> / Nuclear Hexagram</a:t>
            </a:r>
          </a:p>
          <a:p>
            <a:r>
              <a:rPr lang="en-US" dirty="0"/>
              <a:t>The four inner lines of a hexagram (Lines 2–5) are extracted and expanded to form a new hexagram.</a:t>
            </a:r>
          </a:p>
          <a:p>
            <a:r>
              <a:rPr lang="en-US" dirty="0"/>
              <a:t>This new hexagram is usually referred to as the Nuclear Hexagram.</a:t>
            </a:r>
          </a:p>
          <a:p>
            <a:r>
              <a:rPr lang="en-US" dirty="0"/>
              <a:t>Any hexagram can be seen as comprised of four trigrams:</a:t>
            </a:r>
          </a:p>
          <a:p>
            <a:r>
              <a:rPr lang="en-US" dirty="0"/>
              <a:t>2 </a:t>
            </a:r>
            <a:r>
              <a:rPr lang="en-US" b="1" dirty="0"/>
              <a:t>Outer</a:t>
            </a:r>
            <a:r>
              <a:rPr lang="en-US" dirty="0"/>
              <a:t> trigrams	lines 1-2-3   &amp;   4-5-6  called: lower  &amp;  upper </a:t>
            </a:r>
            <a:r>
              <a:rPr lang="en-US" b="1" dirty="0"/>
              <a:t>primary</a:t>
            </a:r>
            <a:r>
              <a:rPr lang="en-US" dirty="0"/>
              <a:t> trigrams </a:t>
            </a:r>
          </a:p>
          <a:p>
            <a:r>
              <a:rPr lang="en-US" dirty="0"/>
              <a:t>2 </a:t>
            </a:r>
            <a:r>
              <a:rPr lang="en-US" b="1" dirty="0"/>
              <a:t>Inner</a:t>
            </a:r>
            <a:r>
              <a:rPr lang="en-US" dirty="0"/>
              <a:t> trigrams	lines 2-3-4   &amp;   3-4-5  called:  lower &amp;  upper </a:t>
            </a:r>
            <a:r>
              <a:rPr lang="en-US" b="1" dirty="0"/>
              <a:t>nuclear</a:t>
            </a:r>
            <a:r>
              <a:rPr lang="en-US" dirty="0"/>
              <a:t> trigrams</a:t>
            </a:r>
          </a:p>
          <a:p>
            <a:pPr marL="0" indent="0">
              <a:buNone/>
            </a:pPr>
            <a:r>
              <a:rPr lang="en-US" dirty="0"/>
              <a:t>  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b="1" dirty="0">
                <a:sym typeface="Symbol" pitchFamily="2" charset="2"/>
              </a:rPr>
              <a:t></a:t>
            </a:r>
            <a:r>
              <a:rPr lang="en-US" dirty="0"/>
              <a:t> </a:t>
            </a:r>
            <a:r>
              <a:rPr lang="en-US" b="1" dirty="0"/>
              <a:t>––––––––––––––––––––––––––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b="1" dirty="0">
                <a:sym typeface="Symbol" pitchFamily="2" charset="2"/>
              </a:rPr>
              <a:t>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b="1" dirty="0"/>
              <a:t>upper Primary</a:t>
            </a:r>
            <a:r>
              <a:rPr lang="en-US" dirty="0"/>
              <a:t>	</a:t>
            </a:r>
            <a:r>
              <a:rPr lang="en-US" b="1" dirty="0">
                <a:sym typeface="Symbol" pitchFamily="2" charset="2"/>
              </a:rPr>
              <a:t>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––––––––––––––––––––––––––</a:t>
            </a:r>
            <a:r>
              <a:rPr lang="en-US" b="1" dirty="0"/>
              <a:t>  </a:t>
            </a:r>
            <a:r>
              <a:rPr lang="en-US" dirty="0">
                <a:sym typeface="Symbol" pitchFamily="2" charset="2"/>
              </a:rPr>
              <a:t></a:t>
            </a:r>
            <a:r>
              <a:rPr lang="en-US" b="1" dirty="0"/>
              <a:t>	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		   </a:t>
            </a:r>
            <a:r>
              <a:rPr lang="en-US" dirty="0"/>
              <a:t>(lines 4-5-6)</a:t>
            </a:r>
            <a:r>
              <a:rPr lang="en-US" b="1" dirty="0"/>
              <a:t>	</a:t>
            </a:r>
            <a:r>
              <a:rPr lang="en-US" b="1" dirty="0">
                <a:sym typeface="Symbol" pitchFamily="2" charset="2"/>
              </a:rPr>
              <a:t></a:t>
            </a:r>
            <a:r>
              <a:rPr lang="en-US" b="1" dirty="0"/>
              <a:t>	                          </a:t>
            </a:r>
            <a:r>
              <a:rPr lang="en-US" dirty="0"/>
              <a:t> </a:t>
            </a:r>
            <a:r>
              <a:rPr lang="en-US" dirty="0">
                <a:sym typeface="Symbol" pitchFamily="2" charset="2"/>
              </a:rPr>
              <a:t>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b="1" dirty="0">
                <a:sym typeface="Symbol" pitchFamily="2" charset="2"/>
              </a:rPr>
              <a:t>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––––––––––––––––––––––––––</a:t>
            </a:r>
            <a:r>
              <a:rPr lang="en-US" b="1" dirty="0"/>
              <a:t>  </a:t>
            </a:r>
            <a:r>
              <a:rPr lang="en-US" dirty="0">
                <a:sym typeface="Symbol" pitchFamily="2" charset="2"/>
              </a:rPr>
              <a:t></a:t>
            </a:r>
            <a:r>
              <a:rPr lang="en-US" b="1" dirty="0"/>
              <a:t>	</a:t>
            </a:r>
            <a:r>
              <a:rPr lang="en-US" b="1" dirty="0">
                <a:sym typeface="Symbol" pitchFamily="2" charset="2"/>
              </a:rPr>
              <a:t></a:t>
            </a:r>
            <a:r>
              <a:rPr lang="en-US" b="1" dirty="0"/>
              <a:t> </a:t>
            </a:r>
            <a:r>
              <a:rPr lang="en-US" b="1" i="1" dirty="0"/>
              <a:t>Upper Nuclear</a:t>
            </a:r>
            <a:r>
              <a:rPr lang="en-US" i="1" dirty="0"/>
              <a:t>:  lines 3-4-5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				                           </a:t>
            </a:r>
            <a:r>
              <a:rPr lang="en-US" b="1" dirty="0">
                <a:sym typeface="Symbol" pitchFamily="2" charset="2"/>
              </a:rPr>
              <a:t></a:t>
            </a:r>
            <a:r>
              <a:rPr lang="en-US" b="1" dirty="0"/>
              <a:t>	</a:t>
            </a:r>
            <a:r>
              <a:rPr lang="en-US" b="1" dirty="0">
                <a:sym typeface="Symbol" pitchFamily="2" charset="2"/>
              </a:rPr>
              <a:t>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b="1" dirty="0">
                <a:sym typeface="Symbol" pitchFamily="2" charset="2"/>
              </a:rPr>
              <a:t>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––––––––––––––––––––––––––</a:t>
            </a:r>
            <a:r>
              <a:rPr lang="en-US" b="1" dirty="0"/>
              <a:t>  </a:t>
            </a:r>
            <a:r>
              <a:rPr lang="en-US" b="1" dirty="0">
                <a:sym typeface="Symbol" pitchFamily="2" charset="2"/>
              </a:rPr>
              <a:t></a:t>
            </a:r>
            <a:r>
              <a:rPr lang="en-US" b="1" dirty="0"/>
              <a:t>	</a:t>
            </a:r>
            <a:r>
              <a:rPr lang="en-US" b="1" dirty="0">
                <a:sym typeface="Symbol" pitchFamily="2" charset="2"/>
              </a:rPr>
              <a:t></a:t>
            </a:r>
            <a:r>
              <a:rPr lang="en-US" b="1" dirty="0"/>
              <a:t> </a:t>
            </a:r>
            <a:r>
              <a:rPr lang="en-US" b="1" i="1" dirty="0"/>
              <a:t>Lower Nuclear</a:t>
            </a:r>
            <a:r>
              <a:rPr lang="en-US" i="1" dirty="0"/>
              <a:t>:  lines 2-3-4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			</a:t>
            </a:r>
            <a:r>
              <a:rPr lang="en-US" b="1" dirty="0">
                <a:sym typeface="Symbol" pitchFamily="2" charset="2"/>
              </a:rPr>
              <a:t></a:t>
            </a:r>
            <a:r>
              <a:rPr lang="en-US" b="1" dirty="0"/>
              <a:t>		</a:t>
            </a:r>
            <a:r>
              <a:rPr lang="en-US" b="1" dirty="0">
                <a:sym typeface="Symbol" pitchFamily="2" charset="2"/>
              </a:rPr>
              <a:t>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b="1" dirty="0"/>
              <a:t>lower Primary</a:t>
            </a:r>
            <a:r>
              <a:rPr lang="en-US" dirty="0"/>
              <a:t>	</a:t>
            </a:r>
            <a:r>
              <a:rPr lang="en-US" b="1" dirty="0">
                <a:sym typeface="Symbol" pitchFamily="2" charset="2"/>
              </a:rPr>
              <a:t>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––––––––––––––––––––––––––</a:t>
            </a:r>
            <a:r>
              <a:rPr lang="en-US" b="1" dirty="0"/>
              <a:t>	</a:t>
            </a:r>
            <a:r>
              <a:rPr lang="en-US" b="1" dirty="0">
                <a:sym typeface="Symbol" pitchFamily="2" charset="2"/>
              </a:rPr>
              <a:t>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		   </a:t>
            </a:r>
            <a:r>
              <a:rPr lang="en-US" dirty="0"/>
              <a:t>(lines 1-2-3)	</a:t>
            </a:r>
            <a:r>
              <a:rPr lang="en-US" b="1" dirty="0">
                <a:sym typeface="Symbol" pitchFamily="2" charset="2"/>
              </a:rPr>
              <a:t>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b="1" dirty="0">
                <a:sym typeface="Symbol" pitchFamily="2" charset="2"/>
              </a:rPr>
              <a:t></a:t>
            </a:r>
            <a:r>
              <a:rPr lang="en-US" dirty="0"/>
              <a:t> </a:t>
            </a:r>
            <a:r>
              <a:rPr lang="en-US" b="1" dirty="0"/>
              <a:t>––––––––––––––––––––––––––	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549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FB7AA-F17E-C143-90FD-A959FC897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i="1" dirty="0">
                <a:latin typeface="Papyrus" panose="020B0602040200020303" pitchFamily="34" charset="77"/>
              </a:rPr>
              <a:t>Trigrams expanded into a Hexagram (A)</a:t>
            </a:r>
            <a:endParaRPr lang="en-US" sz="4000" dirty="0">
              <a:latin typeface="Papyrus" panose="020B0602040200020303" pitchFamily="34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76A1FF-BA5D-924A-8EAC-DD2C937F14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i="1" dirty="0"/>
              <a:t>	</a:t>
            </a:r>
            <a:r>
              <a:rPr lang="en-US" b="1" u="sng" dirty="0"/>
              <a:t>Template    A	</a:t>
            </a:r>
            <a:r>
              <a:rPr lang="en-US" dirty="0"/>
              <a:t>		</a:t>
            </a:r>
            <a:r>
              <a:rPr lang="en-US" b="1" dirty="0"/>
              <a:t>amplification or resonance: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					assistance from within same realm</a:t>
            </a:r>
          </a:p>
          <a:p>
            <a:pPr marL="0" indent="0">
              <a:buNone/>
            </a:pPr>
            <a:r>
              <a:rPr lang="en-US" dirty="0"/>
              <a:t>	6	</a:t>
            </a:r>
            <a:r>
              <a:rPr lang="en-US" b="1" dirty="0"/>
              <a:t>Heaven</a:t>
            </a:r>
            <a:r>
              <a:rPr lang="en-US" dirty="0"/>
              <a:t>		upper Tian/heaven</a:t>
            </a:r>
          </a:p>
          <a:p>
            <a:pPr marL="0" indent="0">
              <a:buNone/>
            </a:pPr>
            <a:r>
              <a:rPr lang="en-US" dirty="0"/>
              <a:t>	5	</a:t>
            </a:r>
            <a:r>
              <a:rPr lang="en-US" i="1" dirty="0"/>
              <a:t>Human</a:t>
            </a:r>
            <a:r>
              <a:rPr lang="en-US" dirty="0"/>
              <a:t>		upper Ren/human</a:t>
            </a:r>
          </a:p>
          <a:p>
            <a:pPr marL="0" indent="0">
              <a:buNone/>
            </a:pPr>
            <a:r>
              <a:rPr lang="en-US" dirty="0"/>
              <a:t>	4	Earth			upper Di/earth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	3	</a:t>
            </a:r>
            <a:r>
              <a:rPr lang="en-US" b="1" dirty="0"/>
              <a:t>Heaven</a:t>
            </a:r>
            <a:r>
              <a:rPr lang="en-US" dirty="0"/>
              <a:t>		lower Tian/heaven</a:t>
            </a:r>
          </a:p>
          <a:p>
            <a:pPr marL="0" indent="0">
              <a:buNone/>
            </a:pPr>
            <a:r>
              <a:rPr lang="en-US" dirty="0"/>
              <a:t>	2	</a:t>
            </a:r>
            <a:r>
              <a:rPr lang="en-US" i="1" dirty="0"/>
              <a:t>Human</a:t>
            </a:r>
            <a:r>
              <a:rPr lang="en-US" dirty="0"/>
              <a:t>		lower Ren/human</a:t>
            </a:r>
          </a:p>
          <a:p>
            <a:pPr marL="0" indent="0">
              <a:buNone/>
            </a:pPr>
            <a:r>
              <a:rPr lang="en-US" dirty="0"/>
              <a:t>	1	Earth			lower Di/earth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2030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61711-0EEF-474A-A480-B7E0997EC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Papyrus" panose="020B0602040200020303" pitchFamily="34" charset="77"/>
              </a:rPr>
              <a:t>Nuclear </a:t>
            </a:r>
            <a:r>
              <a:rPr lang="en-US" sz="4000" b="1" dirty="0" err="1">
                <a:latin typeface="Papyrus" panose="020B0602040200020303" pitchFamily="34" charset="77"/>
              </a:rPr>
              <a:t>Guà</a:t>
            </a:r>
            <a:r>
              <a:rPr lang="en-US" sz="4000" b="1" dirty="0">
                <a:latin typeface="Papyrus" panose="020B0602040200020303" pitchFamily="34" charset="77"/>
              </a:rPr>
              <a:t> (cont.)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4B2D1C-0834-924E-9FB7-4539B423CF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The two inner trigrams are combined to make the Nuclear Hexagram.</a:t>
            </a:r>
          </a:p>
          <a:p>
            <a:r>
              <a:rPr lang="en-US" dirty="0"/>
              <a:t>	the top and bottom (lines 1 &amp; 6) of the original hexagram drop away</a:t>
            </a:r>
          </a:p>
          <a:p>
            <a:r>
              <a:rPr lang="en-US" dirty="0"/>
              <a:t>	the four inner lines expand to fill the six positions</a:t>
            </a:r>
          </a:p>
          <a:p>
            <a:r>
              <a:rPr lang="en-US" dirty="0"/>
              <a:t>	lines 3 &amp; 4 are repeated in the center</a:t>
            </a:r>
          </a:p>
          <a:p>
            <a:r>
              <a:rPr lang="en-US" dirty="0"/>
              <a:t>	lines 2 &amp; 5 move to the edges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Thus the heart and mind line pairs of the original hexagram form the new hexagram</a:t>
            </a:r>
          </a:p>
          <a:p>
            <a:r>
              <a:rPr lang="en-US" dirty="0"/>
              <a:t>	while the environmental pair fade from view.</a:t>
            </a:r>
          </a:p>
          <a:p>
            <a:r>
              <a:rPr lang="en-US" dirty="0"/>
              <a:t>	This is a purely subjective look at the Time.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The conspicuous transition between the upper and lower primary trigrams is now seen as</a:t>
            </a:r>
          </a:p>
          <a:p>
            <a:pPr marL="0" indent="0">
              <a:buNone/>
            </a:pPr>
            <a:r>
              <a:rPr lang="en-US" dirty="0"/>
              <a:t>	 a more complex and subtle transition with an intricate interplay of heart and mind.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21797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A05F34-9E15-DD4D-B5F5-8D7107111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latin typeface="Papyrus" panose="020B0602040200020303" pitchFamily="34" charset="77"/>
              </a:rPr>
              <a:t>Interpreting the Multiple </a:t>
            </a:r>
            <a:r>
              <a:rPr lang="en-US" sz="4000" b="1" dirty="0" err="1">
                <a:latin typeface="Papyrus" panose="020B0602040200020303" pitchFamily="34" charset="77"/>
              </a:rPr>
              <a:t>Gua</a:t>
            </a:r>
            <a:br>
              <a:rPr lang="en-US" sz="4000" b="1" dirty="0">
                <a:latin typeface="Papyrus" panose="020B0602040200020303" pitchFamily="34" charset="77"/>
              </a:rPr>
            </a:br>
            <a:r>
              <a:rPr lang="en-US" sz="4000" b="1" dirty="0">
                <a:latin typeface="Papyrus" panose="020B0602040200020303" pitchFamily="34" charset="77"/>
              </a:rPr>
              <a:t>within a Hexagram</a:t>
            </a:r>
            <a:endParaRPr lang="en-US" sz="4000" dirty="0">
              <a:latin typeface="Papyrus" panose="020B0602040200020303" pitchFamily="34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E64DE4-4407-7D4D-8516-518FE62592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b="1" dirty="0"/>
              <a:t>There are 2 hexagrams in every Hexagram = </a:t>
            </a:r>
            <a:r>
              <a:rPr lang="en-US" dirty="0"/>
              <a:t>the Original &amp; the Nuclear – referred to as Outer &amp; Inner Hexagrams.</a:t>
            </a:r>
          </a:p>
          <a:p>
            <a:r>
              <a:rPr lang="en-US" b="1" dirty="0"/>
              <a:t>There are 4 trigrams in every Hexagram = </a:t>
            </a:r>
            <a:r>
              <a:rPr lang="en-US" dirty="0"/>
              <a:t>the 2 Primary &amp; the 2 Nuclear trigrams – referred to as Outer &amp; Inner Trigrams.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</a:t>
            </a:r>
            <a:r>
              <a:rPr lang="zh-TW" altLang="en-US" dirty="0"/>
              <a:t>外 </a:t>
            </a:r>
            <a:r>
              <a:rPr lang="en-US" b="1" dirty="0"/>
              <a:t>Outer/</a:t>
            </a:r>
            <a:r>
              <a:rPr lang="en-US" b="1" dirty="0" err="1"/>
              <a:t>Wài</a:t>
            </a:r>
            <a:r>
              <a:rPr lang="en-US" b="1" dirty="0"/>
              <a:t> </a:t>
            </a:r>
            <a:r>
              <a:rPr lang="en-US" b="1" dirty="0" err="1"/>
              <a:t>Guà</a:t>
            </a:r>
            <a:r>
              <a:rPr lang="en-US" b="1" dirty="0"/>
              <a:t> </a:t>
            </a:r>
            <a:r>
              <a:rPr lang="en-US" dirty="0"/>
              <a:t>speak about the nature of the situation</a:t>
            </a:r>
          </a:p>
          <a:p>
            <a:r>
              <a:rPr lang="en-US" dirty="0"/>
              <a:t>the time you are in and the context in which it is occurring</a:t>
            </a:r>
          </a:p>
          <a:p>
            <a:r>
              <a:rPr lang="en-US" dirty="0"/>
              <a:t>it refers to real time and external events</a:t>
            </a:r>
          </a:p>
          <a:p>
            <a:r>
              <a:rPr lang="en-US" dirty="0"/>
              <a:t>their form is more visible, so when interpreting </a:t>
            </a:r>
            <a:r>
              <a:rPr lang="en-US" b="1" dirty="0"/>
              <a:t>use the natural images.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</a:t>
            </a:r>
            <a:r>
              <a:rPr lang="zh-TW" altLang="en-US" dirty="0"/>
              <a:t>內 </a:t>
            </a:r>
            <a:r>
              <a:rPr lang="en-US" b="1" dirty="0"/>
              <a:t>Inner/</a:t>
            </a:r>
            <a:r>
              <a:rPr lang="en-US" b="1" dirty="0" err="1"/>
              <a:t>Nèi</a:t>
            </a:r>
            <a:r>
              <a:rPr lang="en-US" b="1" dirty="0"/>
              <a:t> </a:t>
            </a:r>
            <a:r>
              <a:rPr lang="en-US" b="1" dirty="0" err="1"/>
              <a:t>Guà</a:t>
            </a:r>
            <a:r>
              <a:rPr lang="en-US" b="1" dirty="0"/>
              <a:t> </a:t>
            </a:r>
            <a:r>
              <a:rPr lang="en-US" dirty="0"/>
              <a:t>speak about the subjective processes at work in the situation</a:t>
            </a:r>
          </a:p>
          <a:p>
            <a:r>
              <a:rPr lang="en-US" dirty="0"/>
              <a:t>the meaning and implications of the time for the persons involved</a:t>
            </a:r>
          </a:p>
          <a:p>
            <a:r>
              <a:rPr lang="en-US" dirty="0"/>
              <a:t>the internal thoughts, feelings, drives, motivations behind events </a:t>
            </a:r>
          </a:p>
          <a:p>
            <a:r>
              <a:rPr lang="en-US" dirty="0"/>
              <a:t>or the personal response to those events </a:t>
            </a:r>
          </a:p>
          <a:p>
            <a:r>
              <a:rPr lang="en-US" dirty="0"/>
              <a:t>these things have no external form - rather they are qualities,</a:t>
            </a:r>
          </a:p>
          <a:p>
            <a:r>
              <a:rPr lang="en-US" dirty="0"/>
              <a:t>so </a:t>
            </a:r>
            <a:r>
              <a:rPr lang="en-US" b="1" dirty="0"/>
              <a:t>use the trigram attributes</a:t>
            </a:r>
            <a:r>
              <a:rPr lang="en-US" dirty="0"/>
              <a:t> when interpreting.</a:t>
            </a:r>
          </a:p>
        </p:txBody>
      </p:sp>
    </p:spTree>
    <p:extLst>
      <p:ext uri="{BB962C8B-B14F-4D97-AF65-F5344CB8AC3E}">
        <p14:creationId xmlns:p14="http://schemas.microsoft.com/office/powerpoint/2010/main" val="336364567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C421E-D434-CF45-B686-70E387D23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Papyrus" panose="020B0602040200020303" pitchFamily="34" charset="77"/>
              </a:rPr>
              <a:t>There are 16 Nuclear Hexagrams</a:t>
            </a:r>
            <a:br>
              <a:rPr lang="en-US" b="1" dirty="0">
                <a:latin typeface="Papyrus" panose="020B0602040200020303" pitchFamily="34" charset="77"/>
              </a:rPr>
            </a:br>
            <a:r>
              <a:rPr lang="en-US" b="1" dirty="0">
                <a:latin typeface="Papyrus" panose="020B0602040200020303" pitchFamily="34" charset="77"/>
              </a:rPr>
              <a:t>The Heart of the Yi</a:t>
            </a:r>
            <a:endParaRPr lang="en-US" dirty="0">
              <a:latin typeface="Papyrus" panose="020B0602040200020303" pitchFamily="34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F70D86-738C-3149-B38F-A17D40734B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/>
              <a:t>8 pairs</a:t>
            </a:r>
            <a:r>
              <a:rPr lang="en-US" dirty="0"/>
              <a:t>:	three from the upper canon, and five from the lower canon.</a:t>
            </a:r>
          </a:p>
          <a:p>
            <a:r>
              <a:rPr lang="en-US" b="1" dirty="0"/>
              <a:t>1-2	23-24	27-28	//	37-38	39-40	43-44	53-54	63-64</a:t>
            </a:r>
            <a:endParaRPr lang="en-US" dirty="0"/>
          </a:p>
          <a:p>
            <a:r>
              <a:rPr lang="en-US" dirty="0"/>
              <a:t>Each of the 64 hexagrams has an inner/nuclear hexagram</a:t>
            </a:r>
          </a:p>
          <a:p>
            <a:r>
              <a:rPr lang="en-US" dirty="0"/>
              <a:t>Actually four hexagrams share the same inner hexagram</a:t>
            </a:r>
          </a:p>
          <a:p>
            <a:r>
              <a:rPr lang="en-US" dirty="0"/>
              <a:t>so four hexagrams will reduce to one nuclear</a:t>
            </a:r>
          </a:p>
          <a:p>
            <a:r>
              <a:rPr lang="en-US" dirty="0"/>
              <a:t>those four hexagrams will share the same 4 middle lines	(remember lines 1 &amp; 6 are dropped)</a:t>
            </a:r>
          </a:p>
          <a:p>
            <a:r>
              <a:rPr lang="en-US" dirty="0"/>
              <a:t>Thus there are just 16 nuclear hexagrams altogether</a:t>
            </a:r>
          </a:p>
          <a:p>
            <a:r>
              <a:rPr lang="en-US" dirty="0"/>
              <a:t>The </a:t>
            </a:r>
            <a:r>
              <a:rPr lang="en-US" b="1" dirty="0"/>
              <a:t>middle four lines are the same</a:t>
            </a:r>
            <a:r>
              <a:rPr lang="en-US" dirty="0"/>
              <a:t> in four different hexagrams</a:t>
            </a:r>
          </a:p>
          <a:p>
            <a:r>
              <a:rPr lang="en-US" dirty="0"/>
              <a:t>with only four possible combinations of yin &amp; yang lines in the top and bottom positions</a:t>
            </a:r>
          </a:p>
          <a:p>
            <a:r>
              <a:rPr lang="en-US" dirty="0"/>
              <a:t>a. top &amp; bottom yang	c. top yang/bottom yin</a:t>
            </a:r>
          </a:p>
          <a:p>
            <a:r>
              <a:rPr lang="en-US" dirty="0"/>
              <a:t>b. top &amp; bottom yin		d. top yin/bottom yang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b="1" dirty="0"/>
              <a:t>Example:</a:t>
            </a:r>
            <a:r>
              <a:rPr lang="en-US" dirty="0"/>
              <a:t>	Hexagrams 1-28-43-44  all have four yang lines in their center</a:t>
            </a:r>
          </a:p>
          <a:p>
            <a:r>
              <a:rPr lang="en-US" dirty="0"/>
              <a:t>	yang lines in positions 2-3-4-5</a:t>
            </a:r>
          </a:p>
          <a:p>
            <a:r>
              <a:rPr lang="en-US" dirty="0"/>
              <a:t>	thus when extracted and expanded, all four become Nuclear Hexagram 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20024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D6098-89EE-3246-8B39-C460E6AE3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Papyrus" panose="020B0602040200020303" pitchFamily="34" charset="77"/>
              </a:rPr>
              <a:t>16 Nuclear Hexagrams (cont.)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13B168-88F7-8040-9B66-8EA988CCCF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They also have trigrams in common:</a:t>
            </a:r>
            <a:endParaRPr lang="en-US" dirty="0"/>
          </a:p>
          <a:p>
            <a:r>
              <a:rPr lang="en-US" b="1" dirty="0"/>
              <a:t>28 &amp; 44</a:t>
            </a:r>
            <a:r>
              <a:rPr lang="en-US" dirty="0"/>
              <a:t>	share	</a:t>
            </a:r>
            <a:r>
              <a:rPr lang="en-US" b="1" dirty="0" err="1"/>
              <a:t>Xùn</a:t>
            </a:r>
            <a:r>
              <a:rPr lang="en-US" dirty="0"/>
              <a:t>	as the lower trigram	</a:t>
            </a:r>
            <a:r>
              <a:rPr lang="en-US" i="1" dirty="0"/>
              <a:t>horizontal</a:t>
            </a:r>
            <a:endParaRPr lang="en-US" dirty="0"/>
          </a:p>
          <a:p>
            <a:r>
              <a:rPr lang="en-US" b="1" dirty="0"/>
              <a:t>1 &amp; 43</a:t>
            </a:r>
            <a:r>
              <a:rPr lang="en-US" dirty="0"/>
              <a:t>	share	</a:t>
            </a:r>
            <a:r>
              <a:rPr lang="en-US" b="1" dirty="0" err="1"/>
              <a:t>Qián</a:t>
            </a:r>
            <a:r>
              <a:rPr lang="en-US" dirty="0"/>
              <a:t>	as the lower trigram	</a:t>
            </a:r>
            <a:r>
              <a:rPr lang="en-US" i="1" dirty="0"/>
              <a:t>horizontal</a:t>
            </a:r>
            <a:endParaRPr lang="en-US" dirty="0"/>
          </a:p>
          <a:p>
            <a:r>
              <a:rPr lang="en-US" b="1" dirty="0"/>
              <a:t>1 &amp; 44</a:t>
            </a:r>
            <a:r>
              <a:rPr lang="en-US" dirty="0"/>
              <a:t>	share	</a:t>
            </a:r>
            <a:r>
              <a:rPr lang="en-US" b="1" dirty="0" err="1"/>
              <a:t>Qián</a:t>
            </a:r>
            <a:r>
              <a:rPr lang="en-US" dirty="0"/>
              <a:t>	as the upper trigram	</a:t>
            </a:r>
            <a:r>
              <a:rPr lang="en-US" i="1" dirty="0"/>
              <a:t>vertical</a:t>
            </a:r>
            <a:endParaRPr lang="en-US" dirty="0"/>
          </a:p>
          <a:p>
            <a:r>
              <a:rPr lang="en-US" b="1" dirty="0"/>
              <a:t>28 &amp; 43</a:t>
            </a:r>
            <a:r>
              <a:rPr lang="en-US" dirty="0"/>
              <a:t>	share	</a:t>
            </a:r>
            <a:r>
              <a:rPr lang="en-US" b="1" dirty="0" err="1"/>
              <a:t>Duì</a:t>
            </a:r>
            <a:r>
              <a:rPr lang="en-US" dirty="0"/>
              <a:t>	as the upper trigram	</a:t>
            </a:r>
            <a:r>
              <a:rPr lang="en-US" i="1" dirty="0"/>
              <a:t>vertical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64496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151B7-4500-3144-BC10-B9F58305A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Papyrus" panose="020B0602040200020303" pitchFamily="34" charset="77"/>
              </a:rPr>
              <a:t>16 Nuclear Hexagrams (cont.)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31857E-FD8C-1140-B08B-987D87B2FB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/>
              <a:t>		   </a:t>
            </a:r>
            <a:r>
              <a:rPr lang="en-US" b="1" dirty="0"/>
              <a:t>d.   H: 43</a:t>
            </a:r>
            <a:r>
              <a:rPr lang="en-US" dirty="0"/>
              <a:t>						    </a:t>
            </a:r>
            <a:r>
              <a:rPr lang="en-US" b="1" dirty="0"/>
              <a:t>a.   H: 1</a:t>
            </a: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>
                <a:sym typeface="Symbol" pitchFamily="2" charset="2"/>
              </a:rPr>
              <a:t></a:t>
            </a:r>
            <a:r>
              <a:rPr lang="en-US" dirty="0"/>
              <a:t> </a:t>
            </a:r>
            <a:r>
              <a:rPr lang="en-US" b="1" dirty="0"/>
              <a:t>–––  –––</a:t>
            </a:r>
            <a:r>
              <a:rPr lang="en-US" dirty="0"/>
              <a:t>						   </a:t>
            </a:r>
            <a:r>
              <a:rPr lang="en-US" b="1" dirty="0"/>
              <a:t>–––––––</a:t>
            </a:r>
            <a:r>
              <a:rPr lang="en-US" dirty="0"/>
              <a:t> </a:t>
            </a:r>
            <a:r>
              <a:rPr lang="en-US" dirty="0">
                <a:sym typeface="Symbol" pitchFamily="2" charset="2"/>
              </a:rPr>
              <a:t></a:t>
            </a: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Duì</a:t>
            </a:r>
            <a:r>
              <a:rPr lang="en-US" dirty="0"/>
              <a:t>	</a:t>
            </a:r>
            <a:r>
              <a:rPr lang="en-US" dirty="0">
                <a:sym typeface="Symbol" pitchFamily="2" charset="2"/>
              </a:rPr>
              <a:t>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–––––––</a:t>
            </a:r>
            <a:r>
              <a:rPr lang="en-US" b="1" dirty="0"/>
              <a:t> </a:t>
            </a:r>
            <a:r>
              <a:rPr lang="en-US" dirty="0">
                <a:sym typeface="Symbol" pitchFamily="2" charset="2"/>
              </a:rPr>
              <a:t></a:t>
            </a:r>
            <a:r>
              <a:rPr lang="en-US" dirty="0"/>
              <a:t>		   </a:t>
            </a:r>
            <a:r>
              <a:rPr lang="en-US" b="1" dirty="0"/>
              <a:t>––––––––––––––––––––––––––	                        </a:t>
            </a:r>
            <a:r>
              <a:rPr lang="en-US" dirty="0">
                <a:sym typeface="Symbol" pitchFamily="2" charset="2"/>
              </a:rPr>
              <a:t>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–––––––</a:t>
            </a:r>
            <a:r>
              <a:rPr lang="en-US" b="1" dirty="0"/>
              <a:t> </a:t>
            </a:r>
            <a:r>
              <a:rPr lang="en-US" dirty="0">
                <a:sym typeface="Symbol" pitchFamily="2" charset="2"/>
              </a:rPr>
              <a:t></a:t>
            </a:r>
            <a:r>
              <a:rPr lang="en-US" dirty="0"/>
              <a:t>	</a:t>
            </a:r>
            <a:r>
              <a:rPr lang="en-US" dirty="0" err="1"/>
              <a:t>Qián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>
                <a:sym typeface="Symbol" pitchFamily="2" charset="2"/>
              </a:rPr>
              <a:t>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–––––––</a:t>
            </a:r>
            <a:r>
              <a:rPr lang="en-US" b="1" dirty="0"/>
              <a:t> </a:t>
            </a:r>
            <a:r>
              <a:rPr lang="en-US" dirty="0">
                <a:sym typeface="Symbol" pitchFamily="2" charset="2"/>
              </a:rPr>
              <a:t></a:t>
            </a:r>
            <a:r>
              <a:rPr lang="en-US" dirty="0"/>
              <a:t>		</a:t>
            </a:r>
            <a:r>
              <a:rPr lang="en-US" b="1" dirty="0"/>
              <a:t>				</a:t>
            </a:r>
            <a:r>
              <a:rPr lang="en-US" dirty="0">
                <a:sym typeface="Symbol" pitchFamily="2" charset="2"/>
              </a:rPr>
              <a:t>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–––––––</a:t>
            </a:r>
            <a:r>
              <a:rPr lang="en-US" b="1" dirty="0"/>
              <a:t> </a:t>
            </a:r>
            <a:r>
              <a:rPr lang="en-US" dirty="0">
                <a:sym typeface="Symbol" pitchFamily="2" charset="2"/>
              </a:rPr>
              <a:t></a:t>
            </a: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>
                <a:sym typeface="Symbol" pitchFamily="2" charset="2"/>
              </a:rPr>
              <a:t>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–––––––</a:t>
            </a:r>
            <a:r>
              <a:rPr lang="en-US" dirty="0"/>
              <a:t> </a:t>
            </a:r>
            <a:r>
              <a:rPr lang="en-US" dirty="0">
                <a:sym typeface="Symbol" pitchFamily="2" charset="2"/>
              </a:rPr>
              <a:t></a:t>
            </a:r>
            <a:r>
              <a:rPr lang="en-US" dirty="0"/>
              <a:t>		   </a:t>
            </a:r>
            <a:r>
              <a:rPr lang="en-US" b="1" dirty="0"/>
              <a:t>––––––––––––––––––––––––––		</a:t>
            </a:r>
            <a:r>
              <a:rPr lang="en-US" dirty="0">
                <a:sym typeface="Symbol" pitchFamily="2" charset="2"/>
              </a:rPr>
              <a:t>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–––––––</a:t>
            </a:r>
            <a:r>
              <a:rPr lang="en-US" b="1" dirty="0"/>
              <a:t> </a:t>
            </a:r>
            <a:r>
              <a:rPr lang="en-US" dirty="0">
                <a:sym typeface="Symbol" pitchFamily="2" charset="2"/>
              </a:rPr>
              <a:t></a:t>
            </a: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Qián</a:t>
            </a:r>
            <a:r>
              <a:rPr lang="en-US" dirty="0"/>
              <a:t>	</a:t>
            </a:r>
            <a:r>
              <a:rPr lang="en-US" dirty="0">
                <a:sym typeface="Symbol" pitchFamily="2" charset="2"/>
              </a:rPr>
              <a:t>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–––––––</a:t>
            </a:r>
            <a:r>
              <a:rPr lang="en-US" b="1" dirty="0"/>
              <a:t> </a:t>
            </a:r>
            <a:r>
              <a:rPr lang="en-US" dirty="0">
                <a:sym typeface="Symbol" pitchFamily="2" charset="2"/>
              </a:rPr>
              <a:t></a:t>
            </a:r>
            <a:r>
              <a:rPr lang="en-US" dirty="0"/>
              <a:t>		</a:t>
            </a:r>
            <a:r>
              <a:rPr lang="en-US" b="1" dirty="0"/>
              <a:t>				</a:t>
            </a:r>
            <a:r>
              <a:rPr lang="en-US" dirty="0">
                <a:sym typeface="Symbol" pitchFamily="2" charset="2"/>
              </a:rPr>
              <a:t>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–––––––</a:t>
            </a:r>
            <a:r>
              <a:rPr lang="en-US" b="1" dirty="0"/>
              <a:t> </a:t>
            </a:r>
            <a:r>
              <a:rPr lang="en-US" dirty="0">
                <a:sym typeface="Symbol" pitchFamily="2" charset="2"/>
              </a:rPr>
              <a:t></a:t>
            </a:r>
            <a:r>
              <a:rPr lang="en-US" dirty="0"/>
              <a:t>	</a:t>
            </a:r>
            <a:r>
              <a:rPr lang="en-US" dirty="0" err="1"/>
              <a:t>Qián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>
                <a:sym typeface="Symbol" pitchFamily="2" charset="2"/>
              </a:rPr>
              <a:t></a:t>
            </a:r>
            <a:r>
              <a:rPr lang="en-US" dirty="0"/>
              <a:t> </a:t>
            </a:r>
            <a:r>
              <a:rPr lang="en-US" b="1" dirty="0"/>
              <a:t>–––––––</a:t>
            </a:r>
            <a:r>
              <a:rPr lang="en-US" dirty="0"/>
              <a:t>		   </a:t>
            </a:r>
            <a:r>
              <a:rPr lang="en-US" b="1" dirty="0"/>
              <a:t>––––––––––––––––––––––––––		  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/>
              <a:t>–––––––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ym typeface="Symbol" pitchFamily="2" charset="2"/>
              </a:rPr>
              <a:t></a:t>
            </a: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				</a:t>
            </a:r>
            <a:r>
              <a:rPr lang="en-US" b="1" dirty="0"/>
              <a:t>							</a:t>
            </a:r>
            <a:r>
              <a:rPr lang="en-US" dirty="0"/>
              <a:t>		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>
                <a:sym typeface="Symbol" pitchFamily="2" charset="2"/>
              </a:rPr>
              <a:t></a:t>
            </a:r>
            <a:r>
              <a:rPr lang="en-US" dirty="0"/>
              <a:t> </a:t>
            </a:r>
            <a:r>
              <a:rPr lang="en-US" b="1" dirty="0"/>
              <a:t>–––  –––</a:t>
            </a:r>
            <a:r>
              <a:rPr lang="en-US" dirty="0"/>
              <a:t>		   </a:t>
            </a:r>
            <a:r>
              <a:rPr lang="en-US" b="1" dirty="0"/>
              <a:t>––––––––––––––––––––––––––		  </a:t>
            </a:r>
            <a:r>
              <a:rPr lang="en-US" dirty="0"/>
              <a:t> </a:t>
            </a:r>
            <a:r>
              <a:rPr lang="en-US" b="1" dirty="0"/>
              <a:t>–––––––</a:t>
            </a:r>
            <a:r>
              <a:rPr lang="en-US" dirty="0"/>
              <a:t> </a:t>
            </a:r>
            <a:r>
              <a:rPr lang="en-US" dirty="0">
                <a:sym typeface="Symbol" pitchFamily="2" charset="2"/>
              </a:rPr>
              <a:t></a:t>
            </a: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Duì</a:t>
            </a:r>
            <a:r>
              <a:rPr lang="en-US" dirty="0"/>
              <a:t>	</a:t>
            </a:r>
            <a:r>
              <a:rPr lang="en-US" dirty="0">
                <a:sym typeface="Symbol" pitchFamily="2" charset="2"/>
              </a:rPr>
              <a:t>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–––––––</a:t>
            </a:r>
            <a:r>
              <a:rPr lang="en-US" b="1" dirty="0"/>
              <a:t> </a:t>
            </a:r>
            <a:r>
              <a:rPr lang="en-US" dirty="0">
                <a:sym typeface="Symbol" pitchFamily="2" charset="2"/>
              </a:rPr>
              <a:t></a:t>
            </a:r>
            <a:r>
              <a:rPr lang="en-US" dirty="0"/>
              <a:t>		</a:t>
            </a:r>
            <a:r>
              <a:rPr lang="en-US" b="1" dirty="0"/>
              <a:t>				</a:t>
            </a:r>
            <a:r>
              <a:rPr lang="en-US" dirty="0">
                <a:sym typeface="Symbol" pitchFamily="2" charset="2"/>
              </a:rPr>
              <a:t>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–––––––</a:t>
            </a:r>
            <a:r>
              <a:rPr lang="en-US" b="1" dirty="0"/>
              <a:t> </a:t>
            </a:r>
            <a:r>
              <a:rPr lang="en-US" dirty="0">
                <a:sym typeface="Symbol" pitchFamily="2" charset="2"/>
              </a:rPr>
              <a:t></a:t>
            </a:r>
            <a:r>
              <a:rPr lang="en-US" dirty="0"/>
              <a:t>	</a:t>
            </a:r>
            <a:r>
              <a:rPr lang="en-US" dirty="0" err="1"/>
              <a:t>Qián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>
                <a:sym typeface="Symbol" pitchFamily="2" charset="2"/>
              </a:rPr>
              <a:t>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–––––––</a:t>
            </a:r>
            <a:r>
              <a:rPr lang="en-US" b="1" dirty="0"/>
              <a:t> </a:t>
            </a:r>
            <a:r>
              <a:rPr lang="en-US" dirty="0">
                <a:sym typeface="Symbol" pitchFamily="2" charset="2"/>
              </a:rPr>
              <a:t></a:t>
            </a:r>
            <a:r>
              <a:rPr lang="en-US" dirty="0"/>
              <a:t>		   </a:t>
            </a:r>
            <a:r>
              <a:rPr lang="en-US" b="1" dirty="0"/>
              <a:t>––––––––––––––––––––––––––		</a:t>
            </a:r>
            <a:r>
              <a:rPr lang="en-US" dirty="0">
                <a:sym typeface="Symbol" pitchFamily="2" charset="2"/>
              </a:rPr>
              <a:t>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–––––––</a:t>
            </a:r>
            <a:r>
              <a:rPr lang="en-US" b="1" dirty="0"/>
              <a:t> </a:t>
            </a:r>
            <a:r>
              <a:rPr lang="en-US" dirty="0">
                <a:sym typeface="Symbol" pitchFamily="2" charset="2"/>
              </a:rPr>
              <a:t></a:t>
            </a: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>
                <a:sym typeface="Symbol" pitchFamily="2" charset="2"/>
              </a:rPr>
              <a:t>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–––––––</a:t>
            </a:r>
            <a:r>
              <a:rPr lang="en-US" b="1" dirty="0"/>
              <a:t> </a:t>
            </a:r>
            <a:r>
              <a:rPr lang="en-US" dirty="0">
                <a:sym typeface="Symbol" pitchFamily="2" charset="2"/>
              </a:rPr>
              <a:t></a:t>
            </a:r>
            <a:r>
              <a:rPr lang="en-US" dirty="0"/>
              <a:t>		</a:t>
            </a:r>
            <a:r>
              <a:rPr lang="en-US" b="1" dirty="0"/>
              <a:t>				</a:t>
            </a:r>
            <a:r>
              <a:rPr lang="en-US" dirty="0">
                <a:sym typeface="Symbol" pitchFamily="2" charset="2"/>
              </a:rPr>
              <a:t>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–––––––</a:t>
            </a:r>
            <a:r>
              <a:rPr lang="en-US" b="1" dirty="0"/>
              <a:t> </a:t>
            </a:r>
            <a:r>
              <a:rPr lang="en-US" dirty="0">
                <a:sym typeface="Symbol" pitchFamily="2" charset="2"/>
              </a:rPr>
              <a:t></a:t>
            </a: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Xùn</a:t>
            </a:r>
            <a:r>
              <a:rPr lang="en-US" dirty="0"/>
              <a:t>	</a:t>
            </a:r>
            <a:r>
              <a:rPr lang="en-US" dirty="0">
                <a:sym typeface="Symbol" pitchFamily="2" charset="2"/>
              </a:rPr>
              <a:t>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–––––––</a:t>
            </a:r>
            <a:r>
              <a:rPr lang="en-US" b="1" dirty="0"/>
              <a:t> </a:t>
            </a:r>
            <a:r>
              <a:rPr lang="en-US" dirty="0">
                <a:sym typeface="Symbol" pitchFamily="2" charset="2"/>
              </a:rPr>
              <a:t></a:t>
            </a:r>
            <a:r>
              <a:rPr lang="en-US" dirty="0"/>
              <a:t>		   </a:t>
            </a:r>
            <a:r>
              <a:rPr lang="en-US" b="1" dirty="0"/>
              <a:t>––––––––––––––––––––––––––		</a:t>
            </a:r>
            <a:r>
              <a:rPr lang="en-US" dirty="0">
                <a:sym typeface="Symbol" pitchFamily="2" charset="2"/>
              </a:rPr>
              <a:t>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–––––––</a:t>
            </a:r>
            <a:r>
              <a:rPr lang="en-US" b="1" dirty="0"/>
              <a:t> </a:t>
            </a:r>
            <a:r>
              <a:rPr lang="en-US" dirty="0">
                <a:sym typeface="Symbol" pitchFamily="2" charset="2"/>
              </a:rPr>
              <a:t></a:t>
            </a:r>
            <a:r>
              <a:rPr lang="en-US" dirty="0"/>
              <a:t>	</a:t>
            </a:r>
            <a:r>
              <a:rPr lang="en-US" dirty="0" err="1"/>
              <a:t>Xùn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>
                <a:sym typeface="Symbol" pitchFamily="2" charset="2"/>
              </a:rPr>
              <a:t></a:t>
            </a:r>
            <a:r>
              <a:rPr lang="en-US" dirty="0"/>
              <a:t> </a:t>
            </a:r>
            <a:r>
              <a:rPr lang="en-US" b="1" dirty="0"/>
              <a:t>–––  –––</a:t>
            </a:r>
            <a:r>
              <a:rPr lang="en-US" dirty="0"/>
              <a:t>						   </a:t>
            </a:r>
            <a:r>
              <a:rPr lang="en-US" b="1" dirty="0"/>
              <a:t>–––  –––</a:t>
            </a:r>
            <a:r>
              <a:rPr lang="en-US" dirty="0"/>
              <a:t> </a:t>
            </a:r>
            <a:r>
              <a:rPr lang="en-US" dirty="0">
                <a:sym typeface="Symbol" pitchFamily="2" charset="2"/>
              </a:rPr>
              <a:t></a:t>
            </a: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		   </a:t>
            </a:r>
            <a:r>
              <a:rPr lang="en-US" b="1" dirty="0"/>
              <a:t>b.   H: 28</a:t>
            </a:r>
            <a:r>
              <a:rPr lang="en-US" dirty="0"/>
              <a:t>		             </a:t>
            </a:r>
            <a:r>
              <a:rPr lang="en-US" b="1" dirty="0"/>
              <a:t>Nuclear Hexagram 1</a:t>
            </a:r>
            <a:r>
              <a:rPr lang="en-US" dirty="0"/>
              <a:t>			  </a:t>
            </a:r>
            <a:r>
              <a:rPr lang="en-US" b="1" dirty="0"/>
              <a:t>c.   H: 44</a:t>
            </a:r>
            <a:r>
              <a:rPr lang="en-US" dirty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25468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539F0-0C6F-6040-8A4B-5871A7AF8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3600" dirty="0"/>
              <a:t>互卦</a:t>
            </a:r>
            <a:r>
              <a:rPr lang="en-US" sz="3600" b="1" dirty="0"/>
              <a:t>  </a:t>
            </a:r>
            <a:r>
              <a:rPr lang="en-US" sz="3600" b="1" dirty="0" err="1">
                <a:latin typeface="Papyrus" panose="020B0602040200020303" pitchFamily="34" charset="77"/>
              </a:rPr>
              <a:t>Hù</a:t>
            </a:r>
            <a:r>
              <a:rPr lang="en-US" sz="3600" b="1" dirty="0">
                <a:latin typeface="Papyrus" panose="020B0602040200020303" pitchFamily="34" charset="77"/>
              </a:rPr>
              <a:t> </a:t>
            </a:r>
            <a:r>
              <a:rPr lang="en-US" sz="3600" b="1" dirty="0" err="1">
                <a:latin typeface="Papyrus" panose="020B0602040200020303" pitchFamily="34" charset="77"/>
              </a:rPr>
              <a:t>Guà</a:t>
            </a:r>
            <a:r>
              <a:rPr lang="en-US" sz="3600" b="1" dirty="0">
                <a:latin typeface="Papyrus" panose="020B0602040200020303" pitchFamily="34" charset="77"/>
              </a:rPr>
              <a:t> = Nuclear Hexagrams Table</a:t>
            </a:r>
            <a:endParaRPr lang="en-US" sz="3600" dirty="0">
              <a:latin typeface="Papyrus" panose="020B0602040200020303" pitchFamily="34" charset="77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4B631E4-D59E-2F40-A497-8CABDA410C7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265878" y="1825625"/>
          <a:ext cx="3660243" cy="43513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0081">
                  <a:extLst>
                    <a:ext uri="{9D8B030D-6E8A-4147-A177-3AD203B41FA5}">
                      <a16:colId xmlns:a16="http://schemas.microsoft.com/office/drawing/2014/main" val="2395510608"/>
                    </a:ext>
                  </a:extLst>
                </a:gridCol>
                <a:gridCol w="1220081">
                  <a:extLst>
                    <a:ext uri="{9D8B030D-6E8A-4147-A177-3AD203B41FA5}">
                      <a16:colId xmlns:a16="http://schemas.microsoft.com/office/drawing/2014/main" val="1492795960"/>
                    </a:ext>
                  </a:extLst>
                </a:gridCol>
                <a:gridCol w="1220081">
                  <a:extLst>
                    <a:ext uri="{9D8B030D-6E8A-4147-A177-3AD203B41FA5}">
                      <a16:colId xmlns:a16="http://schemas.microsoft.com/office/drawing/2014/main" val="773795912"/>
                    </a:ext>
                  </a:extLst>
                </a:gridCol>
              </a:tblGrid>
              <a:tr h="2559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64 Hexagrams</a:t>
                      </a:r>
                      <a:endParaRPr lang="en-US" sz="7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(each set of four reduce to one Nuclear)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394" marR="3839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16 Nuclear Hexagrams</a:t>
                      </a:r>
                      <a:endParaRPr lang="en-US" sz="7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(each Nuclear will in turn reduce to one Core Nuclear)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394" marR="3839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4 Core Nuclears</a:t>
                      </a:r>
                      <a:endParaRPr lang="en-US" sz="7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(there are only four Core Nuclear Hexagrams)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394" marR="38394" marT="0" marB="0" anchor="ctr"/>
                </a:tc>
                <a:extLst>
                  <a:ext uri="{0D108BD9-81ED-4DB2-BD59-A6C34878D82A}">
                    <a16:rowId xmlns:a16="http://schemas.microsoft.com/office/drawing/2014/main" val="554099855"/>
                  </a:ext>
                </a:extLst>
              </a:tr>
              <a:tr h="2559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1-28-43-44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394" marR="3839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Hex. 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394" marR="3839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394" marR="38394" marT="0" marB="0" anchor="ctr"/>
                </a:tc>
                <a:extLst>
                  <a:ext uri="{0D108BD9-81ED-4DB2-BD59-A6C34878D82A}">
                    <a16:rowId xmlns:a16="http://schemas.microsoft.com/office/drawing/2014/main" val="778273197"/>
                  </a:ext>
                </a:extLst>
              </a:tr>
              <a:tr h="2559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2-23-24-27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394" marR="3839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Hex. 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394" marR="3839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394" marR="38394" marT="0" marB="0" anchor="ctr"/>
                </a:tc>
                <a:extLst>
                  <a:ext uri="{0D108BD9-81ED-4DB2-BD59-A6C34878D82A}">
                    <a16:rowId xmlns:a16="http://schemas.microsoft.com/office/drawing/2014/main" val="1162712989"/>
                  </a:ext>
                </a:extLst>
              </a:tr>
              <a:tr h="2559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3-8-20-42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394" marR="3839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Hex. 23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394" marR="3839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394" marR="38394" marT="0" marB="0" anchor="ctr"/>
                </a:tc>
                <a:extLst>
                  <a:ext uri="{0D108BD9-81ED-4DB2-BD59-A6C34878D82A}">
                    <a16:rowId xmlns:a16="http://schemas.microsoft.com/office/drawing/2014/main" val="2719387927"/>
                  </a:ext>
                </a:extLst>
              </a:tr>
              <a:tr h="2559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4-7-19-41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394" marR="3839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Hex. 24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394" marR="3839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394" marR="38394" marT="0" marB="0" anchor="ctr"/>
                </a:tc>
                <a:extLst>
                  <a:ext uri="{0D108BD9-81ED-4DB2-BD59-A6C34878D82A}">
                    <a16:rowId xmlns:a16="http://schemas.microsoft.com/office/drawing/2014/main" val="2473008535"/>
                  </a:ext>
                </a:extLst>
              </a:tr>
              <a:tr h="2559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29-59-60-61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394" marR="3839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Hex. 27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394" marR="3839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394" marR="38394" marT="0" marB="0" anchor="ctr"/>
                </a:tc>
                <a:extLst>
                  <a:ext uri="{0D108BD9-81ED-4DB2-BD59-A6C34878D82A}">
                    <a16:rowId xmlns:a16="http://schemas.microsoft.com/office/drawing/2014/main" val="2952202492"/>
                  </a:ext>
                </a:extLst>
              </a:tr>
              <a:tr h="2559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30-55-56-62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394" marR="3839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Hex. 28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394" marR="3839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394" marR="38394" marT="0" marB="0" anchor="ctr"/>
                </a:tc>
                <a:extLst>
                  <a:ext uri="{0D108BD9-81ED-4DB2-BD59-A6C34878D82A}">
                    <a16:rowId xmlns:a16="http://schemas.microsoft.com/office/drawing/2014/main" val="3761244106"/>
                  </a:ext>
                </a:extLst>
              </a:tr>
              <a:tr h="2559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6-10-47-58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394" marR="3839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Hex. 37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394" marR="3839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64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394" marR="38394" marT="0" marB="0" anchor="ctr"/>
                </a:tc>
                <a:extLst>
                  <a:ext uri="{0D108BD9-81ED-4DB2-BD59-A6C34878D82A}">
                    <a16:rowId xmlns:a16="http://schemas.microsoft.com/office/drawing/2014/main" val="1090268993"/>
                  </a:ext>
                </a:extLst>
              </a:tr>
              <a:tr h="2559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5-9-48-57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394" marR="3839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Hex. 38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394" marR="3839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63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394" marR="38394" marT="0" marB="0" anchor="ctr"/>
                </a:tc>
                <a:extLst>
                  <a:ext uri="{0D108BD9-81ED-4DB2-BD59-A6C34878D82A}">
                    <a16:rowId xmlns:a16="http://schemas.microsoft.com/office/drawing/2014/main" val="3001460301"/>
                  </a:ext>
                </a:extLst>
              </a:tr>
              <a:tr h="2559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16-21-35-51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394" marR="3839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Hex. 39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394" marR="3839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64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394" marR="38394" marT="0" marB="0" anchor="ctr"/>
                </a:tc>
                <a:extLst>
                  <a:ext uri="{0D108BD9-81ED-4DB2-BD59-A6C34878D82A}">
                    <a16:rowId xmlns:a16="http://schemas.microsoft.com/office/drawing/2014/main" val="971635674"/>
                  </a:ext>
                </a:extLst>
              </a:tr>
              <a:tr h="2559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15-22-36-52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394" marR="3839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Hex. 40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394" marR="3839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63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394" marR="38394" marT="0" marB="0" anchor="ctr"/>
                </a:tc>
                <a:extLst>
                  <a:ext uri="{0D108BD9-81ED-4DB2-BD59-A6C34878D82A}">
                    <a16:rowId xmlns:a16="http://schemas.microsoft.com/office/drawing/2014/main" val="2209816120"/>
                  </a:ext>
                </a:extLst>
              </a:tr>
              <a:tr h="2559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14-32-34-50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394" marR="3839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Hex. 43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394" marR="3839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394" marR="38394" marT="0" marB="0" anchor="ctr"/>
                </a:tc>
                <a:extLst>
                  <a:ext uri="{0D108BD9-81ED-4DB2-BD59-A6C34878D82A}">
                    <a16:rowId xmlns:a16="http://schemas.microsoft.com/office/drawing/2014/main" val="3452133727"/>
                  </a:ext>
                </a:extLst>
              </a:tr>
              <a:tr h="2559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13-31-33-49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394" marR="3839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Hex. 44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394" marR="3839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394" marR="38394" marT="0" marB="0" anchor="ctr"/>
                </a:tc>
                <a:extLst>
                  <a:ext uri="{0D108BD9-81ED-4DB2-BD59-A6C34878D82A}">
                    <a16:rowId xmlns:a16="http://schemas.microsoft.com/office/drawing/2014/main" val="3792295938"/>
                  </a:ext>
                </a:extLst>
              </a:tr>
              <a:tr h="2559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12-17-25-45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394" marR="3839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Hex. 53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394" marR="3839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64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394" marR="38394" marT="0" marB="0" anchor="ctr"/>
                </a:tc>
                <a:extLst>
                  <a:ext uri="{0D108BD9-81ED-4DB2-BD59-A6C34878D82A}">
                    <a16:rowId xmlns:a16="http://schemas.microsoft.com/office/drawing/2014/main" val="3535866032"/>
                  </a:ext>
                </a:extLst>
              </a:tr>
              <a:tr h="2559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11-18-26-46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394" marR="3839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Hex. 54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394" marR="3839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63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394" marR="38394" marT="0" marB="0" anchor="ctr"/>
                </a:tc>
                <a:extLst>
                  <a:ext uri="{0D108BD9-81ED-4DB2-BD59-A6C34878D82A}">
                    <a16:rowId xmlns:a16="http://schemas.microsoft.com/office/drawing/2014/main" val="2865703160"/>
                  </a:ext>
                </a:extLst>
              </a:tr>
              <a:tr h="2559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38-40-54-64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394" marR="3839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Hex. 63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394" marR="3839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64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394" marR="38394" marT="0" marB="0" anchor="ctr"/>
                </a:tc>
                <a:extLst>
                  <a:ext uri="{0D108BD9-81ED-4DB2-BD59-A6C34878D82A}">
                    <a16:rowId xmlns:a16="http://schemas.microsoft.com/office/drawing/2014/main" val="4093239390"/>
                  </a:ext>
                </a:extLst>
              </a:tr>
              <a:tr h="2559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37-39-53-63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394" marR="3839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Hex. 64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394" marR="3839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63</a:t>
                      </a:r>
                      <a:endParaRPr lang="en-US" sz="700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394" marR="38394" marT="0" marB="0" anchor="ctr"/>
                </a:tc>
                <a:extLst>
                  <a:ext uri="{0D108BD9-81ED-4DB2-BD59-A6C34878D82A}">
                    <a16:rowId xmlns:a16="http://schemas.microsoft.com/office/drawing/2014/main" val="38209125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211895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1CCBC-ED89-7641-8BA3-C94532D98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Papyrus" panose="020B0602040200020303" pitchFamily="34" charset="77"/>
              </a:rPr>
              <a:t>The Core Nuclear</a:t>
            </a:r>
            <a:br>
              <a:rPr lang="en-US" b="1" dirty="0">
                <a:latin typeface="Papyrus" panose="020B0602040200020303" pitchFamily="34" charset="77"/>
              </a:rPr>
            </a:br>
            <a:r>
              <a:rPr lang="en-US" sz="3600" dirty="0">
                <a:latin typeface="Papyrus" panose="020B0602040200020303" pitchFamily="34" charset="77"/>
              </a:rPr>
              <a:t>(Nuclear of the Nuclear)</a:t>
            </a:r>
            <a:endParaRPr lang="en-US" dirty="0">
              <a:latin typeface="Papyrus" panose="020B0602040200020303" pitchFamily="34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4DB426-A583-294F-B4C6-38D598F914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/>
              <a:t>The heart of the heart </a:t>
            </a:r>
            <a:r>
              <a:rPr lang="en-US" dirty="0"/>
              <a:t>- the essence of the time</a:t>
            </a:r>
          </a:p>
          <a:p>
            <a:r>
              <a:rPr lang="en-US" dirty="0"/>
              <a:t>like looking at the situation through a microscope.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if one extracts the Nuclear of the 16 nuclear hexagrams, they reduce to 4 core </a:t>
            </a:r>
            <a:r>
              <a:rPr lang="en-US" dirty="0" err="1"/>
              <a:t>nuclears</a:t>
            </a:r>
            <a:r>
              <a:rPr lang="en-US" dirty="0"/>
              <a:t>.</a:t>
            </a:r>
          </a:p>
          <a:p>
            <a:r>
              <a:rPr lang="en-US" b="1" dirty="0"/>
              <a:t>These four hexagrams, very interestingly are:   Hex. 1, 2  &amp;  63, 64</a:t>
            </a:r>
          </a:p>
          <a:p>
            <a:r>
              <a:rPr lang="en-US" dirty="0"/>
              <a:t>Hex.  1  is the core of </a:t>
            </a:r>
            <a:r>
              <a:rPr lang="en-US" dirty="0" err="1"/>
              <a:t>nuclears</a:t>
            </a:r>
            <a:r>
              <a:rPr lang="en-US" dirty="0"/>
              <a:t>	1	28	43	44</a:t>
            </a:r>
          </a:p>
          <a:p>
            <a:r>
              <a:rPr lang="en-US" dirty="0"/>
              <a:t>Hex.  2  is the core of </a:t>
            </a:r>
            <a:r>
              <a:rPr lang="en-US" dirty="0" err="1"/>
              <a:t>nuclears</a:t>
            </a:r>
            <a:r>
              <a:rPr lang="en-US" dirty="0"/>
              <a:t>	2	27	23	24</a:t>
            </a:r>
          </a:p>
          <a:p>
            <a:r>
              <a:rPr lang="en-US" dirty="0"/>
              <a:t>Hex. 63  is the core of </a:t>
            </a:r>
            <a:r>
              <a:rPr lang="en-US" dirty="0" err="1"/>
              <a:t>nuclears</a:t>
            </a:r>
            <a:r>
              <a:rPr lang="en-US" dirty="0"/>
              <a:t>	38	40	54	64</a:t>
            </a:r>
          </a:p>
          <a:p>
            <a:r>
              <a:rPr lang="en-US" dirty="0"/>
              <a:t>Hex. 64  is the core of </a:t>
            </a:r>
            <a:r>
              <a:rPr lang="en-US" dirty="0" err="1"/>
              <a:t>nuclears</a:t>
            </a:r>
            <a:r>
              <a:rPr lang="en-US" dirty="0"/>
              <a:t>	37	39	53	63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b="1" dirty="0"/>
              <a:t>Hex 1 &amp; 2 represent origins - the beginnings of things, time, hexagrams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b="1" dirty="0"/>
              <a:t>Hex 63 &amp; 64 represent endings - completion - outcomes - conclusions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0955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EA013-FD7C-C940-9DB2-29315662B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Papyrus" panose="020B0602040200020303" pitchFamily="34" charset="77"/>
              </a:rPr>
              <a:t>The Core Nuclear (cont.)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8F382-4BDF-464F-886C-7EB850C856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Thus half of all hexagrams return to their origins - roots</a:t>
            </a:r>
          </a:p>
          <a:p>
            <a:r>
              <a:rPr lang="en-US" dirty="0"/>
              <a:t>Times whose </a:t>
            </a:r>
            <a:r>
              <a:rPr lang="en-US" b="1" i="1" dirty="0"/>
              <a:t>essence is embodied in their beginnings</a:t>
            </a:r>
            <a:endParaRPr lang="en-US" dirty="0"/>
          </a:p>
          <a:p>
            <a:r>
              <a:rPr lang="en-US" dirty="0"/>
              <a:t>enfolding processes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The other half move forward toward fruition and completion</a:t>
            </a:r>
          </a:p>
          <a:p>
            <a:r>
              <a:rPr lang="en-US" dirty="0"/>
              <a:t>Times whose </a:t>
            </a:r>
            <a:r>
              <a:rPr lang="en-US" b="1" i="1" dirty="0"/>
              <a:t>essence is embodied in their endings</a:t>
            </a:r>
            <a:endParaRPr lang="en-US" dirty="0"/>
          </a:p>
          <a:p>
            <a:r>
              <a:rPr lang="en-US" dirty="0"/>
              <a:t>unfolding processes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6341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5A683-3890-F14F-AC53-4936E99AF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Papyrus" panose="020B0602040200020303" pitchFamily="34" charset="77"/>
              </a:rPr>
              <a:t>The Core Nuclear (cont.)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E45327-1905-CD42-B68E-A57A254F9B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Of course unfolding never ends and we see this reflected specifically in hexagrams 63 &amp; 64</a:t>
            </a:r>
            <a:br>
              <a:rPr lang="en-US" sz="2400" dirty="0"/>
            </a:br>
            <a:r>
              <a:rPr lang="en-US" sz="2400" dirty="0"/>
              <a:t>63 = After the Crossing is Complete	 &amp;	64 = Before the Crossing is Complete</a:t>
            </a:r>
          </a:p>
          <a:p>
            <a:r>
              <a:rPr lang="en-US" b="1" dirty="0"/>
              <a:t>Hex. 63 &amp; 64 continuously change </a:t>
            </a:r>
            <a:r>
              <a:rPr lang="en-US" dirty="0"/>
              <a:t>into one another</a:t>
            </a:r>
          </a:p>
          <a:p>
            <a:r>
              <a:rPr lang="en-US" dirty="0"/>
              <a:t>oscillating back and forth</a:t>
            </a:r>
          </a:p>
          <a:p>
            <a:r>
              <a:rPr lang="en-US" dirty="0"/>
              <a:t>between completion and incompletion indefinitely</a:t>
            </a:r>
          </a:p>
          <a:p>
            <a:r>
              <a:rPr lang="en-US" dirty="0"/>
              <a:t>each conclusion implies a new beginning</a:t>
            </a:r>
          </a:p>
          <a:p>
            <a:r>
              <a:rPr lang="en-US" dirty="0"/>
              <a:t>into a future that is never ending - forever unfolding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b="1" dirty="0"/>
              <a:t>Hex. 1 &amp; 2, by contrast, stabilize </a:t>
            </a:r>
            <a:r>
              <a:rPr lang="en-US" dirty="0"/>
              <a:t>and remain themselves forever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11381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EB68C-4516-A64A-82A4-7B6975A06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Papyrus" panose="020B0602040200020303" pitchFamily="34" charset="77"/>
              </a:rPr>
              <a:t>The Core Nuclear (cont.)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AA59D-589E-1545-9591-781C810EEA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Thus, we find that 16 hexagrams resolve into one of these four hexagrams, </a:t>
            </a:r>
            <a:br>
              <a:rPr lang="en-US" sz="2400" dirty="0"/>
            </a:br>
            <a:r>
              <a:rPr lang="en-US" sz="2400" dirty="0"/>
              <a:t>that curiously enough begin and end the sequence of 64 that represent all Times.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sz="2200" dirty="0"/>
              <a:t>These four possibilities are analogs to the 4 Emblematic </a:t>
            </a:r>
            <a:r>
              <a:rPr lang="en-US" sz="2200" dirty="0" err="1"/>
              <a:t>Digrams</a:t>
            </a:r>
            <a:r>
              <a:rPr lang="en-US" sz="2200" dirty="0"/>
              <a:t>:  Tai &amp; Shao Yin &amp; Yang</a:t>
            </a:r>
          </a:p>
          <a:p>
            <a:r>
              <a:rPr lang="en-US" sz="2400" b="1" dirty="0"/>
              <a:t>H:1 = Tai Yang	H:2 = Tai Yin		H:63 = Shao Yang	H:64 = Shao Yin</a:t>
            </a:r>
            <a:endParaRPr lang="en-US" sz="2400" dirty="0"/>
          </a:p>
          <a:p>
            <a:r>
              <a:rPr lang="en-US" sz="2200" dirty="0"/>
              <a:t>(yang over yang)	(yin over yin)		(yin over yang)		(yang over yin)</a:t>
            </a:r>
          </a:p>
          <a:p>
            <a:r>
              <a:rPr lang="en-US" sz="2200" dirty="0"/>
              <a:t>(Qian over Qian)	(</a:t>
            </a:r>
            <a:r>
              <a:rPr lang="en-US" sz="2200" dirty="0" err="1"/>
              <a:t>Kun</a:t>
            </a:r>
            <a:r>
              <a:rPr lang="en-US" sz="2200" dirty="0"/>
              <a:t> over </a:t>
            </a:r>
            <a:r>
              <a:rPr lang="en-US" sz="2200" dirty="0" err="1"/>
              <a:t>Kun</a:t>
            </a:r>
            <a:r>
              <a:rPr lang="en-US" sz="2200" dirty="0"/>
              <a:t>)		(</a:t>
            </a:r>
            <a:r>
              <a:rPr lang="en-US" sz="2200" dirty="0" err="1"/>
              <a:t>Kan</a:t>
            </a:r>
            <a:r>
              <a:rPr lang="en-US" sz="2200" dirty="0"/>
              <a:t> over Li)		(Li over </a:t>
            </a:r>
            <a:r>
              <a:rPr lang="en-US" sz="2200" dirty="0" err="1"/>
              <a:t>Kan</a:t>
            </a:r>
            <a:r>
              <a:rPr lang="en-US" sz="2200" dirty="0"/>
              <a:t>)</a:t>
            </a:r>
          </a:p>
          <a:p>
            <a:r>
              <a:rPr lang="en-US" sz="2400" dirty="0"/>
              <a:t>This is true looking at any/all of their 3 pairs of lines</a:t>
            </a:r>
          </a:p>
          <a:p>
            <a:r>
              <a:rPr lang="en-US" sz="2400" i="1" dirty="0"/>
              <a:t>analogous hexagrams:  </a:t>
            </a:r>
            <a:br>
              <a:rPr lang="en-US" sz="2400" i="1" dirty="0"/>
            </a:br>
            <a:r>
              <a:rPr lang="en-US" sz="2400" i="1" dirty="0"/>
              <a:t>	none: 1&amp;2 are unique</a:t>
            </a:r>
            <a:r>
              <a:rPr lang="en-US" sz="2400" dirty="0"/>
              <a:t>			H:11	</a:t>
            </a:r>
            <a:r>
              <a:rPr lang="en-US" sz="2400" dirty="0" err="1"/>
              <a:t>Kūn</a:t>
            </a:r>
            <a:r>
              <a:rPr lang="en-US" sz="2400" dirty="0"/>
              <a:t>/</a:t>
            </a:r>
            <a:r>
              <a:rPr lang="en-US" sz="2400" dirty="0" err="1"/>
              <a:t>Qián</a:t>
            </a:r>
            <a:r>
              <a:rPr lang="en-US" sz="2400" dirty="0"/>
              <a:t>	H:12	</a:t>
            </a:r>
            <a:r>
              <a:rPr lang="en-US" sz="2400" dirty="0" err="1"/>
              <a:t>Qián</a:t>
            </a:r>
            <a:r>
              <a:rPr lang="en-US" sz="2400" dirty="0"/>
              <a:t>/</a:t>
            </a:r>
            <a:r>
              <a:rPr lang="en-US" sz="2400" dirty="0" err="1"/>
              <a:t>Kūn</a:t>
            </a:r>
            <a:br>
              <a:rPr lang="en-US" sz="2400" dirty="0"/>
            </a:br>
            <a:r>
              <a:rPr lang="en-US" sz="2400" dirty="0"/>
              <a:t>						</a:t>
            </a:r>
            <a:r>
              <a:rPr lang="en-US" sz="2200" dirty="0"/>
              <a:t>(yin over yang)		(yang over yin)</a:t>
            </a:r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633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72344-B3D6-3D45-ADD7-5B1A9A6EE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>
                <a:latin typeface="Papyrus" panose="020B0602040200020303" pitchFamily="34" charset="77"/>
              </a:rPr>
              <a:t>Trigrams expanded into a Hexagram (B)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1246E9-76D5-F24A-9B1C-149C2905FC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	</a:t>
            </a:r>
            <a:r>
              <a:rPr lang="en-US" b="1" u="sng" dirty="0"/>
              <a:t>Template</a:t>
            </a:r>
            <a:r>
              <a:rPr lang="en-US" u="sng" dirty="0"/>
              <a:t>    B	</a:t>
            </a:r>
            <a:r>
              <a:rPr lang="en-US" dirty="0"/>
              <a:t>		</a:t>
            </a:r>
            <a:r>
              <a:rPr lang="en-US" b="1" dirty="0"/>
              <a:t>sublimation &amp; transcendence: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					assistance from an-other realm</a:t>
            </a:r>
          </a:p>
          <a:p>
            <a:pPr marL="0" indent="0">
              <a:buNone/>
            </a:pPr>
            <a:r>
              <a:rPr lang="en-US" dirty="0"/>
              <a:t>	6	</a:t>
            </a:r>
            <a:r>
              <a:rPr lang="en-US" b="1" dirty="0"/>
              <a:t>Heaven</a:t>
            </a:r>
            <a:r>
              <a:rPr lang="en-US" dirty="0"/>
              <a:t>		Tian </a:t>
            </a:r>
            <a:r>
              <a:rPr lang="en-US" sz="2200" dirty="0"/>
              <a:t>(yin aspect)</a:t>
            </a:r>
            <a:r>
              <a:rPr lang="en-US" dirty="0"/>
              <a:t>	= moon/dark</a:t>
            </a:r>
          </a:p>
          <a:p>
            <a:pPr marL="0" indent="0">
              <a:buNone/>
            </a:pPr>
            <a:r>
              <a:rPr lang="en-US" dirty="0"/>
              <a:t>	5	</a:t>
            </a:r>
            <a:r>
              <a:rPr lang="en-US" b="1" dirty="0"/>
              <a:t>Heaven</a:t>
            </a:r>
            <a:r>
              <a:rPr lang="en-US" dirty="0"/>
              <a:t>		Tian </a:t>
            </a:r>
            <a:r>
              <a:rPr lang="en-US" sz="2200" dirty="0"/>
              <a:t>(yang aspect)</a:t>
            </a:r>
            <a:r>
              <a:rPr lang="en-US" dirty="0"/>
              <a:t>	= sun/light</a:t>
            </a:r>
          </a:p>
          <a:p>
            <a:pPr marL="0" indent="0">
              <a:buNone/>
            </a:pPr>
            <a:r>
              <a:rPr lang="en-US" dirty="0"/>
              <a:t>	4	</a:t>
            </a:r>
            <a:r>
              <a:rPr lang="en-US" i="1" dirty="0"/>
              <a:t>Human</a:t>
            </a:r>
            <a:r>
              <a:rPr lang="en-US" dirty="0"/>
              <a:t>		Ren </a:t>
            </a:r>
            <a:r>
              <a:rPr lang="en-US" sz="2200" dirty="0"/>
              <a:t>(yin aspect)</a:t>
            </a:r>
            <a:r>
              <a:rPr lang="en-US" dirty="0"/>
              <a:t>		= female/feminine	</a:t>
            </a:r>
            <a:br>
              <a:rPr lang="en-US" dirty="0"/>
            </a:br>
            <a:r>
              <a:rPr lang="en-US" dirty="0"/>
              <a:t>			</a:t>
            </a:r>
            <a:r>
              <a:rPr lang="en-US" sz="1900" dirty="0"/>
              <a:t>(4–1=human relationship to Di-yang) 			= female &amp; dry land</a:t>
            </a:r>
          </a:p>
          <a:p>
            <a:pPr marL="0" indent="0">
              <a:buNone/>
            </a:pPr>
            <a:r>
              <a:rPr lang="en-US" dirty="0"/>
              <a:t>	3	</a:t>
            </a:r>
            <a:r>
              <a:rPr lang="en-US" i="1" dirty="0"/>
              <a:t>Human</a:t>
            </a:r>
            <a:r>
              <a:rPr lang="en-US" dirty="0"/>
              <a:t>		Ren </a:t>
            </a:r>
            <a:r>
              <a:rPr lang="en-US" sz="2200" dirty="0"/>
              <a:t>(yang aspect)</a:t>
            </a:r>
            <a:r>
              <a:rPr lang="en-US" dirty="0"/>
              <a:t>	= male/masculine</a:t>
            </a:r>
            <a:br>
              <a:rPr lang="en-US" dirty="0"/>
            </a:br>
            <a:r>
              <a:rPr lang="en-US" dirty="0"/>
              <a:t>			</a:t>
            </a:r>
            <a:r>
              <a:rPr lang="en-US" sz="1900" dirty="0"/>
              <a:t>(3–6=human relationship to Tian-yin) 			= male &amp; moon</a:t>
            </a:r>
          </a:p>
          <a:p>
            <a:pPr marL="0" indent="0">
              <a:buNone/>
            </a:pPr>
            <a:r>
              <a:rPr lang="en-US" dirty="0"/>
              <a:t>	2	Earth			Di </a:t>
            </a:r>
            <a:r>
              <a:rPr lang="en-US" sz="2200" dirty="0"/>
              <a:t>(yin aspect)</a:t>
            </a:r>
            <a:r>
              <a:rPr lang="en-US" dirty="0"/>
              <a:t>		= water/wet</a:t>
            </a:r>
            <a:br>
              <a:rPr lang="en-US" dirty="0"/>
            </a:br>
            <a:r>
              <a:rPr lang="en-US" dirty="0"/>
              <a:t>			</a:t>
            </a:r>
            <a:r>
              <a:rPr lang="en-US" sz="1900" dirty="0"/>
              <a:t>(2–5=sublimation: Earth-yin to Sky-yang) 		= water &amp; sun</a:t>
            </a:r>
            <a:endParaRPr lang="en-US" sz="2200" dirty="0"/>
          </a:p>
          <a:p>
            <a:pPr marL="0" indent="0">
              <a:buNone/>
            </a:pPr>
            <a:r>
              <a:rPr lang="en-US" dirty="0"/>
              <a:t>	1	Earth			Di </a:t>
            </a:r>
            <a:r>
              <a:rPr lang="en-US" sz="2200" dirty="0"/>
              <a:t>(yang aspect)</a:t>
            </a:r>
            <a:r>
              <a:rPr lang="en-US" dirty="0"/>
              <a:t>		= land/dry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92801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00676-5CF9-154A-A516-AEEF4E17B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Papyrus" panose="020B0602040200020303" pitchFamily="34" charset="77"/>
              </a:rPr>
              <a:t>Core </a:t>
            </a:r>
            <a:r>
              <a:rPr lang="en-US" b="1" dirty="0" err="1">
                <a:latin typeface="Papyrus" panose="020B0602040200020303" pitchFamily="34" charset="77"/>
              </a:rPr>
              <a:t>Nuclear’s</a:t>
            </a:r>
            <a:r>
              <a:rPr lang="en-US" b="1" dirty="0">
                <a:latin typeface="Papyrus" panose="020B0602040200020303" pitchFamily="34" charset="77"/>
              </a:rPr>
              <a:t> (cont.)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A583A7-1E04-2D47-8F77-2A1B7FB4D8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Hex. 1 &amp; 2 represent Heaven &amp; Earth, the origins of all things &amp; processes</a:t>
            </a:r>
          </a:p>
          <a:p>
            <a:r>
              <a:rPr lang="en-US" dirty="0"/>
              <a:t>They are the graphic manifestations of yin and yang.</a:t>
            </a:r>
          </a:p>
          <a:p>
            <a:r>
              <a:rPr lang="en-US" dirty="0"/>
              <a:t>The archetypal manifestation of yang in the world is </a:t>
            </a:r>
            <a:r>
              <a:rPr lang="en-US" b="1" dirty="0"/>
              <a:t>fire</a:t>
            </a:r>
            <a:r>
              <a:rPr lang="en-US" dirty="0"/>
              <a:t>.</a:t>
            </a:r>
          </a:p>
          <a:p>
            <a:r>
              <a:rPr lang="en-US" dirty="0"/>
              <a:t>The archetypal manifestation of yin in the world is </a:t>
            </a:r>
            <a:r>
              <a:rPr lang="en-US" b="1" dirty="0"/>
              <a:t>water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Hex. 63 &amp; 64 represent the actual (vs. archetypal) interactions </a:t>
            </a:r>
            <a:br>
              <a:rPr lang="en-US" dirty="0"/>
            </a:br>
            <a:r>
              <a:rPr lang="en-US" dirty="0"/>
              <a:t>of Fire &amp; Water in the world, which is ongoing.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21830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A0097-B405-9540-91A8-26C628736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Papyrus" panose="020B0602040200020303" pitchFamily="34" charset="77"/>
              </a:rPr>
              <a:t>Core </a:t>
            </a:r>
            <a:r>
              <a:rPr lang="en-US" sz="4000" b="1" dirty="0" err="1">
                <a:latin typeface="Papyrus" panose="020B0602040200020303" pitchFamily="34" charset="77"/>
              </a:rPr>
              <a:t>Nuclear’s</a:t>
            </a:r>
            <a:r>
              <a:rPr lang="en-US" sz="4000" b="1" dirty="0">
                <a:latin typeface="Papyrus" panose="020B0602040200020303" pitchFamily="34" charset="77"/>
              </a:rPr>
              <a:t> (cont.)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1D0A93-F8E7-0F40-90FA-D2B0F148CC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4000" b="1" i="1" dirty="0"/>
              <a:t>More specifically:</a:t>
            </a:r>
            <a:r>
              <a:rPr lang="en-US" sz="4000" dirty="0"/>
              <a:t> </a:t>
            </a:r>
          </a:p>
          <a:p>
            <a:r>
              <a:rPr lang="en-US" sz="4000" dirty="0"/>
              <a:t>Those 16 that share </a:t>
            </a:r>
            <a:r>
              <a:rPr lang="en-US" sz="4000" b="1" dirty="0"/>
              <a:t>Hex: 1</a:t>
            </a:r>
            <a:r>
              <a:rPr lang="en-US" sz="4000" dirty="0"/>
              <a:t> as their essence can be thought of as returning to  their </a:t>
            </a:r>
            <a:r>
              <a:rPr lang="en-US" sz="4000" b="1" dirty="0"/>
              <a:t>original idea, or conception</a:t>
            </a:r>
            <a:r>
              <a:rPr lang="en-US" sz="4000" dirty="0"/>
              <a:t>.</a:t>
            </a:r>
          </a:p>
          <a:p>
            <a:pPr marL="0" indent="0">
              <a:buNone/>
            </a:pPr>
            <a:r>
              <a:rPr lang="en-US" sz="4000" dirty="0"/>
              <a:t>	1–13–14–28–30  //  31–32–33–34–43–44–49–50–55–56–62</a:t>
            </a:r>
          </a:p>
          <a:p>
            <a:pPr marL="0" indent="0">
              <a:buNone/>
            </a:pPr>
            <a:r>
              <a:rPr lang="en-US" sz="4000" dirty="0"/>
              <a:t> </a:t>
            </a:r>
          </a:p>
          <a:p>
            <a:r>
              <a:rPr lang="en-US" sz="4000" dirty="0"/>
              <a:t>Those 16 that share </a:t>
            </a:r>
            <a:r>
              <a:rPr lang="en-US" sz="4000" b="1" dirty="0"/>
              <a:t>Hex: 2</a:t>
            </a:r>
            <a:r>
              <a:rPr lang="en-US" sz="4000" dirty="0"/>
              <a:t> as their essence can be thought of as returning to  their </a:t>
            </a:r>
            <a:r>
              <a:rPr lang="en-US" sz="4000" b="1" dirty="0"/>
              <a:t>original manifestation, or form</a:t>
            </a:r>
            <a:r>
              <a:rPr lang="en-US" sz="4000" dirty="0"/>
              <a:t>.</a:t>
            </a:r>
          </a:p>
          <a:p>
            <a:pPr marL="0" indent="0">
              <a:buNone/>
            </a:pPr>
            <a:r>
              <a:rPr lang="en-US" sz="4000" dirty="0"/>
              <a:t>	2–3–4–7–8–19–20–23–24–27–29  //  41–42–59–60–61</a:t>
            </a:r>
          </a:p>
          <a:p>
            <a:pPr marL="0" indent="0">
              <a:buNone/>
            </a:pPr>
            <a:r>
              <a:rPr lang="en-US" sz="4000" dirty="0"/>
              <a:t> </a:t>
            </a:r>
          </a:p>
          <a:p>
            <a:r>
              <a:rPr lang="en-US" sz="4000" dirty="0"/>
              <a:t>Those 16 that share </a:t>
            </a:r>
            <a:r>
              <a:rPr lang="en-US" sz="4000" b="1" dirty="0"/>
              <a:t>Hex: 63</a:t>
            </a:r>
            <a:r>
              <a:rPr lang="en-US" sz="4000" dirty="0"/>
              <a:t> as their essence can be thought of as moving toward </a:t>
            </a:r>
            <a:r>
              <a:rPr lang="en-US" sz="4000" b="1" dirty="0"/>
              <a:t>fruition and completion</a:t>
            </a:r>
            <a:r>
              <a:rPr lang="en-US" sz="4000" dirty="0"/>
              <a:t>.</a:t>
            </a:r>
          </a:p>
          <a:p>
            <a:pPr marL="0" indent="0">
              <a:buNone/>
            </a:pPr>
            <a:r>
              <a:rPr lang="en-US" sz="4000" dirty="0"/>
              <a:t>	5–9–11–15–18–22–26  //  36–37–39–46–48–52–53–57–63</a:t>
            </a:r>
          </a:p>
          <a:p>
            <a:pPr marL="0" indent="0">
              <a:buNone/>
            </a:pPr>
            <a:r>
              <a:rPr lang="en-US" sz="4000" dirty="0"/>
              <a:t> </a:t>
            </a:r>
          </a:p>
          <a:p>
            <a:r>
              <a:rPr lang="en-US" sz="4000" dirty="0"/>
              <a:t>Those 16 that share </a:t>
            </a:r>
            <a:r>
              <a:rPr lang="en-US" sz="4000" b="1" dirty="0"/>
              <a:t>Hex: 64</a:t>
            </a:r>
            <a:r>
              <a:rPr lang="en-US" sz="4000" dirty="0"/>
              <a:t> as their essence can be thought of as moving toward </a:t>
            </a:r>
            <a:r>
              <a:rPr lang="en-US" sz="4000" b="1" dirty="0"/>
              <a:t>transition and new beginnings</a:t>
            </a:r>
            <a:r>
              <a:rPr lang="en-US" sz="4000" dirty="0"/>
              <a:t>.</a:t>
            </a:r>
          </a:p>
          <a:p>
            <a:pPr marL="0" indent="0">
              <a:buNone/>
            </a:pPr>
            <a:r>
              <a:rPr lang="en-US" sz="4000" dirty="0"/>
              <a:t>	6–10–12–16–17–21–25  //  35–38–40–45–47–51–54–58–64</a:t>
            </a:r>
          </a:p>
        </p:txBody>
      </p:sp>
    </p:spTree>
    <p:extLst>
      <p:ext uri="{BB962C8B-B14F-4D97-AF65-F5344CB8AC3E}">
        <p14:creationId xmlns:p14="http://schemas.microsoft.com/office/powerpoint/2010/main" val="378286630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B2AB3-0CAF-C44C-B5C8-6ED168B05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Papyrus" panose="020B0602040200020303" pitchFamily="34" charset="77"/>
              </a:rPr>
              <a:t>Trigram Symbolism within a Hexagram</a:t>
            </a:r>
            <a:endParaRPr lang="en-US" dirty="0">
              <a:latin typeface="Papyrus" panose="020B0602040200020303" pitchFamily="34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BD34B9-D34D-8641-989F-8CE653AB20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i="1" dirty="0"/>
              <a:t>Trigrams within a Hexagram represent various things …</a:t>
            </a:r>
            <a:r>
              <a:rPr lang="en-US" sz="2000" dirty="0"/>
              <a:t> </a:t>
            </a:r>
          </a:p>
          <a:p>
            <a:pPr marL="0" indent="0">
              <a:buNone/>
            </a:pPr>
            <a:r>
              <a:rPr lang="en-US" sz="2000" b="1" dirty="0"/>
              <a:t>A.</a:t>
            </a:r>
            <a:r>
              <a:rPr lang="en-US" sz="2000" dirty="0"/>
              <a:t>							</a:t>
            </a:r>
          </a:p>
          <a:p>
            <a:r>
              <a:rPr lang="en-US" sz="2000" b="1" dirty="0"/>
              <a:t>Upper T. </a:t>
            </a:r>
            <a:r>
              <a:rPr lang="en-US" sz="2000" dirty="0"/>
              <a:t>= the </a:t>
            </a:r>
            <a:r>
              <a:rPr lang="en-US" sz="2000" b="1" dirty="0"/>
              <a:t>outer</a:t>
            </a:r>
            <a:r>
              <a:rPr lang="en-US" sz="2000" dirty="0"/>
              <a:t> </a:t>
            </a:r>
            <a:r>
              <a:rPr lang="en-US" sz="2000" dirty="0" err="1"/>
              <a:t>gua</a:t>
            </a:r>
            <a:r>
              <a:rPr lang="en-US" sz="2000" dirty="0"/>
              <a:t> – </a:t>
            </a:r>
            <a:r>
              <a:rPr lang="en-US" sz="2000" b="1" dirty="0"/>
              <a:t>external – in front/before</a:t>
            </a:r>
            <a:r>
              <a:rPr lang="en-US" sz="2000" dirty="0"/>
              <a:t> – </a:t>
            </a:r>
            <a:r>
              <a:rPr lang="en-US" sz="2000" b="1" dirty="0"/>
              <a:t>going, leaving</a:t>
            </a:r>
            <a:r>
              <a:rPr lang="en-US" sz="2000" dirty="0"/>
              <a:t> - leading - into the future</a:t>
            </a:r>
          </a:p>
          <a:p>
            <a:pPr marL="0" indent="0">
              <a:buNone/>
            </a:pPr>
            <a:r>
              <a:rPr lang="en-US" sz="2000" dirty="0"/>
              <a:t>	         (</a:t>
            </a:r>
            <a:r>
              <a:rPr lang="en-US" sz="2000" dirty="0" err="1"/>
              <a:t>shàng</a:t>
            </a:r>
            <a:r>
              <a:rPr lang="en-US" sz="2000" dirty="0"/>
              <a:t> </a:t>
            </a:r>
            <a:r>
              <a:rPr lang="en-US" sz="2000" dirty="0" err="1"/>
              <a:t>guà</a:t>
            </a:r>
            <a:r>
              <a:rPr lang="en-US" sz="2000" dirty="0"/>
              <a:t>)	       (</a:t>
            </a:r>
            <a:r>
              <a:rPr lang="en-US" sz="2000" dirty="0" err="1"/>
              <a:t>wài</a:t>
            </a:r>
            <a:r>
              <a:rPr lang="en-US" sz="2000" dirty="0"/>
              <a:t>)	(</a:t>
            </a:r>
            <a:r>
              <a:rPr lang="en-US" sz="2000" dirty="0" err="1"/>
              <a:t>qián</a:t>
            </a:r>
            <a:r>
              <a:rPr lang="en-US" sz="2000" dirty="0"/>
              <a:t>)		(</a:t>
            </a:r>
            <a:r>
              <a:rPr lang="en-US" sz="2000" dirty="0" err="1"/>
              <a:t>wǎng</a:t>
            </a:r>
            <a:r>
              <a:rPr lang="en-US" sz="2000" dirty="0"/>
              <a:t>)</a:t>
            </a:r>
          </a:p>
          <a:p>
            <a:pPr marL="0" indent="0">
              <a:buNone/>
            </a:pPr>
            <a:r>
              <a:rPr lang="en-US" sz="2000" dirty="0"/>
              <a:t> </a:t>
            </a:r>
          </a:p>
          <a:p>
            <a:r>
              <a:rPr lang="en-US" sz="2000" b="1" dirty="0"/>
              <a:t>Lower T. </a:t>
            </a:r>
            <a:r>
              <a:rPr lang="en-US" sz="2000" dirty="0"/>
              <a:t>= the </a:t>
            </a:r>
            <a:r>
              <a:rPr lang="en-US" sz="2000" b="1" dirty="0"/>
              <a:t>inner</a:t>
            </a:r>
            <a:r>
              <a:rPr lang="en-US" sz="2000" dirty="0"/>
              <a:t> </a:t>
            </a:r>
            <a:r>
              <a:rPr lang="en-US" sz="2000" dirty="0" err="1"/>
              <a:t>gua</a:t>
            </a:r>
            <a:r>
              <a:rPr lang="en-US" sz="2000" dirty="0"/>
              <a:t> – </a:t>
            </a:r>
            <a:r>
              <a:rPr lang="en-US" sz="2000" b="1" dirty="0"/>
              <a:t>internal – in back/behind – </a:t>
            </a:r>
            <a:r>
              <a:rPr lang="en-US" sz="2000" dirty="0"/>
              <a:t>entering - </a:t>
            </a:r>
            <a:r>
              <a:rPr lang="en-US" sz="2000" b="1" dirty="0"/>
              <a:t>coming</a:t>
            </a:r>
            <a:r>
              <a:rPr lang="en-US" sz="2000" dirty="0"/>
              <a:t> - from the past</a:t>
            </a:r>
          </a:p>
          <a:p>
            <a:pPr marL="0" indent="0">
              <a:buNone/>
            </a:pPr>
            <a:r>
              <a:rPr lang="en-US" sz="2000" dirty="0"/>
              <a:t>	             (</a:t>
            </a:r>
            <a:r>
              <a:rPr lang="en-US" sz="2000" dirty="0" err="1"/>
              <a:t>xià</a:t>
            </a:r>
            <a:r>
              <a:rPr lang="en-US" sz="2000" dirty="0"/>
              <a:t> </a:t>
            </a:r>
            <a:r>
              <a:rPr lang="en-US" sz="2000" dirty="0" err="1"/>
              <a:t>guà</a:t>
            </a:r>
            <a:r>
              <a:rPr lang="en-US" sz="2000" dirty="0"/>
              <a:t>)	       (</a:t>
            </a:r>
            <a:r>
              <a:rPr lang="en-US" sz="2000" dirty="0" err="1"/>
              <a:t>nèi</a:t>
            </a:r>
            <a:r>
              <a:rPr lang="en-US" sz="2000" dirty="0"/>
              <a:t>)		(</a:t>
            </a:r>
            <a:r>
              <a:rPr lang="en-US" sz="2000" dirty="0" err="1"/>
              <a:t>hòu</a:t>
            </a:r>
            <a:r>
              <a:rPr lang="en-US" sz="2000" dirty="0"/>
              <a:t>)		     (</a:t>
            </a:r>
            <a:r>
              <a:rPr lang="en-US" sz="2000" dirty="0" err="1"/>
              <a:t>lái</a:t>
            </a:r>
            <a:r>
              <a:rPr lang="en-US" sz="2000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49065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7C933-6BDF-C849-B03B-D79270D8C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Papyrus" panose="020B0602040200020303" pitchFamily="34" charset="77"/>
              </a:rPr>
              <a:t>Trigram Symbolism within a Hexagram (cont.)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8225FE-2194-6B4F-A624-4136FBD2B4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B.</a:t>
            </a:r>
            <a:r>
              <a:rPr lang="en-US" dirty="0"/>
              <a:t>	</a:t>
            </a:r>
          </a:p>
          <a:p>
            <a:r>
              <a:rPr lang="en-US" b="1" dirty="0"/>
              <a:t>Upper T.</a:t>
            </a:r>
            <a:r>
              <a:rPr lang="en-US" dirty="0"/>
              <a:t>	relates to </a:t>
            </a:r>
            <a:r>
              <a:rPr lang="en-US" b="1" dirty="0"/>
              <a:t>Cosmic Ideals &amp; Aspirations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b="1" dirty="0"/>
              <a:t>Lower</a:t>
            </a:r>
            <a:r>
              <a:rPr lang="en-US" dirty="0"/>
              <a:t> </a:t>
            </a:r>
            <a:r>
              <a:rPr lang="en-US" b="1" dirty="0"/>
              <a:t>T.</a:t>
            </a:r>
            <a:r>
              <a:rPr lang="en-US" dirty="0"/>
              <a:t>	relates to </a:t>
            </a:r>
            <a:r>
              <a:rPr lang="en-US" b="1" dirty="0"/>
              <a:t>Worldly Matters or Personal Affairs</a:t>
            </a:r>
          </a:p>
          <a:p>
            <a:pPr marL="0" indent="0">
              <a:buNone/>
            </a:pPr>
            <a:r>
              <a:rPr lang="en-US" dirty="0"/>
              <a:t>		(base/survival instincts)</a:t>
            </a:r>
          </a:p>
          <a:p>
            <a:pPr marL="0" indent="0">
              <a:buNone/>
            </a:pPr>
            <a:r>
              <a:rPr lang="en-US" dirty="0"/>
              <a:t>		(</a:t>
            </a:r>
            <a:r>
              <a:rPr lang="en-US" dirty="0" err="1"/>
              <a:t>smt.</a:t>
            </a:r>
            <a:r>
              <a:rPr lang="en-US" dirty="0"/>
              <a:t> considered the province of the nuclear trigrams)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34773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FCCEF-61EB-7B4B-B63B-811698C67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Papyrus" panose="020B0602040200020303" pitchFamily="34" charset="77"/>
              </a:rPr>
              <a:t>Trigram Symbolism within a Hexagram (cont.)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E43387-CF66-DE45-BF81-3888EC7F4D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/>
              <a:t>C.</a:t>
            </a:r>
            <a:r>
              <a:rPr lang="en-US" dirty="0"/>
              <a:t>	</a:t>
            </a:r>
          </a:p>
          <a:p>
            <a:r>
              <a:rPr lang="en-US" b="1" dirty="0"/>
              <a:t>Upper</a:t>
            </a:r>
            <a:r>
              <a:rPr lang="en-US" dirty="0"/>
              <a:t> </a:t>
            </a:r>
            <a:r>
              <a:rPr lang="en-US" b="1" dirty="0"/>
              <a:t>T.</a:t>
            </a:r>
            <a:r>
              <a:rPr lang="en-US" dirty="0"/>
              <a:t>	= </a:t>
            </a:r>
            <a:r>
              <a:rPr lang="en-US" b="1" dirty="0"/>
              <a:t>Time</a:t>
            </a:r>
            <a:r>
              <a:rPr lang="en-US" dirty="0"/>
              <a:t>	3 Dimensions of time	=  past-present-future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b="1" dirty="0"/>
              <a:t>Lower</a:t>
            </a:r>
            <a:r>
              <a:rPr lang="en-US" dirty="0"/>
              <a:t> </a:t>
            </a:r>
            <a:r>
              <a:rPr lang="en-US" b="1" dirty="0"/>
              <a:t>T.</a:t>
            </a:r>
            <a:r>
              <a:rPr lang="en-US" dirty="0"/>
              <a:t>	= </a:t>
            </a:r>
            <a:r>
              <a:rPr lang="en-US" b="1" dirty="0"/>
              <a:t>Space</a:t>
            </a:r>
            <a:r>
              <a:rPr lang="en-US" dirty="0"/>
              <a:t>	3 Dimensions of space	=  length-width-depth/height</a:t>
            </a:r>
          </a:p>
          <a:p>
            <a:pPr marL="0" indent="0">
              <a:buNone/>
            </a:pPr>
            <a:r>
              <a:rPr lang="en-US" dirty="0"/>
              <a:t>		    w/ yin &amp; yang yields 6 directions:	L:	front/back (anterior/posterior)</a:t>
            </a:r>
          </a:p>
          <a:p>
            <a:pPr marL="0" indent="0">
              <a:buNone/>
            </a:pPr>
            <a:r>
              <a:rPr lang="en-US" dirty="0"/>
              <a:t>						W:	left/right   (medial/lateral)</a:t>
            </a:r>
          </a:p>
          <a:p>
            <a:pPr marL="0" indent="0">
              <a:buNone/>
            </a:pPr>
            <a:r>
              <a:rPr lang="en-US" dirty="0"/>
              <a:t>						D:	up/down   (superior/inferior)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 err="1">
                <a:latin typeface="PMingLiU" panose="02020500000000000000" pitchFamily="18" charset="-120"/>
                <a:ea typeface="PMingLiU" panose="02020500000000000000" pitchFamily="18" charset="-120"/>
              </a:rPr>
              <a:t>六合</a:t>
            </a:r>
            <a:r>
              <a:rPr lang="en-US" dirty="0"/>
              <a:t>	</a:t>
            </a:r>
            <a:r>
              <a:rPr lang="en-US" dirty="0" err="1"/>
              <a:t>Liù</a:t>
            </a:r>
            <a:r>
              <a:rPr lang="en-US" dirty="0"/>
              <a:t> </a:t>
            </a:r>
            <a:r>
              <a:rPr lang="en-US" dirty="0" err="1"/>
              <a:t>Hé</a:t>
            </a:r>
            <a:r>
              <a:rPr lang="en-US" dirty="0"/>
              <a:t>  =  6 closings/unions/combinations//ways/</a:t>
            </a:r>
            <a:r>
              <a:rPr lang="en-US" b="1" dirty="0"/>
              <a:t>directions</a:t>
            </a:r>
            <a:r>
              <a:rPr lang="en-US" dirty="0"/>
              <a:t>/coordinates</a:t>
            </a:r>
          </a:p>
          <a:p>
            <a:r>
              <a:rPr lang="en-US" u="sng" dirty="0"/>
              <a:t>3D:</a:t>
            </a:r>
            <a:r>
              <a:rPr lang="en-US" dirty="0"/>
              <a:t>	</a:t>
            </a:r>
            <a:r>
              <a:rPr lang="en-US" u="sng" dirty="0"/>
              <a:t>2 poles/directions</a:t>
            </a:r>
            <a:endParaRPr lang="en-US" dirty="0"/>
          </a:p>
          <a:p>
            <a:r>
              <a:rPr lang="en-US" dirty="0" err="1"/>
              <a:t>Nán-Běi</a:t>
            </a:r>
            <a:r>
              <a:rPr lang="en-US" dirty="0"/>
              <a:t>  = South-North	= length: forward &amp; backward</a:t>
            </a:r>
          </a:p>
          <a:p>
            <a:r>
              <a:rPr lang="en-US" dirty="0" err="1"/>
              <a:t>Dōng-Xī</a:t>
            </a:r>
            <a:r>
              <a:rPr lang="en-US" dirty="0"/>
              <a:t> = East-West	= width: left &amp; right</a:t>
            </a:r>
          </a:p>
          <a:p>
            <a:r>
              <a:rPr lang="en-US" dirty="0" err="1"/>
              <a:t>Tiān-Dì</a:t>
            </a:r>
            <a:r>
              <a:rPr lang="en-US" dirty="0"/>
              <a:t>  =  Sky-Earth	= height: up &amp; down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95762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0C22703-F7F4-974C-A36A-B93B156AA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latin typeface="Papyrus" panose="020B0602040200020303" pitchFamily="34" charset="77"/>
              </a:rPr>
              <a:t>Trigram Table 1 – Component Trigrams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5F22FEEC-3A5B-D14F-A54F-A167811E551E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2553229" y="1822550"/>
          <a:ext cx="1751542" cy="43574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2611">
                  <a:extLst>
                    <a:ext uri="{9D8B030D-6E8A-4147-A177-3AD203B41FA5}">
                      <a16:colId xmlns:a16="http://schemas.microsoft.com/office/drawing/2014/main" val="4161646367"/>
                    </a:ext>
                  </a:extLst>
                </a:gridCol>
                <a:gridCol w="462977">
                  <a:extLst>
                    <a:ext uri="{9D8B030D-6E8A-4147-A177-3AD203B41FA5}">
                      <a16:colId xmlns:a16="http://schemas.microsoft.com/office/drawing/2014/main" val="2354501142"/>
                    </a:ext>
                  </a:extLst>
                </a:gridCol>
                <a:gridCol w="462977">
                  <a:extLst>
                    <a:ext uri="{9D8B030D-6E8A-4147-A177-3AD203B41FA5}">
                      <a16:colId xmlns:a16="http://schemas.microsoft.com/office/drawing/2014/main" val="4050820520"/>
                    </a:ext>
                  </a:extLst>
                </a:gridCol>
                <a:gridCol w="462977">
                  <a:extLst>
                    <a:ext uri="{9D8B030D-6E8A-4147-A177-3AD203B41FA5}">
                      <a16:colId xmlns:a16="http://schemas.microsoft.com/office/drawing/2014/main" val="2461047353"/>
                    </a:ext>
                  </a:extLst>
                </a:gridCol>
              </a:tblGrid>
              <a:tr h="20720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Hex.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#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Lower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Trigram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Upper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Trigram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Trigram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Reversal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192227811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☰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☰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366720764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☷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☷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945032159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☳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☵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749305478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☵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☶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39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935811137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☰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☵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550994468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☵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☰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337155971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☵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☷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809220240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☷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☵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556589872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9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☰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☴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667376367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☱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☰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229252321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☰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☷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45467520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☷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☰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165748129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☲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☰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204826444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☰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☲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401003793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15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☶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☷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76689045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☷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☳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164439464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☳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☱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91900398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☴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☶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532290873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19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☱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☷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45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102765591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☷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☴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830116009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☳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☲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55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357077695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☲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☶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584078518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☷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☶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15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825463965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☳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☷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16122688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25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☳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☰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573529974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☰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☶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814691621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☳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☶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917898766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☴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☱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514447443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29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☵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☵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29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612729277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☲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☲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4223022605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☶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☱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4041451935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☴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☳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42</a:t>
                      </a:r>
                      <a:endParaRPr lang="en-US" sz="700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685158148"/>
                  </a:ext>
                </a:extLst>
              </a:tr>
            </a:tbl>
          </a:graphicData>
        </a:graphic>
      </p:graphicFrame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08B64A6F-76B9-5D4B-B0DE-D4C760AB087E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7887229" y="1822550"/>
          <a:ext cx="1751542" cy="43574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2611">
                  <a:extLst>
                    <a:ext uri="{9D8B030D-6E8A-4147-A177-3AD203B41FA5}">
                      <a16:colId xmlns:a16="http://schemas.microsoft.com/office/drawing/2014/main" val="2500144891"/>
                    </a:ext>
                  </a:extLst>
                </a:gridCol>
                <a:gridCol w="462977">
                  <a:extLst>
                    <a:ext uri="{9D8B030D-6E8A-4147-A177-3AD203B41FA5}">
                      <a16:colId xmlns:a16="http://schemas.microsoft.com/office/drawing/2014/main" val="3018986976"/>
                    </a:ext>
                  </a:extLst>
                </a:gridCol>
                <a:gridCol w="462977">
                  <a:extLst>
                    <a:ext uri="{9D8B030D-6E8A-4147-A177-3AD203B41FA5}">
                      <a16:colId xmlns:a16="http://schemas.microsoft.com/office/drawing/2014/main" val="1344426826"/>
                    </a:ext>
                  </a:extLst>
                </a:gridCol>
                <a:gridCol w="462977">
                  <a:extLst>
                    <a:ext uri="{9D8B030D-6E8A-4147-A177-3AD203B41FA5}">
                      <a16:colId xmlns:a16="http://schemas.microsoft.com/office/drawing/2014/main" val="2200423695"/>
                    </a:ext>
                  </a:extLst>
                </a:gridCol>
              </a:tblGrid>
              <a:tr h="20720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Hex.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#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Lower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Trigram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Upper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Trigram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Trigram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Reversal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473473961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☶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☰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613789974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☰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☳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25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05678947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35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☷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☲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878719525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☲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☷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35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69315066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☲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☴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425219684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☱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☲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49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000305366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39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☶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☵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69573768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☵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☳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234776400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☱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☶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827922533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☳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☴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562270907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☰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☱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25660780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☴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☰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9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213142850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45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☷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☱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19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875187283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☴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☷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030537043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☵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☱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811874312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☴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☵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59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4260484278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49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☲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☱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544998173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☴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☲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712898507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☳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☳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125644196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☶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☶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166187107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☶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☴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737314564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☱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☳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819888185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55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☲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☳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556422916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☶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☲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909985733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☴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☴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551155010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☱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☱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581637346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59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☵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☴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554054968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☱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☵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75140734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☱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☴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411862480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☶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☳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07543648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☲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☵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584334758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☵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☲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63</a:t>
                      </a:r>
                      <a:endParaRPr lang="en-US" sz="700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6843042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707775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80EE9-B8E3-E749-B971-AF745E6EF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latin typeface="Papyrus" panose="020B0602040200020303" pitchFamily="34" charset="77"/>
              </a:rPr>
              <a:t>Trigram Table 2 –Trigram Names (Pinyin)</a:t>
            </a:r>
            <a:endParaRPr lang="en-US" sz="4000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B6DCB2A3-1DBC-4E4D-AB0D-B09CFDADCB8E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2553229" y="1822550"/>
          <a:ext cx="1751542" cy="43574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2611">
                  <a:extLst>
                    <a:ext uri="{9D8B030D-6E8A-4147-A177-3AD203B41FA5}">
                      <a16:colId xmlns:a16="http://schemas.microsoft.com/office/drawing/2014/main" val="1438195036"/>
                    </a:ext>
                  </a:extLst>
                </a:gridCol>
                <a:gridCol w="462977">
                  <a:extLst>
                    <a:ext uri="{9D8B030D-6E8A-4147-A177-3AD203B41FA5}">
                      <a16:colId xmlns:a16="http://schemas.microsoft.com/office/drawing/2014/main" val="3513213210"/>
                    </a:ext>
                  </a:extLst>
                </a:gridCol>
                <a:gridCol w="462977">
                  <a:extLst>
                    <a:ext uri="{9D8B030D-6E8A-4147-A177-3AD203B41FA5}">
                      <a16:colId xmlns:a16="http://schemas.microsoft.com/office/drawing/2014/main" val="838978080"/>
                    </a:ext>
                  </a:extLst>
                </a:gridCol>
                <a:gridCol w="462977">
                  <a:extLst>
                    <a:ext uri="{9D8B030D-6E8A-4147-A177-3AD203B41FA5}">
                      <a16:colId xmlns:a16="http://schemas.microsoft.com/office/drawing/2014/main" val="1779024216"/>
                    </a:ext>
                  </a:extLst>
                </a:gridCol>
              </a:tblGrid>
              <a:tr h="20720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Hex.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#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Lower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Trigram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Upper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Trigram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Trigram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Reversal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529141701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Qian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Qian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660664134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Kun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Kun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597908482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Zhen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Kan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66772677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Kan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Gen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39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789426458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Qian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Kan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4173995349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Kan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Qian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88186859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Kan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Kun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78974863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Kun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Kan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872542947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9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Qian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Xun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701211486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Dui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Qian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4088927882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Qian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Kun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86035142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Kun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Qian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383647793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Li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Qian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796804147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Qian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Li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466689798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15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Gen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Kun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145655048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Kun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Zhen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839948787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Zhen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Dui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499339641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Xun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Gen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074613919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19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Dui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Kun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45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489594764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Kun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Xun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663471978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Zhen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Li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55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412968770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Li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Gen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408715075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Kun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Gen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15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639247135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Zhen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Kun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580076721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25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Zhen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Qian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061623324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Qian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Gen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413591060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Zhen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Gen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987502399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Xun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Dui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41146935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29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Kan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Kan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29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460100851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Li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Li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324694330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Gen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Dui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865084347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Xun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Zhen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42</a:t>
                      </a:r>
                      <a:endParaRPr lang="en-US" sz="700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242711806"/>
                  </a:ext>
                </a:extLst>
              </a:tr>
            </a:tbl>
          </a:graphicData>
        </a:graphic>
      </p:graphicFrame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B7647A2E-F181-AA47-8F06-42AD6BC034A1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7887229" y="1822550"/>
          <a:ext cx="1751542" cy="43574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2611">
                  <a:extLst>
                    <a:ext uri="{9D8B030D-6E8A-4147-A177-3AD203B41FA5}">
                      <a16:colId xmlns:a16="http://schemas.microsoft.com/office/drawing/2014/main" val="969071711"/>
                    </a:ext>
                  </a:extLst>
                </a:gridCol>
                <a:gridCol w="462977">
                  <a:extLst>
                    <a:ext uri="{9D8B030D-6E8A-4147-A177-3AD203B41FA5}">
                      <a16:colId xmlns:a16="http://schemas.microsoft.com/office/drawing/2014/main" val="3036265273"/>
                    </a:ext>
                  </a:extLst>
                </a:gridCol>
                <a:gridCol w="462977">
                  <a:extLst>
                    <a:ext uri="{9D8B030D-6E8A-4147-A177-3AD203B41FA5}">
                      <a16:colId xmlns:a16="http://schemas.microsoft.com/office/drawing/2014/main" val="1527406535"/>
                    </a:ext>
                  </a:extLst>
                </a:gridCol>
                <a:gridCol w="462977">
                  <a:extLst>
                    <a:ext uri="{9D8B030D-6E8A-4147-A177-3AD203B41FA5}">
                      <a16:colId xmlns:a16="http://schemas.microsoft.com/office/drawing/2014/main" val="2921693927"/>
                    </a:ext>
                  </a:extLst>
                </a:gridCol>
              </a:tblGrid>
              <a:tr h="20720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Hex.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#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Lower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Trigram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Upper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Trigram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Trigram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Reversal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650615828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Gen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Qian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957436422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Qian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Zhen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25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687441093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35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Kun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Li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455592473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Li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Kun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35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585251750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Li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Xun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090083494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Dui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Li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49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343397323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39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Gen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Kan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867523198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Kan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Zhen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4255395837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Dui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Gen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4245608016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Zhen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Xun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479001609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Qian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Dui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61472432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Xun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Qian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9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179840771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45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Kun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Dui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19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068739834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Xun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Kun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910539740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Kan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Dui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697544705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Xun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Kan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59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600512069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49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Li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Dui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265507300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Xun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Li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427140174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Zhen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Zhen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133702680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Gen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Gen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928398581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Gen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Xun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84624197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Dui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Zhen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531650569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55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Li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Zhen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849023202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Gen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Li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051062723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Xun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Xun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468322096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Dui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Dui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056370437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59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Kan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Xun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986787252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Dui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Kan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853297325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Dui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Xun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997948740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Gen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Zhen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031179554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Li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Kan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400216026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Kan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Li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63</a:t>
                      </a:r>
                      <a:endParaRPr lang="en-US" sz="700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3206259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411930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F9E25-FAE7-0841-9F6E-D472CA065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Papyrus" panose="020B0602040200020303" pitchFamily="34" charset="77"/>
              </a:rPr>
              <a:t>Trigram Table 3 –Trigram Images</a:t>
            </a:r>
            <a:endParaRPr 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A15C008E-AD94-7241-A3F7-0BE42E179391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2553229" y="1822550"/>
          <a:ext cx="1751542" cy="43574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2611">
                  <a:extLst>
                    <a:ext uri="{9D8B030D-6E8A-4147-A177-3AD203B41FA5}">
                      <a16:colId xmlns:a16="http://schemas.microsoft.com/office/drawing/2014/main" val="1851538474"/>
                    </a:ext>
                  </a:extLst>
                </a:gridCol>
                <a:gridCol w="462977">
                  <a:extLst>
                    <a:ext uri="{9D8B030D-6E8A-4147-A177-3AD203B41FA5}">
                      <a16:colId xmlns:a16="http://schemas.microsoft.com/office/drawing/2014/main" val="1575702548"/>
                    </a:ext>
                  </a:extLst>
                </a:gridCol>
                <a:gridCol w="462977">
                  <a:extLst>
                    <a:ext uri="{9D8B030D-6E8A-4147-A177-3AD203B41FA5}">
                      <a16:colId xmlns:a16="http://schemas.microsoft.com/office/drawing/2014/main" val="2761990072"/>
                    </a:ext>
                  </a:extLst>
                </a:gridCol>
                <a:gridCol w="462977">
                  <a:extLst>
                    <a:ext uri="{9D8B030D-6E8A-4147-A177-3AD203B41FA5}">
                      <a16:colId xmlns:a16="http://schemas.microsoft.com/office/drawing/2014/main" val="943080368"/>
                    </a:ext>
                  </a:extLst>
                </a:gridCol>
              </a:tblGrid>
              <a:tr h="20720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Hex.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#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Lower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Trigram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Upper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Trigram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Trigram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Reversal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470541177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Heaven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Heaven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378386495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Earth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Earth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4130105425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Thunder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Water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4263280320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Water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Mountain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39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627724586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Heaven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Water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4261869381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Water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Heaven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345382856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Water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Earth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013981864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Earth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Water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674350703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9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Heaven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Wind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480375762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Lake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Heaven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694416995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Heaven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Earth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38392912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Earth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Heaven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976674880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Fire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Heaven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791822623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Heaven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Fire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224685532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15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Mountain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Earth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42094825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Earth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Thunder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770944948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Thunder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Lake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446042009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Wind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Mountain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199702813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19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Lake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Earth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45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901065923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Earth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Wind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615882419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Thunder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Fire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55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022463453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Fire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Mountain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836722301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Earth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Mountain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15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010298567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Thunder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Earth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826114758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25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Thunder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Heaven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571192912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Heaven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Mountain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714843315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Thunder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Mountain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158315108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Wind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Lake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404305374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29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Water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Water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29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1458112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Fire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Fire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46622062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Mountain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Lake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322695988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Wind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Thunder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42</a:t>
                      </a:r>
                      <a:endParaRPr lang="en-US" sz="700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250108838"/>
                  </a:ext>
                </a:extLst>
              </a:tr>
            </a:tbl>
          </a:graphicData>
        </a:graphic>
      </p:graphicFrame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23B6AB3D-DDBC-2C4D-9A4B-6BAAF37259DA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7887229" y="1822550"/>
          <a:ext cx="1751542" cy="43574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2611">
                  <a:extLst>
                    <a:ext uri="{9D8B030D-6E8A-4147-A177-3AD203B41FA5}">
                      <a16:colId xmlns:a16="http://schemas.microsoft.com/office/drawing/2014/main" val="2401771542"/>
                    </a:ext>
                  </a:extLst>
                </a:gridCol>
                <a:gridCol w="462977">
                  <a:extLst>
                    <a:ext uri="{9D8B030D-6E8A-4147-A177-3AD203B41FA5}">
                      <a16:colId xmlns:a16="http://schemas.microsoft.com/office/drawing/2014/main" val="4037678532"/>
                    </a:ext>
                  </a:extLst>
                </a:gridCol>
                <a:gridCol w="462977">
                  <a:extLst>
                    <a:ext uri="{9D8B030D-6E8A-4147-A177-3AD203B41FA5}">
                      <a16:colId xmlns:a16="http://schemas.microsoft.com/office/drawing/2014/main" val="1716804177"/>
                    </a:ext>
                  </a:extLst>
                </a:gridCol>
                <a:gridCol w="462977">
                  <a:extLst>
                    <a:ext uri="{9D8B030D-6E8A-4147-A177-3AD203B41FA5}">
                      <a16:colId xmlns:a16="http://schemas.microsoft.com/office/drawing/2014/main" val="716943037"/>
                    </a:ext>
                  </a:extLst>
                </a:gridCol>
              </a:tblGrid>
              <a:tr h="20720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Hex.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#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Lower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Trigram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Upper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Trigram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Trigram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Reversal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704051272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Mountain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Heaven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854822250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Heaven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Thunder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25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457681982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35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Earth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Fire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012228896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Fire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Earth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35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398807017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Fire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Wind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927685635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Lake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Fire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49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013409501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39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Mountain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Water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071605194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Water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Thunder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757862024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Lake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Mountain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696436666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Thunder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Wind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533079107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Heaven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Lake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248137783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Wind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Heaven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9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649097083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45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Earth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Lake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19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176126110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Wind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Earth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302860209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Water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Lake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353366094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Wind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Water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59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224150290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49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Fire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Lake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470528294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Wind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Fire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033431315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Thunder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Thunder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923326823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Mountain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Mountain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911340858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Mountain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Wind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643500937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Lake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Thunder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486102076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55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Fire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Thunder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867397966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Mountain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Fire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839205134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Wind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Wind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580560669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Lake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Lake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960950613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59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Water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Wind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444480553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Lake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Water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630340600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Lake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Wind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693063836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Mountain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Thunder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456431669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Fire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Water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82316834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Water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Fire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63</a:t>
                      </a:r>
                      <a:endParaRPr lang="en-US" sz="700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8410729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2153769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40075-C8AC-874C-BC3F-E44912DCA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Papyrus" panose="020B0602040200020303" pitchFamily="34" charset="77"/>
              </a:rPr>
              <a:t>Trigram Table 4 –Binary Coded</a:t>
            </a:r>
            <a:br>
              <a:rPr lang="en-US" b="1" dirty="0">
                <a:latin typeface="Papyrus" panose="020B0602040200020303" pitchFamily="34" charset="77"/>
              </a:rPr>
            </a:br>
            <a:r>
              <a:rPr lang="en-US" sz="2400" dirty="0">
                <a:latin typeface="Papyrus" panose="020B0602040200020303" pitchFamily="34" charset="77"/>
              </a:rPr>
              <a:t>Yang = 1				     Yin = 0 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A4788567-9518-3D48-9F73-C8190915C4C5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2553229" y="1822550"/>
          <a:ext cx="1751542" cy="43574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2611">
                  <a:extLst>
                    <a:ext uri="{9D8B030D-6E8A-4147-A177-3AD203B41FA5}">
                      <a16:colId xmlns:a16="http://schemas.microsoft.com/office/drawing/2014/main" val="2108820309"/>
                    </a:ext>
                  </a:extLst>
                </a:gridCol>
                <a:gridCol w="462977">
                  <a:extLst>
                    <a:ext uri="{9D8B030D-6E8A-4147-A177-3AD203B41FA5}">
                      <a16:colId xmlns:a16="http://schemas.microsoft.com/office/drawing/2014/main" val="1059338716"/>
                    </a:ext>
                  </a:extLst>
                </a:gridCol>
                <a:gridCol w="462977">
                  <a:extLst>
                    <a:ext uri="{9D8B030D-6E8A-4147-A177-3AD203B41FA5}">
                      <a16:colId xmlns:a16="http://schemas.microsoft.com/office/drawing/2014/main" val="1234198754"/>
                    </a:ext>
                  </a:extLst>
                </a:gridCol>
                <a:gridCol w="462977">
                  <a:extLst>
                    <a:ext uri="{9D8B030D-6E8A-4147-A177-3AD203B41FA5}">
                      <a16:colId xmlns:a16="http://schemas.microsoft.com/office/drawing/2014/main" val="3340759462"/>
                    </a:ext>
                  </a:extLst>
                </a:gridCol>
              </a:tblGrid>
              <a:tr h="20720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Hex.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#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Lower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Trigram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Upper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Trigram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Trigram</a:t>
                      </a:r>
                      <a:endParaRPr lang="en-US" sz="7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Reversal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974194641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111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111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959298075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000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000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634138574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100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010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40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080021557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010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001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39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932912735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111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010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4025763296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010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111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699341294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010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000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217830853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000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010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114028124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9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111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011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44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610500185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110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111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43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937331318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111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000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667703379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000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111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069188670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101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111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549259797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111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101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751231463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15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001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000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955528116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000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100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456295975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100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110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963512679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011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001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850028202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19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110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000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45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91421884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000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011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46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336177053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100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101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55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618143772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101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001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08060683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000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001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15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247218411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100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000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780407173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25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100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111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835728139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111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001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196999603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100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001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62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578376265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011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110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61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465351028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29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010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010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29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372554328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101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101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4068134631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001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110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41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71713762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011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100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42</a:t>
                      </a:r>
                      <a:endParaRPr lang="en-US" sz="700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716522076"/>
                  </a:ext>
                </a:extLst>
              </a:tr>
            </a:tbl>
          </a:graphicData>
        </a:graphic>
      </p:graphicFrame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FB1BD24D-425D-654A-B14F-A255C4E2149C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7887229" y="1822550"/>
          <a:ext cx="1751542" cy="43574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2611">
                  <a:extLst>
                    <a:ext uri="{9D8B030D-6E8A-4147-A177-3AD203B41FA5}">
                      <a16:colId xmlns:a16="http://schemas.microsoft.com/office/drawing/2014/main" val="3757786754"/>
                    </a:ext>
                  </a:extLst>
                </a:gridCol>
                <a:gridCol w="462977">
                  <a:extLst>
                    <a:ext uri="{9D8B030D-6E8A-4147-A177-3AD203B41FA5}">
                      <a16:colId xmlns:a16="http://schemas.microsoft.com/office/drawing/2014/main" val="2892876332"/>
                    </a:ext>
                  </a:extLst>
                </a:gridCol>
                <a:gridCol w="462977">
                  <a:extLst>
                    <a:ext uri="{9D8B030D-6E8A-4147-A177-3AD203B41FA5}">
                      <a16:colId xmlns:a16="http://schemas.microsoft.com/office/drawing/2014/main" val="1846040033"/>
                    </a:ext>
                  </a:extLst>
                </a:gridCol>
                <a:gridCol w="462977">
                  <a:extLst>
                    <a:ext uri="{9D8B030D-6E8A-4147-A177-3AD203B41FA5}">
                      <a16:colId xmlns:a16="http://schemas.microsoft.com/office/drawing/2014/main" val="2592679496"/>
                    </a:ext>
                  </a:extLst>
                </a:gridCol>
              </a:tblGrid>
              <a:tr h="20720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Hex.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#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Lower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Trigram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Upper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Trigram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Trigram</a:t>
                      </a:r>
                      <a:endParaRPr lang="en-US" sz="7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Reversal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877624085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001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111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508184416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111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100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25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443699413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35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000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101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731772759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101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000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35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389380798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101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011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112937951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110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101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49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508323592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39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001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010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167294875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010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100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635329576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110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001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809955800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100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011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394650476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111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110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302618662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011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111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9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932031313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45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000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110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19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4245930848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011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000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189738394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010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110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60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43416712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011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010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59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409731734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49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101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110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89785400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011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101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710802847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100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100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220290654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001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001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403680207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001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011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917548819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110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100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063113876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55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101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100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750281850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001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101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350731046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011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011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045810938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110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110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727706913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59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010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011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48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18977128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110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010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47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945328136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110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011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716234090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001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100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163209410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101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010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64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052854191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010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101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63</a:t>
                      </a:r>
                      <a:endParaRPr lang="en-US" sz="700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5815812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7529072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6E234-955B-974C-AB05-0D68057F2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Papyrus" panose="020B0602040200020303" pitchFamily="34" charset="77"/>
              </a:rPr>
              <a:t>Trigram Table 5 –Former Heaven #’s</a:t>
            </a:r>
            <a:br>
              <a:rPr lang="en-US" b="1" dirty="0">
                <a:latin typeface="Papyrus" panose="020B0602040200020303" pitchFamily="34" charset="77"/>
              </a:rPr>
            </a:br>
            <a:r>
              <a:rPr lang="en-US" sz="2200" dirty="0">
                <a:latin typeface="Papyrus" panose="020B0602040200020303" pitchFamily="34" charset="77"/>
              </a:rPr>
              <a:t>1 = Qian, 2 = Dui, 3 = Li, 4 = Zhen		5 = </a:t>
            </a:r>
            <a:r>
              <a:rPr lang="en-US" sz="2200" dirty="0" err="1">
                <a:latin typeface="Papyrus" panose="020B0602040200020303" pitchFamily="34" charset="77"/>
              </a:rPr>
              <a:t>Xun</a:t>
            </a:r>
            <a:r>
              <a:rPr lang="en-US" sz="2200" dirty="0">
                <a:latin typeface="Papyrus" panose="020B0602040200020303" pitchFamily="34" charset="77"/>
              </a:rPr>
              <a:t>, 6 = </a:t>
            </a:r>
            <a:r>
              <a:rPr lang="en-US" sz="2200" dirty="0" err="1">
                <a:latin typeface="Papyrus" panose="020B0602040200020303" pitchFamily="34" charset="77"/>
              </a:rPr>
              <a:t>Kan</a:t>
            </a:r>
            <a:r>
              <a:rPr lang="en-US" sz="2200" dirty="0">
                <a:latin typeface="Papyrus" panose="020B0602040200020303" pitchFamily="34" charset="77"/>
              </a:rPr>
              <a:t>, 7 = Gen, 8 = </a:t>
            </a:r>
            <a:r>
              <a:rPr lang="en-US" sz="2200" dirty="0" err="1">
                <a:latin typeface="Papyrus" panose="020B0602040200020303" pitchFamily="34" charset="77"/>
              </a:rPr>
              <a:t>Kun</a:t>
            </a:r>
            <a:endParaRPr lang="en-US" dirty="0">
              <a:latin typeface="Papyrus" panose="020B0602040200020303" pitchFamily="34" charset="77"/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A377A60B-1221-584D-AA9A-F44CF80F5D9A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2553229" y="1822550"/>
          <a:ext cx="1751542" cy="43574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2611">
                  <a:extLst>
                    <a:ext uri="{9D8B030D-6E8A-4147-A177-3AD203B41FA5}">
                      <a16:colId xmlns:a16="http://schemas.microsoft.com/office/drawing/2014/main" val="1945047501"/>
                    </a:ext>
                  </a:extLst>
                </a:gridCol>
                <a:gridCol w="462977">
                  <a:extLst>
                    <a:ext uri="{9D8B030D-6E8A-4147-A177-3AD203B41FA5}">
                      <a16:colId xmlns:a16="http://schemas.microsoft.com/office/drawing/2014/main" val="3188167929"/>
                    </a:ext>
                  </a:extLst>
                </a:gridCol>
                <a:gridCol w="462977">
                  <a:extLst>
                    <a:ext uri="{9D8B030D-6E8A-4147-A177-3AD203B41FA5}">
                      <a16:colId xmlns:a16="http://schemas.microsoft.com/office/drawing/2014/main" val="952809976"/>
                    </a:ext>
                  </a:extLst>
                </a:gridCol>
                <a:gridCol w="462977">
                  <a:extLst>
                    <a:ext uri="{9D8B030D-6E8A-4147-A177-3AD203B41FA5}">
                      <a16:colId xmlns:a16="http://schemas.microsoft.com/office/drawing/2014/main" val="3084403536"/>
                    </a:ext>
                  </a:extLst>
                </a:gridCol>
              </a:tblGrid>
              <a:tr h="20720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Hex.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#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Lower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Trigram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Upper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Trigram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Trigram</a:t>
                      </a:r>
                      <a:endParaRPr lang="en-US" sz="7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Reversal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363071183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060168669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54229143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40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4280184183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39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981079157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4180203050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819892929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453413200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663733263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9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44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936473466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43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964292839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087241246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4082459479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954835634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238224410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15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4022633840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4096937040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748646571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066731738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19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45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372184344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46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522187210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55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939601423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460114972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15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123923521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900913803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25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857538076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889542703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62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436571504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61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619073848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29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29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66150524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4263375314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41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448763271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42</a:t>
                      </a:r>
                      <a:endParaRPr lang="en-US" sz="700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53559888"/>
                  </a:ext>
                </a:extLst>
              </a:tr>
            </a:tbl>
          </a:graphicData>
        </a:graphic>
      </p:graphicFrame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0D3450D-E9C1-E743-9F5F-5F4AAD30CB12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7887229" y="1822550"/>
          <a:ext cx="1751542" cy="43574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2611">
                  <a:extLst>
                    <a:ext uri="{9D8B030D-6E8A-4147-A177-3AD203B41FA5}">
                      <a16:colId xmlns:a16="http://schemas.microsoft.com/office/drawing/2014/main" val="3011424604"/>
                    </a:ext>
                  </a:extLst>
                </a:gridCol>
                <a:gridCol w="462977">
                  <a:extLst>
                    <a:ext uri="{9D8B030D-6E8A-4147-A177-3AD203B41FA5}">
                      <a16:colId xmlns:a16="http://schemas.microsoft.com/office/drawing/2014/main" val="437262668"/>
                    </a:ext>
                  </a:extLst>
                </a:gridCol>
                <a:gridCol w="462977">
                  <a:extLst>
                    <a:ext uri="{9D8B030D-6E8A-4147-A177-3AD203B41FA5}">
                      <a16:colId xmlns:a16="http://schemas.microsoft.com/office/drawing/2014/main" val="3804026242"/>
                    </a:ext>
                  </a:extLst>
                </a:gridCol>
                <a:gridCol w="462977">
                  <a:extLst>
                    <a:ext uri="{9D8B030D-6E8A-4147-A177-3AD203B41FA5}">
                      <a16:colId xmlns:a16="http://schemas.microsoft.com/office/drawing/2014/main" val="583202680"/>
                    </a:ext>
                  </a:extLst>
                </a:gridCol>
              </a:tblGrid>
              <a:tr h="20720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Hex.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#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Lower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Trigram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Upper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Trigram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Trigram</a:t>
                      </a:r>
                      <a:endParaRPr lang="en-US" sz="7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Reversal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947513903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974904653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25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429984513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35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526406990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35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969348998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807676196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49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659533058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39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4163125865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10499245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4078721692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366987412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124604033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9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171392426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45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19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217526168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640976946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60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703729285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59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049073056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49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971441812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839752719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4130764352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059639246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743970092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172981162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55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921688479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589474273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874312425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415856498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59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48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83435552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47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334791356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735453440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537903836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64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289341043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63</a:t>
                      </a:r>
                      <a:endParaRPr lang="en-US" sz="700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7470585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9643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0EA3D-0052-2543-8BAD-0AFE71A2B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Papyrus" panose="020B0602040200020303" pitchFamily="34" charset="77"/>
              </a:rPr>
              <a:t>Alternative Symbols for the Trigrams</a:t>
            </a:r>
            <a:endParaRPr lang="en-US" dirty="0">
              <a:latin typeface="Papyrus" panose="020B0602040200020303" pitchFamily="34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F62A9-A9D6-A14D-B8D5-EB4E09B32F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900" i="1" dirty="0"/>
              <a:t>* from Lama </a:t>
            </a:r>
            <a:r>
              <a:rPr lang="en-US" sz="1900" i="1" dirty="0" err="1"/>
              <a:t>Govinda</a:t>
            </a:r>
            <a:r>
              <a:rPr lang="en-US" sz="1900" i="1" dirty="0"/>
              <a:t>:	These are handy shorthand for the line graphs,</a:t>
            </a:r>
            <a:br>
              <a:rPr lang="en-US" sz="1900" i="1" dirty="0"/>
            </a:br>
            <a:r>
              <a:rPr lang="en-US" sz="1900" i="1" dirty="0"/>
              <a:t>			especially useful when working with circular arrangements of trigrams.</a:t>
            </a:r>
            <a:endParaRPr lang="en-US" sz="1900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b="1" u="sng" dirty="0"/>
              <a:t>Trigram</a:t>
            </a:r>
            <a:r>
              <a:rPr lang="en-US" b="1" dirty="0"/>
              <a:t>		</a:t>
            </a:r>
            <a:r>
              <a:rPr lang="en-US" b="1" u="sng" dirty="0"/>
              <a:t>Simple Symbol	</a:t>
            </a:r>
            <a:r>
              <a:rPr lang="en-US" b="1" dirty="0"/>
              <a:t>	</a:t>
            </a:r>
            <a:r>
              <a:rPr lang="en-US" b="1" u="sng" dirty="0"/>
              <a:t>Image/Name		</a:t>
            </a:r>
            <a:endParaRPr lang="en-US" dirty="0"/>
          </a:p>
          <a:p>
            <a:r>
              <a:rPr lang="en-US" dirty="0"/>
              <a:t> ☰			</a:t>
            </a:r>
            <a:r>
              <a:rPr lang="en-US" b="1" dirty="0">
                <a:sym typeface="Wingdings" pitchFamily="2" charset="2"/>
              </a:rPr>
              <a:t></a:t>
            </a:r>
            <a:r>
              <a:rPr lang="en-US" dirty="0"/>
              <a:t>	circle			= Heaven/</a:t>
            </a:r>
            <a:r>
              <a:rPr lang="en-US" dirty="0" err="1"/>
              <a:t>Qián</a:t>
            </a:r>
            <a:endParaRPr lang="en-US" dirty="0"/>
          </a:p>
          <a:p>
            <a:r>
              <a:rPr lang="en-US" dirty="0"/>
              <a:t> ☷			</a:t>
            </a:r>
            <a:r>
              <a:rPr lang="en-US" b="1" dirty="0">
                <a:sym typeface="Wingdings" pitchFamily="2" charset="2"/>
              </a:rPr>
              <a:t></a:t>
            </a:r>
            <a:r>
              <a:rPr lang="en-US" dirty="0"/>
              <a:t>	square			= Earth/</a:t>
            </a:r>
            <a:r>
              <a:rPr lang="en-US" dirty="0" err="1"/>
              <a:t>Kūn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 ☲			</a:t>
            </a:r>
            <a:r>
              <a:rPr lang="en-US" b="1" dirty="0">
                <a:sym typeface="Wingdings 3" pitchFamily="2" charset="2"/>
              </a:rPr>
              <a:t></a:t>
            </a:r>
            <a:r>
              <a:rPr lang="en-US" dirty="0"/>
              <a:t>	up triangle		= Fire/</a:t>
            </a:r>
            <a:r>
              <a:rPr lang="en-US" dirty="0" err="1"/>
              <a:t>Lí</a:t>
            </a:r>
            <a:endParaRPr lang="en-US" dirty="0"/>
          </a:p>
          <a:p>
            <a:r>
              <a:rPr lang="en-US" dirty="0"/>
              <a:t> ☵			</a:t>
            </a:r>
            <a:r>
              <a:rPr lang="en-US" b="1" dirty="0">
                <a:sym typeface="Wingdings 3" pitchFamily="2" charset="2"/>
              </a:rPr>
              <a:t></a:t>
            </a:r>
            <a:r>
              <a:rPr lang="en-US" dirty="0"/>
              <a:t>	down triangle	= Water/</a:t>
            </a:r>
            <a:r>
              <a:rPr lang="en-US" dirty="0" err="1"/>
              <a:t>Kǎn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936368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8765A4-8C17-0B46-A242-33C5AABA1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Papyrus" panose="020B0602040200020303" pitchFamily="34" charset="77"/>
              </a:rPr>
              <a:t>Trigram Table 6 –Latter Heaven #’s</a:t>
            </a:r>
            <a:br>
              <a:rPr lang="en-US" b="1" dirty="0">
                <a:latin typeface="Papyrus" panose="020B0602040200020303" pitchFamily="34" charset="77"/>
              </a:rPr>
            </a:br>
            <a:r>
              <a:rPr lang="en-US" sz="2200" dirty="0">
                <a:latin typeface="Papyrus" panose="020B0602040200020303" pitchFamily="34" charset="77"/>
              </a:rPr>
              <a:t>1 = </a:t>
            </a:r>
            <a:r>
              <a:rPr lang="en-US" sz="2200" dirty="0" err="1">
                <a:latin typeface="Papyrus" panose="020B0602040200020303" pitchFamily="34" charset="77"/>
              </a:rPr>
              <a:t>Kan</a:t>
            </a:r>
            <a:r>
              <a:rPr lang="en-US" sz="2200" dirty="0">
                <a:latin typeface="Papyrus" panose="020B0602040200020303" pitchFamily="34" charset="77"/>
              </a:rPr>
              <a:t>, 2 = </a:t>
            </a:r>
            <a:r>
              <a:rPr lang="en-US" sz="2200" dirty="0" err="1">
                <a:latin typeface="Papyrus" panose="020B0602040200020303" pitchFamily="34" charset="77"/>
              </a:rPr>
              <a:t>Kun</a:t>
            </a:r>
            <a:r>
              <a:rPr lang="en-US" sz="2200" dirty="0">
                <a:latin typeface="Papyrus" panose="020B0602040200020303" pitchFamily="34" charset="77"/>
              </a:rPr>
              <a:t>, 3 = Zhen, 4 = </a:t>
            </a:r>
            <a:r>
              <a:rPr lang="en-US" sz="2200" dirty="0" err="1">
                <a:latin typeface="Papyrus" panose="020B0602040200020303" pitchFamily="34" charset="77"/>
              </a:rPr>
              <a:t>Xun</a:t>
            </a:r>
            <a:r>
              <a:rPr lang="en-US" sz="2200" dirty="0">
                <a:latin typeface="Papyrus" panose="020B0602040200020303" pitchFamily="34" charset="77"/>
              </a:rPr>
              <a:t>		6 = Qian, 7 = Dui, 8 = Gen, 9 = Li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A6DA68F3-B39C-F144-BE1F-D8EAFA05A6A2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2553229" y="1822550"/>
          <a:ext cx="1751542" cy="43574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2611">
                  <a:extLst>
                    <a:ext uri="{9D8B030D-6E8A-4147-A177-3AD203B41FA5}">
                      <a16:colId xmlns:a16="http://schemas.microsoft.com/office/drawing/2014/main" val="1939083136"/>
                    </a:ext>
                  </a:extLst>
                </a:gridCol>
                <a:gridCol w="462977">
                  <a:extLst>
                    <a:ext uri="{9D8B030D-6E8A-4147-A177-3AD203B41FA5}">
                      <a16:colId xmlns:a16="http://schemas.microsoft.com/office/drawing/2014/main" val="2135036152"/>
                    </a:ext>
                  </a:extLst>
                </a:gridCol>
                <a:gridCol w="462977">
                  <a:extLst>
                    <a:ext uri="{9D8B030D-6E8A-4147-A177-3AD203B41FA5}">
                      <a16:colId xmlns:a16="http://schemas.microsoft.com/office/drawing/2014/main" val="209685014"/>
                    </a:ext>
                  </a:extLst>
                </a:gridCol>
                <a:gridCol w="462977">
                  <a:extLst>
                    <a:ext uri="{9D8B030D-6E8A-4147-A177-3AD203B41FA5}">
                      <a16:colId xmlns:a16="http://schemas.microsoft.com/office/drawing/2014/main" val="1656661495"/>
                    </a:ext>
                  </a:extLst>
                </a:gridCol>
              </a:tblGrid>
              <a:tr h="20720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Hex.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#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Lower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Trigram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Upper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Trigram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Trigram</a:t>
                      </a:r>
                      <a:endParaRPr lang="en-US" sz="7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Reversal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4146068306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559360929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831799291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40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768356645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39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425340375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941677196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510343522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50561433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415535306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9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44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518569411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43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725433969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433100003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556458504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9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760170925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9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787358134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15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976276372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754504457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666594250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003501253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19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45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593307954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46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300730869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9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55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989618119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9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84474889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15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575875455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273139087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25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4193596400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386409873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62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4012965344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61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077823654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29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29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906012261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9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9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978165696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41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526670975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42</a:t>
                      </a:r>
                      <a:endParaRPr lang="en-US" sz="700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4115633986"/>
                  </a:ext>
                </a:extLst>
              </a:tr>
            </a:tbl>
          </a:graphicData>
        </a:graphic>
      </p:graphicFrame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08071B81-8455-0F40-B1A8-EE1A3F21D1CF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7887229" y="1822550"/>
          <a:ext cx="1751542" cy="43574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2611">
                  <a:extLst>
                    <a:ext uri="{9D8B030D-6E8A-4147-A177-3AD203B41FA5}">
                      <a16:colId xmlns:a16="http://schemas.microsoft.com/office/drawing/2014/main" val="189397335"/>
                    </a:ext>
                  </a:extLst>
                </a:gridCol>
                <a:gridCol w="462977">
                  <a:extLst>
                    <a:ext uri="{9D8B030D-6E8A-4147-A177-3AD203B41FA5}">
                      <a16:colId xmlns:a16="http://schemas.microsoft.com/office/drawing/2014/main" val="116179419"/>
                    </a:ext>
                  </a:extLst>
                </a:gridCol>
                <a:gridCol w="462977">
                  <a:extLst>
                    <a:ext uri="{9D8B030D-6E8A-4147-A177-3AD203B41FA5}">
                      <a16:colId xmlns:a16="http://schemas.microsoft.com/office/drawing/2014/main" val="1827901799"/>
                    </a:ext>
                  </a:extLst>
                </a:gridCol>
                <a:gridCol w="462977">
                  <a:extLst>
                    <a:ext uri="{9D8B030D-6E8A-4147-A177-3AD203B41FA5}">
                      <a16:colId xmlns:a16="http://schemas.microsoft.com/office/drawing/2014/main" val="1748541321"/>
                    </a:ext>
                  </a:extLst>
                </a:gridCol>
              </a:tblGrid>
              <a:tr h="20720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Hex.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#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Lower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Trigram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Upper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Trigram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Trigram</a:t>
                      </a:r>
                      <a:endParaRPr lang="en-US" sz="7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Reversal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898652913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373779366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25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422565707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35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9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924791588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9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35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559144713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9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015653027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9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49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263840115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39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167155603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095846957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103585233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476778232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521692414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9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798213985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45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19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624590988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690728328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60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822727759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59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4272320670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49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9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799143770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9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000877222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986458315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801230523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94015690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340158714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55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9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274491163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9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373375148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944687645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4262314141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59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48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06246205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47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525720887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569641870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187586081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9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64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042755442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9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63</a:t>
                      </a:r>
                      <a:endParaRPr lang="en-US" sz="700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6549913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601520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F0914-4D00-E747-BC07-D953C6A34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latin typeface="Papyrus" panose="020B0602040200020303" pitchFamily="34" charset="77"/>
              </a:rPr>
              <a:t>Trigram Table 7 –Latter Heaven Direction’s</a:t>
            </a:r>
            <a:br>
              <a:rPr lang="en-US" sz="4000" b="1" dirty="0">
                <a:latin typeface="Papyrus" panose="020B0602040200020303" pitchFamily="34" charset="77"/>
              </a:rPr>
            </a:br>
            <a:r>
              <a:rPr lang="en-US" sz="2200" dirty="0">
                <a:latin typeface="Papyrus" panose="020B0602040200020303" pitchFamily="34" charset="77"/>
              </a:rPr>
              <a:t>N = </a:t>
            </a:r>
            <a:r>
              <a:rPr lang="en-US" sz="2200" dirty="0" err="1">
                <a:latin typeface="Papyrus" panose="020B0602040200020303" pitchFamily="34" charset="77"/>
              </a:rPr>
              <a:t>Kan</a:t>
            </a:r>
            <a:r>
              <a:rPr lang="en-US" sz="2200" dirty="0">
                <a:latin typeface="Papyrus" panose="020B0602040200020303" pitchFamily="34" charset="77"/>
              </a:rPr>
              <a:t>, SW = </a:t>
            </a:r>
            <a:r>
              <a:rPr lang="en-US" sz="2200" dirty="0" err="1">
                <a:latin typeface="Papyrus" panose="020B0602040200020303" pitchFamily="34" charset="77"/>
              </a:rPr>
              <a:t>Kun</a:t>
            </a:r>
            <a:r>
              <a:rPr lang="en-US" sz="2200" dirty="0">
                <a:latin typeface="Papyrus" panose="020B0602040200020303" pitchFamily="34" charset="77"/>
              </a:rPr>
              <a:t>, E = Zhen, SE = </a:t>
            </a:r>
            <a:r>
              <a:rPr lang="en-US" sz="2200" dirty="0" err="1">
                <a:latin typeface="Papyrus" panose="020B0602040200020303" pitchFamily="34" charset="77"/>
              </a:rPr>
              <a:t>Xun</a:t>
            </a:r>
            <a:r>
              <a:rPr lang="en-US" sz="2200" dirty="0">
                <a:latin typeface="Papyrus" panose="020B0602040200020303" pitchFamily="34" charset="77"/>
              </a:rPr>
              <a:t>	NW = Qian, W = Dui, NE = Gen, S = Li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28134C6B-4EE8-6847-B5F8-7C02BFE60E71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2553229" y="1822550"/>
          <a:ext cx="1751542" cy="43574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2611">
                  <a:extLst>
                    <a:ext uri="{9D8B030D-6E8A-4147-A177-3AD203B41FA5}">
                      <a16:colId xmlns:a16="http://schemas.microsoft.com/office/drawing/2014/main" val="2483565376"/>
                    </a:ext>
                  </a:extLst>
                </a:gridCol>
                <a:gridCol w="462977">
                  <a:extLst>
                    <a:ext uri="{9D8B030D-6E8A-4147-A177-3AD203B41FA5}">
                      <a16:colId xmlns:a16="http://schemas.microsoft.com/office/drawing/2014/main" val="4266609181"/>
                    </a:ext>
                  </a:extLst>
                </a:gridCol>
                <a:gridCol w="462977">
                  <a:extLst>
                    <a:ext uri="{9D8B030D-6E8A-4147-A177-3AD203B41FA5}">
                      <a16:colId xmlns:a16="http://schemas.microsoft.com/office/drawing/2014/main" val="1703935939"/>
                    </a:ext>
                  </a:extLst>
                </a:gridCol>
                <a:gridCol w="462977">
                  <a:extLst>
                    <a:ext uri="{9D8B030D-6E8A-4147-A177-3AD203B41FA5}">
                      <a16:colId xmlns:a16="http://schemas.microsoft.com/office/drawing/2014/main" val="915097664"/>
                    </a:ext>
                  </a:extLst>
                </a:gridCol>
              </a:tblGrid>
              <a:tr h="20720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Hex.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#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Lower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Trigram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Upper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Trigram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Trigram</a:t>
                      </a:r>
                      <a:endParaRPr lang="en-US" sz="7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Reversal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595331588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NW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NW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806666207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SW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SW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776924281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40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679693593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39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250500686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NW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889929306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NW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867466382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SW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976388057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SW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80756307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9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NW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44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330236797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W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NW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43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795718234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NW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SW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982728402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SW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NW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577460842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NW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230464462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NW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56758447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15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SW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917178050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SW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517822471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W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714230996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881064464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19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W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SW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45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983073372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SW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46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758183610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55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373206345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646572673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SW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15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522336414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SW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817936315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25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NW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523410904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NW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74342077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62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68826465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W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61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859694360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29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29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623085560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053890037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W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41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401372536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42</a:t>
                      </a:r>
                      <a:endParaRPr lang="en-US" sz="700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954202374"/>
                  </a:ext>
                </a:extLst>
              </a:tr>
            </a:tbl>
          </a:graphicData>
        </a:graphic>
      </p:graphicFrame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9DAF42A1-499F-914B-818A-D3C656657DFE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7887229" y="1822550"/>
          <a:ext cx="1751542" cy="43574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2611">
                  <a:extLst>
                    <a:ext uri="{9D8B030D-6E8A-4147-A177-3AD203B41FA5}">
                      <a16:colId xmlns:a16="http://schemas.microsoft.com/office/drawing/2014/main" val="2581336207"/>
                    </a:ext>
                  </a:extLst>
                </a:gridCol>
                <a:gridCol w="462977">
                  <a:extLst>
                    <a:ext uri="{9D8B030D-6E8A-4147-A177-3AD203B41FA5}">
                      <a16:colId xmlns:a16="http://schemas.microsoft.com/office/drawing/2014/main" val="3017006321"/>
                    </a:ext>
                  </a:extLst>
                </a:gridCol>
                <a:gridCol w="462977">
                  <a:extLst>
                    <a:ext uri="{9D8B030D-6E8A-4147-A177-3AD203B41FA5}">
                      <a16:colId xmlns:a16="http://schemas.microsoft.com/office/drawing/2014/main" val="3877917743"/>
                    </a:ext>
                  </a:extLst>
                </a:gridCol>
                <a:gridCol w="462977">
                  <a:extLst>
                    <a:ext uri="{9D8B030D-6E8A-4147-A177-3AD203B41FA5}">
                      <a16:colId xmlns:a16="http://schemas.microsoft.com/office/drawing/2014/main" val="3690839124"/>
                    </a:ext>
                  </a:extLst>
                </a:gridCol>
              </a:tblGrid>
              <a:tr h="20720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Hex.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#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Lower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Trigram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Upper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Trigram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Trigram</a:t>
                      </a:r>
                      <a:endParaRPr lang="en-US" sz="7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Reversal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878467725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NW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786672500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NW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25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409062563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35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SW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557091707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SW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35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887911386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4077684221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W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49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848374516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39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569284269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623004754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W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057996306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525924514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NW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W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192167000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NW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9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460415058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45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SW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W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19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745538580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SW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690782248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W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60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697023813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59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260801975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49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W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343866939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244432007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497666410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517373044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089640614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W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849946001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55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111755935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529284139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216076646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W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W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785420504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59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48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239039609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W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47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877748420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W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334493505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076822817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64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276635596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63</a:t>
                      </a:r>
                      <a:endParaRPr lang="en-US" sz="700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5517081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886054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844E3-AECD-5848-B16E-C24D8AA80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57425"/>
          </a:xfrm>
        </p:spPr>
        <p:txBody>
          <a:bodyPr anchor="ctr">
            <a:normAutofit/>
          </a:bodyPr>
          <a:lstStyle/>
          <a:p>
            <a:pPr algn="ctr"/>
            <a:r>
              <a:rPr lang="en-US" sz="2800" b="1" dirty="0">
                <a:latin typeface="Papyrus" panose="020B0602040200020303" pitchFamily="34" charset="77"/>
              </a:rPr>
              <a:t>Trigram Table 8 – Former &amp; Latter Heaven Direction’s </a:t>
            </a:r>
            <a:r>
              <a:rPr lang="en-US" sz="1600" b="1" dirty="0">
                <a:latin typeface="Papyrus" panose="020B0602040200020303" pitchFamily="34" charset="77"/>
              </a:rPr>
              <a:t>(LH is Bold)</a:t>
            </a:r>
            <a:br>
              <a:rPr lang="en-US" sz="3200" b="1" dirty="0">
                <a:latin typeface="Papyrus" panose="020B0602040200020303" pitchFamily="34" charset="77"/>
              </a:rPr>
            </a:br>
            <a:r>
              <a:rPr lang="en-US" sz="1600" dirty="0" err="1">
                <a:latin typeface="Papyrus" panose="020B0602040200020303" pitchFamily="34" charset="77"/>
              </a:rPr>
              <a:t>Kan</a:t>
            </a:r>
            <a:r>
              <a:rPr lang="en-US" sz="1600" dirty="0">
                <a:latin typeface="Papyrus" panose="020B0602040200020303" pitchFamily="34" charset="77"/>
              </a:rPr>
              <a:t> = W/</a:t>
            </a:r>
            <a:r>
              <a:rPr lang="en-US" sz="1600" b="1" dirty="0">
                <a:latin typeface="Papyrus" panose="020B0602040200020303" pitchFamily="34" charset="77"/>
              </a:rPr>
              <a:t>N</a:t>
            </a:r>
            <a:r>
              <a:rPr lang="en-US" sz="1600" dirty="0">
                <a:latin typeface="Papyrus" panose="020B0602040200020303" pitchFamily="34" charset="77"/>
              </a:rPr>
              <a:t>, </a:t>
            </a:r>
            <a:r>
              <a:rPr lang="en-US" sz="1600" dirty="0" err="1">
                <a:latin typeface="Papyrus" panose="020B0602040200020303" pitchFamily="34" charset="77"/>
              </a:rPr>
              <a:t>Kun</a:t>
            </a:r>
            <a:r>
              <a:rPr lang="en-US" sz="1600" dirty="0">
                <a:latin typeface="Papyrus" panose="020B0602040200020303" pitchFamily="34" charset="77"/>
              </a:rPr>
              <a:t> = N/</a:t>
            </a:r>
            <a:r>
              <a:rPr lang="en-US" sz="1600" b="1" dirty="0">
                <a:latin typeface="Papyrus" panose="020B0602040200020303" pitchFamily="34" charset="77"/>
              </a:rPr>
              <a:t>SW</a:t>
            </a:r>
            <a:r>
              <a:rPr lang="en-US" sz="1600" dirty="0">
                <a:latin typeface="Papyrus" panose="020B0602040200020303" pitchFamily="34" charset="77"/>
              </a:rPr>
              <a:t>, Zhen = NE/</a:t>
            </a:r>
            <a:r>
              <a:rPr lang="en-US" sz="1600" b="1" dirty="0">
                <a:latin typeface="Papyrus" panose="020B0602040200020303" pitchFamily="34" charset="77"/>
              </a:rPr>
              <a:t>E</a:t>
            </a:r>
            <a:r>
              <a:rPr lang="en-US" sz="1600" dirty="0">
                <a:latin typeface="Papyrus" panose="020B0602040200020303" pitchFamily="34" charset="77"/>
              </a:rPr>
              <a:t>, </a:t>
            </a:r>
            <a:r>
              <a:rPr lang="en-US" sz="1600" dirty="0" err="1">
                <a:latin typeface="Papyrus" panose="020B0602040200020303" pitchFamily="34" charset="77"/>
              </a:rPr>
              <a:t>Xun</a:t>
            </a:r>
            <a:r>
              <a:rPr lang="en-US" sz="1600" dirty="0">
                <a:latin typeface="Papyrus" panose="020B0602040200020303" pitchFamily="34" charset="77"/>
              </a:rPr>
              <a:t> = SW/</a:t>
            </a:r>
            <a:r>
              <a:rPr lang="en-US" sz="1600" b="1" dirty="0">
                <a:latin typeface="Papyrus" panose="020B0602040200020303" pitchFamily="34" charset="77"/>
              </a:rPr>
              <a:t>SE	</a:t>
            </a:r>
            <a:r>
              <a:rPr lang="en-US" sz="1600" dirty="0">
                <a:latin typeface="Papyrus" panose="020B0602040200020303" pitchFamily="34" charset="77"/>
              </a:rPr>
              <a:t>Qian = S/</a:t>
            </a:r>
            <a:r>
              <a:rPr lang="en-US" sz="1600" b="1" dirty="0">
                <a:latin typeface="Papyrus" panose="020B0602040200020303" pitchFamily="34" charset="77"/>
              </a:rPr>
              <a:t>NW</a:t>
            </a:r>
            <a:r>
              <a:rPr lang="en-US" sz="1600" dirty="0">
                <a:latin typeface="Papyrus" panose="020B0602040200020303" pitchFamily="34" charset="77"/>
              </a:rPr>
              <a:t>, Dui = SE/</a:t>
            </a:r>
            <a:r>
              <a:rPr lang="en-US" sz="1600" b="1" dirty="0">
                <a:latin typeface="Papyrus" panose="020B0602040200020303" pitchFamily="34" charset="77"/>
              </a:rPr>
              <a:t>W</a:t>
            </a:r>
            <a:r>
              <a:rPr lang="en-US" sz="1600" dirty="0">
                <a:latin typeface="Papyrus" panose="020B0602040200020303" pitchFamily="34" charset="77"/>
              </a:rPr>
              <a:t>, Gen = NW/</a:t>
            </a:r>
            <a:r>
              <a:rPr lang="en-US" sz="1600" b="1" dirty="0">
                <a:latin typeface="Papyrus" panose="020B0602040200020303" pitchFamily="34" charset="77"/>
              </a:rPr>
              <a:t>NE</a:t>
            </a:r>
            <a:r>
              <a:rPr lang="en-US" sz="1600" dirty="0">
                <a:latin typeface="Papyrus" panose="020B0602040200020303" pitchFamily="34" charset="77"/>
              </a:rPr>
              <a:t>, Li = E/</a:t>
            </a:r>
            <a:r>
              <a:rPr lang="en-US" sz="1600" b="1" dirty="0">
                <a:latin typeface="Papyrus" panose="020B0602040200020303" pitchFamily="34" charset="77"/>
              </a:rPr>
              <a:t>S</a:t>
            </a:r>
            <a:endParaRPr lang="en-US" sz="1600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CECF277E-3220-6E44-BD49-795D572ED759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12142287"/>
              </p:ext>
            </p:extLst>
          </p:nvPr>
        </p:nvGraphicFramePr>
        <p:xfrm>
          <a:off x="2575713" y="1822550"/>
          <a:ext cx="1706574" cy="43574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2611">
                  <a:extLst>
                    <a:ext uri="{9D8B030D-6E8A-4147-A177-3AD203B41FA5}">
                      <a16:colId xmlns:a16="http://schemas.microsoft.com/office/drawing/2014/main" val="3254695143"/>
                    </a:ext>
                  </a:extLst>
                </a:gridCol>
                <a:gridCol w="259008">
                  <a:extLst>
                    <a:ext uri="{9D8B030D-6E8A-4147-A177-3AD203B41FA5}">
                      <a16:colId xmlns:a16="http://schemas.microsoft.com/office/drawing/2014/main" val="1275007062"/>
                    </a:ext>
                  </a:extLst>
                </a:gridCol>
                <a:gridCol w="231668">
                  <a:extLst>
                    <a:ext uri="{9D8B030D-6E8A-4147-A177-3AD203B41FA5}">
                      <a16:colId xmlns:a16="http://schemas.microsoft.com/office/drawing/2014/main" val="3365568414"/>
                    </a:ext>
                  </a:extLst>
                </a:gridCol>
                <a:gridCol w="259008">
                  <a:extLst>
                    <a:ext uri="{9D8B030D-6E8A-4147-A177-3AD203B41FA5}">
                      <a16:colId xmlns:a16="http://schemas.microsoft.com/office/drawing/2014/main" val="1450622067"/>
                    </a:ext>
                  </a:extLst>
                </a:gridCol>
                <a:gridCol w="231668">
                  <a:extLst>
                    <a:ext uri="{9D8B030D-6E8A-4147-A177-3AD203B41FA5}">
                      <a16:colId xmlns:a16="http://schemas.microsoft.com/office/drawing/2014/main" val="3309700958"/>
                    </a:ext>
                  </a:extLst>
                </a:gridCol>
                <a:gridCol w="362611">
                  <a:extLst>
                    <a:ext uri="{9D8B030D-6E8A-4147-A177-3AD203B41FA5}">
                      <a16:colId xmlns:a16="http://schemas.microsoft.com/office/drawing/2014/main" val="2745317605"/>
                    </a:ext>
                  </a:extLst>
                </a:gridCol>
              </a:tblGrid>
              <a:tr h="20720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Hex.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#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Lower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Trigram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Upper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Trigram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Trigram</a:t>
                      </a:r>
                      <a:endParaRPr lang="en-US" sz="7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Reversal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401800153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NW</a:t>
                      </a:r>
                      <a:endParaRPr lang="en-US" sz="700" b="1" dirty="0">
                        <a:effectLst/>
                        <a:latin typeface="Times" pitchFamily="2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dirty="0">
                          <a:effectLst/>
                        </a:rPr>
                        <a:t>NW</a:t>
                      </a:r>
                      <a:endParaRPr lang="en-US" sz="600" b="1" dirty="0">
                        <a:effectLst/>
                        <a:latin typeface="Times" pitchFamily="2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43533511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SW</a:t>
                      </a:r>
                      <a:endParaRPr lang="en-US" sz="7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SW</a:t>
                      </a:r>
                      <a:endParaRPr lang="en-US" sz="7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839499471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E</a:t>
                      </a:r>
                      <a:endParaRPr lang="en-US" sz="7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W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N</a:t>
                      </a:r>
                      <a:endParaRPr lang="en-US" sz="7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40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015939920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W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N</a:t>
                      </a:r>
                      <a:endParaRPr lang="en-US" sz="7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NW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NE</a:t>
                      </a:r>
                      <a:endParaRPr lang="en-US" sz="7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39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617799212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NW</a:t>
                      </a:r>
                      <a:endParaRPr lang="en-US" sz="7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W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N</a:t>
                      </a:r>
                      <a:endParaRPr lang="en-US" sz="7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994795149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W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N</a:t>
                      </a:r>
                      <a:endParaRPr lang="en-US" sz="7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NW</a:t>
                      </a:r>
                      <a:endParaRPr lang="en-US" sz="7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82807116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W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N</a:t>
                      </a:r>
                      <a:endParaRPr lang="en-US" sz="7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SW</a:t>
                      </a:r>
                      <a:endParaRPr lang="en-US" sz="7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417867778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SW</a:t>
                      </a:r>
                      <a:endParaRPr lang="en-US" sz="7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W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N</a:t>
                      </a:r>
                      <a:endParaRPr lang="en-US" sz="7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719589705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9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NW</a:t>
                      </a:r>
                      <a:endParaRPr lang="en-US" sz="7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SW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SE</a:t>
                      </a:r>
                      <a:endParaRPr lang="en-US" sz="7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44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715570238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W</a:t>
                      </a:r>
                      <a:endParaRPr lang="en-US" sz="7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NW</a:t>
                      </a:r>
                      <a:endParaRPr lang="en-US" sz="7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43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424931519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NW</a:t>
                      </a:r>
                      <a:endParaRPr lang="en-US" sz="7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SW</a:t>
                      </a:r>
                      <a:endParaRPr lang="en-US" sz="7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779309118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SW</a:t>
                      </a:r>
                      <a:endParaRPr lang="en-US" sz="7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NW</a:t>
                      </a:r>
                      <a:endParaRPr lang="en-US" sz="7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872215524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E</a:t>
                      </a:r>
                      <a:endParaRPr lang="en-US" sz="600" b="1">
                        <a:effectLst/>
                        <a:latin typeface="Times" pitchFamily="2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S</a:t>
                      </a:r>
                      <a:endParaRPr lang="en-US" sz="7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NW</a:t>
                      </a:r>
                      <a:endParaRPr lang="en-US" sz="7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4253190943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NW</a:t>
                      </a:r>
                      <a:endParaRPr lang="en-US" sz="7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S</a:t>
                      </a:r>
                      <a:endParaRPr lang="en-US" sz="7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160060475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15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NW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NE</a:t>
                      </a:r>
                      <a:endParaRPr lang="en-US" sz="7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SW</a:t>
                      </a:r>
                      <a:endParaRPr lang="en-US" sz="7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235196408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SW</a:t>
                      </a:r>
                      <a:endParaRPr lang="en-US" sz="7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E</a:t>
                      </a:r>
                      <a:endParaRPr lang="en-US" sz="7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4276682764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E</a:t>
                      </a:r>
                      <a:endParaRPr lang="en-US" sz="7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W</a:t>
                      </a:r>
                      <a:endParaRPr lang="en-US" sz="700" b="1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977304052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SW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SE</a:t>
                      </a:r>
                      <a:endParaRPr lang="en-US" sz="7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NW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NE</a:t>
                      </a:r>
                      <a:endParaRPr lang="en-US" sz="7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375837791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19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W</a:t>
                      </a:r>
                      <a:endParaRPr lang="en-US" sz="7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SW</a:t>
                      </a:r>
                      <a:endParaRPr lang="en-US" sz="7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45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980497126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SW</a:t>
                      </a:r>
                      <a:endParaRPr lang="en-US" sz="7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SW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SE</a:t>
                      </a:r>
                      <a:endParaRPr lang="en-US" sz="7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46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309901657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E</a:t>
                      </a:r>
                      <a:endParaRPr lang="en-US" sz="7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S</a:t>
                      </a:r>
                      <a:endParaRPr lang="en-US" sz="7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55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254395359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S</a:t>
                      </a:r>
                      <a:endParaRPr lang="en-US" sz="7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NW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NE</a:t>
                      </a:r>
                      <a:endParaRPr lang="en-US" sz="7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424043923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SW</a:t>
                      </a:r>
                      <a:endParaRPr lang="en-US" sz="7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NW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NE</a:t>
                      </a:r>
                      <a:endParaRPr lang="en-US" sz="7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15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630179740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E</a:t>
                      </a:r>
                      <a:endParaRPr lang="en-US" sz="7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SW</a:t>
                      </a:r>
                      <a:endParaRPr lang="en-US" sz="7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475318104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25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E</a:t>
                      </a:r>
                      <a:endParaRPr lang="en-US" sz="7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NW</a:t>
                      </a:r>
                      <a:endParaRPr lang="en-US" sz="7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580585317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NW</a:t>
                      </a:r>
                      <a:endParaRPr lang="en-US" sz="7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NW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NE</a:t>
                      </a:r>
                      <a:endParaRPr lang="en-US" sz="7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404187194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E</a:t>
                      </a:r>
                      <a:endParaRPr lang="en-US" sz="7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NW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NE</a:t>
                      </a:r>
                      <a:endParaRPr lang="en-US" sz="7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62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298069592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SW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SE</a:t>
                      </a:r>
                      <a:endParaRPr lang="en-US" sz="7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W</a:t>
                      </a:r>
                      <a:endParaRPr lang="en-US" sz="7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61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896191253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29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W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N</a:t>
                      </a:r>
                      <a:endParaRPr lang="en-US" sz="7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W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N</a:t>
                      </a:r>
                      <a:endParaRPr lang="en-US" sz="7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29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280847342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S</a:t>
                      </a:r>
                      <a:endParaRPr lang="en-US" sz="7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S</a:t>
                      </a:r>
                      <a:endParaRPr lang="en-US" sz="7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265519983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NW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NE</a:t>
                      </a:r>
                      <a:endParaRPr lang="en-US" sz="7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W</a:t>
                      </a:r>
                      <a:endParaRPr lang="en-US" sz="7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41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956997203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SW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SE</a:t>
                      </a:r>
                      <a:endParaRPr lang="en-US" sz="7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E</a:t>
                      </a:r>
                      <a:endParaRPr lang="en-US" sz="7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42</a:t>
                      </a:r>
                      <a:endParaRPr lang="en-US" sz="700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4021966869"/>
                  </a:ext>
                </a:extLst>
              </a:tr>
            </a:tbl>
          </a:graphicData>
        </a:graphic>
      </p:graphicFrame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D3D340F8-B616-264D-81E7-05352F3694C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92262668"/>
              </p:ext>
            </p:extLst>
          </p:nvPr>
        </p:nvGraphicFramePr>
        <p:xfrm>
          <a:off x="7896043" y="1822550"/>
          <a:ext cx="1733914" cy="43574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2611">
                  <a:extLst>
                    <a:ext uri="{9D8B030D-6E8A-4147-A177-3AD203B41FA5}">
                      <a16:colId xmlns:a16="http://schemas.microsoft.com/office/drawing/2014/main" val="2028147639"/>
                    </a:ext>
                  </a:extLst>
                </a:gridCol>
                <a:gridCol w="259008">
                  <a:extLst>
                    <a:ext uri="{9D8B030D-6E8A-4147-A177-3AD203B41FA5}">
                      <a16:colId xmlns:a16="http://schemas.microsoft.com/office/drawing/2014/main" val="922848897"/>
                    </a:ext>
                  </a:extLst>
                </a:gridCol>
                <a:gridCol w="259008">
                  <a:extLst>
                    <a:ext uri="{9D8B030D-6E8A-4147-A177-3AD203B41FA5}">
                      <a16:colId xmlns:a16="http://schemas.microsoft.com/office/drawing/2014/main" val="304680898"/>
                    </a:ext>
                  </a:extLst>
                </a:gridCol>
                <a:gridCol w="259008">
                  <a:extLst>
                    <a:ext uri="{9D8B030D-6E8A-4147-A177-3AD203B41FA5}">
                      <a16:colId xmlns:a16="http://schemas.microsoft.com/office/drawing/2014/main" val="3933100251"/>
                    </a:ext>
                  </a:extLst>
                </a:gridCol>
                <a:gridCol w="231668">
                  <a:extLst>
                    <a:ext uri="{9D8B030D-6E8A-4147-A177-3AD203B41FA5}">
                      <a16:colId xmlns:a16="http://schemas.microsoft.com/office/drawing/2014/main" val="771414087"/>
                    </a:ext>
                  </a:extLst>
                </a:gridCol>
                <a:gridCol w="362611">
                  <a:extLst>
                    <a:ext uri="{9D8B030D-6E8A-4147-A177-3AD203B41FA5}">
                      <a16:colId xmlns:a16="http://schemas.microsoft.com/office/drawing/2014/main" val="521218817"/>
                    </a:ext>
                  </a:extLst>
                </a:gridCol>
              </a:tblGrid>
              <a:tr h="20720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Hex.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#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Lower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Trigram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Upper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Trigram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Trigram</a:t>
                      </a:r>
                      <a:endParaRPr lang="en-US" sz="7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Reversal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972464119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NW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NE</a:t>
                      </a:r>
                      <a:endParaRPr lang="en-US" sz="600" b="1" dirty="0">
                        <a:effectLst/>
                        <a:latin typeface="Times" pitchFamily="2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b="1" dirty="0">
                          <a:effectLst/>
                        </a:rPr>
                        <a:t>NW</a:t>
                      </a:r>
                      <a:endParaRPr lang="en-US" sz="600" b="1" dirty="0">
                        <a:effectLst/>
                        <a:latin typeface="Times" pitchFamily="2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49952668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NW</a:t>
                      </a:r>
                      <a:endParaRPr lang="en-US" sz="7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E</a:t>
                      </a:r>
                      <a:endParaRPr lang="en-US" sz="7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25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189955144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35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SW</a:t>
                      </a:r>
                      <a:endParaRPr lang="en-US" sz="7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S</a:t>
                      </a:r>
                      <a:endParaRPr lang="en-US" sz="7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075016479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S</a:t>
                      </a:r>
                      <a:endParaRPr lang="en-US" sz="7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SW</a:t>
                      </a:r>
                      <a:endParaRPr lang="en-US" sz="7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35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957006123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S</a:t>
                      </a:r>
                      <a:endParaRPr lang="en-US" sz="7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SW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SE</a:t>
                      </a:r>
                      <a:endParaRPr lang="en-US" sz="7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197259238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W</a:t>
                      </a:r>
                      <a:endParaRPr lang="en-US" sz="7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S</a:t>
                      </a:r>
                      <a:endParaRPr lang="en-US" sz="7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49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587135728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39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NW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NE</a:t>
                      </a:r>
                      <a:endParaRPr lang="en-US" sz="7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W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N</a:t>
                      </a:r>
                      <a:endParaRPr lang="en-US" sz="7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0772879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W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N</a:t>
                      </a:r>
                      <a:endParaRPr lang="en-US" sz="7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E</a:t>
                      </a:r>
                      <a:endParaRPr lang="en-US" sz="7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453834478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W</a:t>
                      </a:r>
                      <a:endParaRPr lang="en-US" sz="7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NW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NE</a:t>
                      </a:r>
                      <a:endParaRPr lang="en-US" sz="7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32174685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E</a:t>
                      </a:r>
                      <a:endParaRPr lang="en-US" sz="7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SW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SE</a:t>
                      </a:r>
                      <a:endParaRPr lang="en-US" sz="700" b="1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872300391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NW</a:t>
                      </a:r>
                      <a:endParaRPr lang="en-US" sz="700" b="1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W</a:t>
                      </a:r>
                      <a:endParaRPr lang="en-US" sz="7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062161827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SW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SE</a:t>
                      </a:r>
                      <a:endParaRPr lang="en-US" sz="7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NW</a:t>
                      </a:r>
                      <a:endParaRPr lang="en-US" sz="7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9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136384370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45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SW</a:t>
                      </a:r>
                      <a:endParaRPr lang="en-US" sz="7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W</a:t>
                      </a:r>
                      <a:endParaRPr lang="en-US" sz="700" b="1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19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552667536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SW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SE</a:t>
                      </a:r>
                      <a:endParaRPr lang="en-US" sz="7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SW</a:t>
                      </a:r>
                      <a:endParaRPr lang="en-US" sz="7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950022313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W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N</a:t>
                      </a:r>
                      <a:endParaRPr lang="en-US" sz="7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W</a:t>
                      </a:r>
                      <a:endParaRPr lang="en-US" sz="7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60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891494129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SW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SE</a:t>
                      </a:r>
                      <a:endParaRPr lang="en-US" sz="7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W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N</a:t>
                      </a:r>
                      <a:endParaRPr lang="en-US" sz="7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59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4120215647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49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S</a:t>
                      </a:r>
                      <a:endParaRPr lang="en-US" sz="7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W</a:t>
                      </a:r>
                      <a:endParaRPr lang="en-US" sz="7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429538663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SW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SE</a:t>
                      </a:r>
                      <a:endParaRPr lang="en-US" sz="7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S</a:t>
                      </a:r>
                      <a:endParaRPr lang="en-US" sz="7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4277470844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E</a:t>
                      </a:r>
                      <a:endParaRPr lang="en-US" sz="7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E</a:t>
                      </a:r>
                      <a:endParaRPr lang="en-US" sz="7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509759695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NW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NE</a:t>
                      </a:r>
                      <a:endParaRPr lang="en-US" sz="7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NW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NE</a:t>
                      </a:r>
                      <a:endParaRPr lang="en-US" sz="7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183611638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NW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NE</a:t>
                      </a:r>
                      <a:endParaRPr lang="en-US" sz="7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SW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SE</a:t>
                      </a:r>
                      <a:endParaRPr lang="en-US" sz="700" b="1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603214462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W</a:t>
                      </a:r>
                      <a:endParaRPr lang="en-US" sz="7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E</a:t>
                      </a:r>
                      <a:endParaRPr lang="en-US" sz="7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633572202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55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S</a:t>
                      </a:r>
                      <a:endParaRPr lang="en-US" sz="7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E</a:t>
                      </a:r>
                      <a:endParaRPr lang="en-US" sz="7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423751601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56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NW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NE</a:t>
                      </a:r>
                      <a:endParaRPr lang="en-US" sz="7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S</a:t>
                      </a:r>
                      <a:endParaRPr lang="en-US" sz="7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74869447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SW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SE</a:t>
                      </a:r>
                      <a:endParaRPr lang="en-US" sz="7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SW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>
                          <a:effectLst/>
                        </a:rPr>
                        <a:t>SE</a:t>
                      </a:r>
                      <a:endParaRPr lang="en-US" sz="700" b="1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4064975863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W</a:t>
                      </a:r>
                      <a:endParaRPr lang="en-US" sz="7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W</a:t>
                      </a:r>
                      <a:endParaRPr lang="en-US" sz="7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780320709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59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W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N</a:t>
                      </a:r>
                      <a:endParaRPr lang="en-US" sz="7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SW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SE</a:t>
                      </a:r>
                      <a:endParaRPr lang="en-US" sz="7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48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001342795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60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W</a:t>
                      </a:r>
                      <a:endParaRPr lang="en-US" sz="7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W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N</a:t>
                      </a:r>
                      <a:endParaRPr lang="en-US" sz="7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47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1421088180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61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W</a:t>
                      </a:r>
                      <a:endParaRPr lang="en-US" sz="7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SW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SE</a:t>
                      </a:r>
                      <a:endParaRPr lang="en-US" sz="7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28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117338620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62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NW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NE</a:t>
                      </a:r>
                      <a:endParaRPr lang="en-US" sz="7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NE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E</a:t>
                      </a:r>
                      <a:endParaRPr lang="en-US" sz="7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27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850061975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63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S</a:t>
                      </a:r>
                      <a:endParaRPr lang="en-US" sz="7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W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N</a:t>
                      </a:r>
                      <a:endParaRPr lang="en-US" sz="7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64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260009959"/>
                  </a:ext>
                </a:extLst>
              </a:tr>
              <a:tr h="1295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64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W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N</a:t>
                      </a:r>
                      <a:endParaRPr lang="en-US" sz="7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E</a:t>
                      </a:r>
                      <a:endParaRPr lang="en-US" sz="70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b="1" dirty="0">
                          <a:effectLst/>
                        </a:rPr>
                        <a:t>S</a:t>
                      </a:r>
                      <a:endParaRPr lang="en-US" sz="700" b="1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63</a:t>
                      </a:r>
                      <a:endParaRPr lang="en-US" sz="700" dirty="0">
                        <a:effectLst/>
                        <a:latin typeface="Times New Roman" panose="02020603050405020304" pitchFamily="18" charset="0"/>
                        <a:ea typeface="Times" pitchFamily="2" charset="0"/>
                      </a:endParaRPr>
                    </a:p>
                  </a:txBody>
                  <a:tcPr marL="38851" marR="38851" marT="0" marB="0" anchor="ctr"/>
                </a:tc>
                <a:extLst>
                  <a:ext uri="{0D108BD9-81ED-4DB2-BD59-A6C34878D82A}">
                    <a16:rowId xmlns:a16="http://schemas.microsoft.com/office/drawing/2014/main" val="38085816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78531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A275A-7FB4-374E-A81E-4B0E53344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Papyrus" panose="020B0602040200020303" pitchFamily="34" charset="77"/>
              </a:rPr>
              <a:t>Alternative Symbols for the Trigrams (cont.)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1DB4F0-C827-E84C-A122-48D7364842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r>
              <a:rPr lang="en-US" b="1" u="sng" dirty="0"/>
              <a:t>Trigram</a:t>
            </a:r>
            <a:r>
              <a:rPr lang="en-US" b="1" dirty="0"/>
              <a:t>		</a:t>
            </a:r>
            <a:r>
              <a:rPr lang="en-US" b="1" u="sng" dirty="0"/>
              <a:t>Simple Symbol	</a:t>
            </a:r>
            <a:r>
              <a:rPr lang="en-US" b="1" dirty="0"/>
              <a:t>	</a:t>
            </a:r>
            <a:r>
              <a:rPr lang="en-US" b="1" u="sng" dirty="0"/>
              <a:t>Image/Name		</a:t>
            </a:r>
            <a:endParaRPr lang="en-US" dirty="0"/>
          </a:p>
          <a:p>
            <a:r>
              <a:rPr lang="en-US" dirty="0"/>
              <a:t> ☳			</a:t>
            </a:r>
            <a:r>
              <a:rPr lang="en-US" b="1" dirty="0">
                <a:sym typeface="Symbol" pitchFamily="2" charset="2"/>
              </a:rPr>
              <a:t></a:t>
            </a:r>
            <a:r>
              <a:rPr lang="en-US" dirty="0"/>
              <a:t>	bowl			= Thunder/</a:t>
            </a:r>
            <a:r>
              <a:rPr lang="en-US" dirty="0" err="1"/>
              <a:t>Zhèn</a:t>
            </a:r>
            <a:endParaRPr lang="en-US" dirty="0"/>
          </a:p>
          <a:p>
            <a:r>
              <a:rPr lang="en-US" dirty="0"/>
              <a:t> ☶			</a:t>
            </a:r>
            <a:r>
              <a:rPr lang="en-US" b="1" dirty="0">
                <a:sym typeface="Symbol" pitchFamily="2" charset="2"/>
              </a:rPr>
              <a:t></a:t>
            </a:r>
            <a:r>
              <a:rPr lang="en-US" dirty="0"/>
              <a:t>	dome			= Mountain/</a:t>
            </a:r>
            <a:r>
              <a:rPr lang="en-US" dirty="0" err="1"/>
              <a:t>Gèn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 ☱			</a:t>
            </a:r>
            <a:r>
              <a:rPr lang="en-US" b="1" u="heavy" dirty="0"/>
              <a:t>\/</a:t>
            </a:r>
            <a:r>
              <a:rPr lang="en-US" dirty="0"/>
              <a:t>	cup/mouth		= Lake/</a:t>
            </a:r>
            <a:r>
              <a:rPr lang="en-US" dirty="0" err="1"/>
              <a:t>Duì</a:t>
            </a:r>
            <a:endParaRPr lang="en-US" dirty="0"/>
          </a:p>
          <a:p>
            <a:r>
              <a:rPr lang="en-US" dirty="0"/>
              <a:t> ☴			</a:t>
            </a:r>
            <a:r>
              <a:rPr lang="en-US" b="1" dirty="0"/>
              <a:t>/\</a:t>
            </a:r>
            <a:r>
              <a:rPr lang="en-US" dirty="0"/>
              <a:t>	picnic table/legs	= Wind/</a:t>
            </a:r>
            <a:r>
              <a:rPr lang="en-US" dirty="0" err="1"/>
              <a:t>Xùn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4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9D689B-791D-BF44-A022-4CC6349EC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Papyrus" panose="020B0602040200020303" pitchFamily="34" charset="77"/>
              </a:rPr>
              <a:t>Trigram Names Explained</a:t>
            </a:r>
            <a:endParaRPr lang="en-US" dirty="0">
              <a:latin typeface="Papyrus" panose="020B0602040200020303" pitchFamily="34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311BBF-3E15-E845-A5B0-6B0ED80C4F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sz="1800" dirty="0"/>
              <a:t>It might well be argued that the trigram names should not be translated, but simply regarded as ‘names’. </a:t>
            </a:r>
          </a:p>
          <a:p>
            <a:r>
              <a:rPr lang="en-US" sz="1800" dirty="0"/>
              <a:t>The </a:t>
            </a:r>
            <a:r>
              <a:rPr lang="en-US" sz="1800" b="1" dirty="0"/>
              <a:t>8th Wing</a:t>
            </a:r>
            <a:r>
              <a:rPr lang="en-US" sz="1800" dirty="0"/>
              <a:t>  </a:t>
            </a:r>
            <a:r>
              <a:rPr lang="zh-TW" altLang="en-US" sz="1800" dirty="0"/>
              <a:t>說 卦</a:t>
            </a:r>
            <a:r>
              <a:rPr lang="en-US" sz="1800" dirty="0"/>
              <a:t>  </a:t>
            </a:r>
            <a:r>
              <a:rPr lang="en-US" sz="1800" dirty="0" err="1"/>
              <a:t>Shuō</a:t>
            </a:r>
            <a:r>
              <a:rPr lang="en-US" sz="1800" dirty="0"/>
              <a:t> </a:t>
            </a:r>
            <a:r>
              <a:rPr lang="en-US" sz="1800" dirty="0" err="1"/>
              <a:t>Guà</a:t>
            </a:r>
            <a:r>
              <a:rPr lang="en-US" sz="1800" dirty="0"/>
              <a:t>  ‘Speaking of/on/about Trigrams’  is the </a:t>
            </a:r>
            <a:r>
              <a:rPr lang="en-US" sz="1800" i="1" dirty="0"/>
              <a:t>locus </a:t>
            </a:r>
            <a:r>
              <a:rPr lang="en-US" sz="1800" i="1" dirty="0" err="1"/>
              <a:t>classicus</a:t>
            </a:r>
            <a:r>
              <a:rPr lang="en-US" sz="1800" dirty="0"/>
              <a:t>, wherein the following equations are made.</a:t>
            </a:r>
          </a:p>
          <a:p>
            <a:r>
              <a:rPr lang="zh-TW" altLang="en-US" dirty="0"/>
              <a:t>乾</a:t>
            </a:r>
            <a:r>
              <a:rPr lang="en-US" dirty="0"/>
              <a:t>  </a:t>
            </a:r>
            <a:r>
              <a:rPr lang="en-US" b="1" dirty="0" err="1"/>
              <a:t>Qián</a:t>
            </a:r>
            <a:r>
              <a:rPr lang="en-US" dirty="0"/>
              <a:t>	is like   </a:t>
            </a:r>
            <a:r>
              <a:rPr lang="zh-TW" altLang="en-US" dirty="0"/>
              <a:t>健</a:t>
            </a:r>
            <a:r>
              <a:rPr lang="en-US" dirty="0"/>
              <a:t>	</a:t>
            </a:r>
            <a:r>
              <a:rPr lang="en-US" b="1" dirty="0" err="1"/>
              <a:t>jiàn</a:t>
            </a:r>
            <a:r>
              <a:rPr lang="en-US" dirty="0"/>
              <a:t>	= strong, healthy, stout</a:t>
            </a:r>
          </a:p>
          <a:p>
            <a:pPr marL="0" indent="0">
              <a:buNone/>
            </a:pPr>
            <a:endParaRPr lang="en-US" dirty="0"/>
          </a:p>
          <a:p>
            <a:r>
              <a:rPr lang="zh-TW" altLang="en-US" dirty="0"/>
              <a:t>坤</a:t>
            </a:r>
            <a:r>
              <a:rPr lang="en-US" dirty="0"/>
              <a:t>  </a:t>
            </a:r>
            <a:r>
              <a:rPr lang="en-US" b="1" dirty="0" err="1"/>
              <a:t>Kūn</a:t>
            </a:r>
            <a:r>
              <a:rPr lang="en-US" dirty="0"/>
              <a:t>	is like   </a:t>
            </a:r>
            <a:r>
              <a:rPr lang="zh-TW" altLang="en-US" dirty="0"/>
              <a:t>順</a:t>
            </a:r>
            <a:r>
              <a:rPr lang="en-US" dirty="0"/>
              <a:t>	</a:t>
            </a:r>
            <a:r>
              <a:rPr lang="en-US" b="1" dirty="0" err="1"/>
              <a:t>shùn</a:t>
            </a:r>
            <a:r>
              <a:rPr lang="en-US" dirty="0"/>
              <a:t>	= compliant, obedient, yielding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zh-TW" altLang="en-US" dirty="0"/>
              <a:t>震</a:t>
            </a:r>
            <a:r>
              <a:rPr lang="en-US" dirty="0"/>
              <a:t>  </a:t>
            </a:r>
            <a:r>
              <a:rPr lang="en-US" b="1" dirty="0" err="1"/>
              <a:t>Zhèn</a:t>
            </a:r>
            <a:r>
              <a:rPr lang="en-US" dirty="0"/>
              <a:t>	is like   </a:t>
            </a:r>
            <a:r>
              <a:rPr lang="zh-TW" altLang="en-US" dirty="0"/>
              <a:t>動</a:t>
            </a:r>
            <a:r>
              <a:rPr lang="en-US" dirty="0"/>
              <a:t>	</a:t>
            </a:r>
            <a:r>
              <a:rPr lang="en-US" b="1" dirty="0" err="1"/>
              <a:t>dòng</a:t>
            </a:r>
            <a:r>
              <a:rPr lang="en-US" dirty="0"/>
              <a:t>	= mobile; move, motion, movement; stir, shake,  take action, act; start, initiate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zh-TW" altLang="en-US" dirty="0"/>
              <a:t>巽 </a:t>
            </a:r>
            <a:r>
              <a:rPr lang="en-US" altLang="zh-TW" dirty="0"/>
              <a:t> </a:t>
            </a:r>
            <a:r>
              <a:rPr lang="en-US" b="1" dirty="0" err="1"/>
              <a:t>Xùn</a:t>
            </a:r>
            <a:r>
              <a:rPr lang="en-US" b="1" dirty="0"/>
              <a:t>	</a:t>
            </a:r>
            <a:r>
              <a:rPr lang="en-US" dirty="0"/>
              <a:t>is like   </a:t>
            </a:r>
            <a:r>
              <a:rPr lang="zh-TW" altLang="en-US" b="1" dirty="0"/>
              <a:t>入</a:t>
            </a:r>
            <a:r>
              <a:rPr lang="en-US" dirty="0"/>
              <a:t>	</a:t>
            </a:r>
            <a:r>
              <a:rPr lang="en-US" b="1" dirty="0" err="1"/>
              <a:t>rù</a:t>
            </a:r>
            <a:r>
              <a:rPr lang="en-US" dirty="0"/>
              <a:t>	= entering/penetrating;  enter, go into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zh-TW" altLang="en-US" dirty="0"/>
              <a:t>坎</a:t>
            </a:r>
            <a:r>
              <a:rPr lang="en-US" dirty="0"/>
              <a:t>  </a:t>
            </a:r>
            <a:r>
              <a:rPr lang="en-US" b="1" dirty="0" err="1"/>
              <a:t>Kǎn</a:t>
            </a:r>
            <a:r>
              <a:rPr lang="en-US" dirty="0"/>
              <a:t>	is like   </a:t>
            </a:r>
            <a:r>
              <a:rPr lang="zh-TW" altLang="en-US" dirty="0"/>
              <a:t>陷</a:t>
            </a:r>
            <a:r>
              <a:rPr lang="en-US" dirty="0"/>
              <a:t>	</a:t>
            </a:r>
            <a:r>
              <a:rPr lang="en-US" b="1" dirty="0" err="1"/>
              <a:t>xiàn</a:t>
            </a:r>
            <a:r>
              <a:rPr lang="en-US" dirty="0"/>
              <a:t>	= sinking/sunken;  fall into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zh-TW" altLang="en-US" dirty="0"/>
              <a:t>離</a:t>
            </a:r>
            <a:r>
              <a:rPr lang="en-US" dirty="0"/>
              <a:t>   </a:t>
            </a:r>
            <a:r>
              <a:rPr lang="en-US" b="1" dirty="0" err="1"/>
              <a:t>Lí</a:t>
            </a:r>
            <a:r>
              <a:rPr lang="en-US" dirty="0"/>
              <a:t>	is like   </a:t>
            </a:r>
            <a:r>
              <a:rPr lang="zh-TW" altLang="en-US" dirty="0"/>
              <a:t>麗</a:t>
            </a:r>
            <a:r>
              <a:rPr lang="en-US" dirty="0"/>
              <a:t>	</a:t>
            </a:r>
            <a:r>
              <a:rPr lang="en-US" b="1" dirty="0" err="1"/>
              <a:t>lì</a:t>
            </a:r>
            <a:r>
              <a:rPr lang="en-US" dirty="0"/>
              <a:t>	= bright &amp; beautiful; nice looking, handsome; splendid, magnificently ornamented</a:t>
            </a:r>
            <a:br>
              <a:rPr lang="en-US" dirty="0"/>
            </a:br>
            <a:r>
              <a:rPr lang="en-US" dirty="0"/>
              <a:t>				        (modern scholarship suggests </a:t>
            </a:r>
            <a:r>
              <a:rPr lang="en-US" dirty="0" err="1"/>
              <a:t>Lí</a:t>
            </a:r>
            <a:r>
              <a:rPr lang="en-US" dirty="0"/>
              <a:t> might be a bird, most likely an oriole)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zh-TW" altLang="en-US" dirty="0"/>
              <a:t>艮</a:t>
            </a:r>
            <a:r>
              <a:rPr lang="en-US" dirty="0"/>
              <a:t>  </a:t>
            </a:r>
            <a:r>
              <a:rPr lang="en-US" b="1" dirty="0" err="1"/>
              <a:t>Gèn</a:t>
            </a:r>
            <a:r>
              <a:rPr lang="en-US" dirty="0"/>
              <a:t>	is like   </a:t>
            </a:r>
            <a:r>
              <a:rPr lang="zh-TW" altLang="en-US" dirty="0"/>
              <a:t>滯</a:t>
            </a:r>
            <a:r>
              <a:rPr lang="en-US" dirty="0"/>
              <a:t>	</a:t>
            </a:r>
            <a:r>
              <a:rPr lang="en-US" b="1" dirty="0" err="1"/>
              <a:t>zhì</a:t>
            </a:r>
            <a:r>
              <a:rPr lang="en-US" dirty="0"/>
              <a:t>	= stationary; not moving, stagnant, stubborn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zh-TW" altLang="en-US" dirty="0"/>
              <a:t>兌</a:t>
            </a:r>
            <a:r>
              <a:rPr lang="en-US" dirty="0"/>
              <a:t>  </a:t>
            </a:r>
            <a:r>
              <a:rPr lang="en-US" b="1" dirty="0" err="1"/>
              <a:t>Duì</a:t>
            </a:r>
            <a:r>
              <a:rPr lang="en-US" dirty="0"/>
              <a:t>	is like   </a:t>
            </a:r>
            <a:r>
              <a:rPr lang="zh-TW" altLang="en-US" dirty="0"/>
              <a:t>悅</a:t>
            </a:r>
            <a:r>
              <a:rPr lang="en-US" dirty="0"/>
              <a:t>	</a:t>
            </a:r>
            <a:r>
              <a:rPr lang="en-US" b="1" dirty="0" err="1"/>
              <a:t>yuè</a:t>
            </a:r>
            <a:r>
              <a:rPr lang="en-US" dirty="0"/>
              <a:t>	= pleasing (to the senses), pleased, delighted, gratified 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828054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668</TotalTime>
  <Words>4320</Words>
  <Application>Microsoft Macintosh PowerPoint</Application>
  <PresentationFormat>Widescreen</PresentationFormat>
  <Paragraphs>3277</Paragraphs>
  <Slides>72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72</vt:i4>
      </vt:variant>
    </vt:vector>
  </HeadingPairs>
  <TitlesOfParts>
    <vt:vector size="85" baseType="lpstr">
      <vt:lpstr>新細明體</vt:lpstr>
      <vt:lpstr>新細明體</vt:lpstr>
      <vt:lpstr>Arial</vt:lpstr>
      <vt:lpstr>Calibri</vt:lpstr>
      <vt:lpstr>Calibri Light</vt:lpstr>
      <vt:lpstr>Papyrus</vt:lpstr>
      <vt:lpstr>Symbol</vt:lpstr>
      <vt:lpstr>Times</vt:lpstr>
      <vt:lpstr>Times New Roman</vt:lpstr>
      <vt:lpstr>Wingdings</vt:lpstr>
      <vt:lpstr>Wingdings 2</vt:lpstr>
      <vt:lpstr>Wingdings 3</vt:lpstr>
      <vt:lpstr>Office Theme</vt:lpstr>
      <vt:lpstr>The Structure of Hexagrams Part III</vt:lpstr>
      <vt:lpstr>The Genesis of the Trigrams</vt:lpstr>
      <vt:lpstr>Genesis of the Trigrams (cont.)</vt:lpstr>
      <vt:lpstr>Individual Trigram Lines Symbolize</vt:lpstr>
      <vt:lpstr>Trigrams expanded into a Hexagram (A)</vt:lpstr>
      <vt:lpstr>Trigrams expanded into a Hexagram (B)</vt:lpstr>
      <vt:lpstr>Alternative Symbols for the Trigrams</vt:lpstr>
      <vt:lpstr>Alternative Symbols for the Trigrams (cont.)</vt:lpstr>
      <vt:lpstr>Trigram Names Explained</vt:lpstr>
      <vt:lpstr>Directional Characteristics of the Trigrams</vt:lpstr>
      <vt:lpstr>Directional Characteristics (cont.)</vt:lpstr>
      <vt:lpstr>Directional Characteristics (cont.)</vt:lpstr>
      <vt:lpstr>Trigrams Related to Body Parts</vt:lpstr>
      <vt:lpstr>Family Relations and Trigram Associations</vt:lpstr>
      <vt:lpstr>Family Relations (cont.)</vt:lpstr>
      <vt:lpstr>Trigram Arrangements</vt:lpstr>
      <vt:lpstr>河 圖  Hé Tú = [Yellow] River Map attributed to Fu Xi  (~2800 BCE)</vt:lpstr>
      <vt:lpstr>洛 書 Luò Shū = Luo [River] Writing attributed to Da Yu (~2200 BCE)</vt:lpstr>
      <vt:lpstr>八卦 Bā Guà - Xian Tian / Former Heaven  (Fu Xi) </vt:lpstr>
      <vt:lpstr>八 卦 Bā Guà Hou Tian / Latter Heaven  (King Wen)</vt:lpstr>
      <vt:lpstr>I.  The Former Heaven Arrangement  Xiān Tiān 先 天</vt:lpstr>
      <vt:lpstr>Former Heaven (cont.)</vt:lpstr>
      <vt:lpstr>II.  The Latter Heaven Arrangement Hòu Tiān 後 天</vt:lpstr>
      <vt:lpstr>Latter Heaven (cont.)</vt:lpstr>
      <vt:lpstr>Latter Heaven (cont.)</vt:lpstr>
      <vt:lpstr>Latter Heaven (cont.)</vt:lpstr>
      <vt:lpstr>Latter Heaven - Hòu Tiān 後 天</vt:lpstr>
      <vt:lpstr>Former Heaven - Xiān Tiān  先 天</vt:lpstr>
      <vt:lpstr>Gender in Trigrams</vt:lpstr>
      <vt:lpstr>Gender (cont.)</vt:lpstr>
      <vt:lpstr>Gender (cont.)</vt:lpstr>
      <vt:lpstr>Structural Relations Among Trigrams</vt:lpstr>
      <vt:lpstr>Trigram Structure (cont.)</vt:lpstr>
      <vt:lpstr>Trigram Structure (cont.)</vt:lpstr>
      <vt:lpstr>Trigram Structure (cont.)</vt:lpstr>
      <vt:lpstr>Trigram Interactions According to 5 Phase Dynamics</vt:lpstr>
      <vt:lpstr>5 Phase Correspondences:</vt:lpstr>
      <vt:lpstr>5 Phase Dynamics:</vt:lpstr>
      <vt:lpstr>5 Phase Dynamics:</vt:lpstr>
      <vt:lpstr>Trigram Attributes: Healthy &amp; Unhealthy Manifestations</vt:lpstr>
      <vt:lpstr>Trigram Attributes: Healthy &amp; Unhealthy Manifestations</vt:lpstr>
      <vt:lpstr>Trigram Attributes: Healthy &amp; Unhealthy Presentations</vt:lpstr>
      <vt:lpstr>Trigram Attributes: Healthy &amp; Unhealthy Presentations</vt:lpstr>
      <vt:lpstr>Trigrams –Primary &amp; Secondary Associations</vt:lpstr>
      <vt:lpstr>The 16 Occurrences of Each Trigram</vt:lpstr>
      <vt:lpstr>16 Occurrences of Each Trigram (Table) highlight = Nuclear hexagrams / #’s below are the number of occurrences in Upper &amp; Lower Canons UC =      12                          12            8                      6              9                      9        4                 4  LC =        4                           4            8                                 10                    7                      7       12                12</vt:lpstr>
      <vt:lpstr>互 卦   Hù Guà Nuclear Trigrams &amp; Hexagrams</vt:lpstr>
      <vt:lpstr>Nuclear Guà (cont.)</vt:lpstr>
      <vt:lpstr>Nuclear Guà (cont.)</vt:lpstr>
      <vt:lpstr>Nuclear Guà (cont.)</vt:lpstr>
      <vt:lpstr>Interpreting the Multiple Gua within a Hexagram</vt:lpstr>
      <vt:lpstr>There are 16 Nuclear Hexagrams The Heart of the Yi</vt:lpstr>
      <vt:lpstr>16 Nuclear Hexagrams (cont.)</vt:lpstr>
      <vt:lpstr>16 Nuclear Hexagrams (cont.)</vt:lpstr>
      <vt:lpstr>互卦  Hù Guà = Nuclear Hexagrams Table</vt:lpstr>
      <vt:lpstr>The Core Nuclear (Nuclear of the Nuclear)</vt:lpstr>
      <vt:lpstr>The Core Nuclear (cont.)</vt:lpstr>
      <vt:lpstr>The Core Nuclear (cont.)</vt:lpstr>
      <vt:lpstr>The Core Nuclear (cont.)</vt:lpstr>
      <vt:lpstr>Core Nuclear’s (cont.)</vt:lpstr>
      <vt:lpstr>Core Nuclear’s (cont.)</vt:lpstr>
      <vt:lpstr>Trigram Symbolism within a Hexagram</vt:lpstr>
      <vt:lpstr>Trigram Symbolism within a Hexagram (cont.)</vt:lpstr>
      <vt:lpstr>Trigram Symbolism within a Hexagram (cont.)</vt:lpstr>
      <vt:lpstr>Trigram Table 1 – Component Trigrams</vt:lpstr>
      <vt:lpstr>Trigram Table 2 –Trigram Names (Pinyin)</vt:lpstr>
      <vt:lpstr>Trigram Table 3 –Trigram Images</vt:lpstr>
      <vt:lpstr>Trigram Table 4 –Binary Coded Yang = 1         Yin = 0 </vt:lpstr>
      <vt:lpstr>Trigram Table 5 –Former Heaven #’s 1 = Qian, 2 = Dui, 3 = Li, 4 = Zhen  5 = Xun, 6 = Kan, 7 = Gen, 8 = Kun</vt:lpstr>
      <vt:lpstr>Trigram Table 6 –Latter Heaven #’s 1 = Kan, 2 = Kun, 3 = Zhen, 4 = Xun  6 = Qian, 7 = Dui, 8 = Gen, 9 = Li</vt:lpstr>
      <vt:lpstr>Trigram Table 7 –Latter Heaven Direction’s N = Kan, SW = Kun, E = Zhen, SE = Xun NW = Qian, W = Dui, NE = Gen, S = Li</vt:lpstr>
      <vt:lpstr>Trigram Table 8 – Former &amp; Latter Heaven Direction’s (LH is Bold) Kan = W/N, Kun = N/SW, Zhen = NE/E, Xun = SW/SE Qian = S/NW, Dui = SE/W, Gen = NW/NE, Li = E/S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Structure of Hexagrams Part III</dc:title>
  <dc:creator>Jim Cleaver</dc:creator>
  <cp:lastModifiedBy>Jim Cleaver</cp:lastModifiedBy>
  <cp:revision>79</cp:revision>
  <dcterms:created xsi:type="dcterms:W3CDTF">2019-07-01T16:46:06Z</dcterms:created>
  <dcterms:modified xsi:type="dcterms:W3CDTF">2019-07-08T00:03:28Z</dcterms:modified>
</cp:coreProperties>
</file>