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ED879-1380-8946-B907-1DEB2E7ED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7891BE-BEE5-BC47-8CA2-409354FE20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2F37C-A7A0-3E44-B4BD-D9B9B0E63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0D7D-9C03-EA4D-BA46-3BD331563B7A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ABD65-7E6C-F14D-BF67-3BF7EE427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E87FA-5452-2647-AA96-5A9440B5F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4B96-0575-6F48-9188-F46B256E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64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DC830-8190-6A40-8626-CD6728222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0D2306-B8BF-354C-A1E3-B1EA74F47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451CE-3D4B-B340-884A-365BCB4D7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0D7D-9C03-EA4D-BA46-3BD331563B7A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971BA-E528-7C42-BDB9-0944C973A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AA6EF-36C2-B94A-AE8D-C43DB7C67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4B96-0575-6F48-9188-F46B256E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6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B855DD-10C0-4A40-A3AB-2B46A12FC8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6A3612-D7FD-254F-BF1C-6D722085C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67D50-CA36-0440-B171-D45372DA7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0D7D-9C03-EA4D-BA46-3BD331563B7A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8CC06-C48A-EB46-A5AF-555204F53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572D1-66E0-364E-9122-5F5F54072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4B96-0575-6F48-9188-F46B256E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0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E8853-472A-5E4A-A897-6533B9692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EF6CB-23A7-7F4A-BED1-973B69D6A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093C3-C84B-C44F-BE9F-FA1C432FC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0D7D-9C03-EA4D-BA46-3BD331563B7A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F7417-59B8-E04C-A653-716193E68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362D0-633C-7C49-9D62-503647D56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4B96-0575-6F48-9188-F46B256E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7B444-73A7-8145-B571-C5DF016CA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8F16A-0150-594A-A749-7BE31F8A7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60473-20E8-9F4A-8C57-244DC48E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0D7D-9C03-EA4D-BA46-3BD331563B7A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4868F-92B4-F544-AD05-23B4FB21F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B1DB9-761D-4241-A5C0-C84AF5A4E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4B96-0575-6F48-9188-F46B256E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2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FE746-CF72-7D4A-BEA6-6959BF378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2C199-2DA4-E942-BADD-737B9AEF9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8DA43-819E-A647-A6B1-5EAEF341B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93363-9C38-4E47-B68B-D1755DF87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0D7D-9C03-EA4D-BA46-3BD331563B7A}" type="datetimeFigureOut">
              <a:rPr lang="en-US" smtClean="0"/>
              <a:t>7/7/19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7B9CD-4671-604B-BE21-820136645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A0802-476F-C044-BEB7-1B9A17539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4B96-0575-6F48-9188-F46B256E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3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6BFD0-AF1A-424C-8AB5-714CE083C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8547A-A4F3-8542-8C2C-3FCA76C77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C2C5E1-9471-C643-95A3-167CE7199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E1CDFC-D693-594C-A533-D1DE471BC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EF19DA-CE28-0B49-9859-3BAF07E2D9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BBFB93-B8FE-9746-9E9F-FB641C76C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0D7D-9C03-EA4D-BA46-3BD331563B7A}" type="datetimeFigureOut">
              <a:rPr lang="en-US" smtClean="0"/>
              <a:t>7/7/19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5BE47B-6AA8-364F-8B7A-EBA480308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E08C76-4CF7-8E45-94EC-6F164B613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4B96-0575-6F48-9188-F46B256E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5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D2C5F-FAC3-F548-8711-087E50030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FB8546-CF22-7D45-8924-D726A41B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0D7D-9C03-EA4D-BA46-3BD331563B7A}" type="datetimeFigureOut">
              <a:rPr lang="en-US" smtClean="0"/>
              <a:t>7/7/19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106C45-5F85-9944-9402-F7911A6D5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49AC78-8782-5542-8049-B235DDEF9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4B96-0575-6F48-9188-F46B256E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1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2E4E51-2ECA-1F4F-8580-0BD17B7F2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0D7D-9C03-EA4D-BA46-3BD331563B7A}" type="datetimeFigureOut">
              <a:rPr lang="en-US" smtClean="0"/>
              <a:t>7/7/19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F674DE-3493-A24D-9305-751E46062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233DC-DA60-B84E-B25A-D78DFD872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4B96-0575-6F48-9188-F46B256E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8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7382B-3C71-3340-97C3-CFC7BD91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A4539-C2E7-5644-B991-49BAC3FD5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E61A7B-CCE7-864F-9DD5-366F7BB6E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3B0B02-A4B6-B741-9B58-A5382BF28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0D7D-9C03-EA4D-BA46-3BD331563B7A}" type="datetimeFigureOut">
              <a:rPr lang="en-US" smtClean="0"/>
              <a:t>7/7/19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CE071-EE41-B74D-AB3D-4C9ED30AC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46B2D-BB5D-0B42-8DC7-F1F4F5EAE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4B96-0575-6F48-9188-F46B256E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0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55FD8-B650-4446-9AF5-4A9651FC2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E9F58-59D9-6B4D-BE7E-BB23138121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56BEFE-7B1E-5D44-962C-CBA67919B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83375-7208-7642-A272-0FABE4092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0D7D-9C03-EA4D-BA46-3BD331563B7A}" type="datetimeFigureOut">
              <a:rPr lang="en-US" smtClean="0"/>
              <a:t>7/7/19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F185A9-7A55-C14B-A985-6D86C10E9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2DFC9-9F67-8C46-A04F-7D9F18BFB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4B96-0575-6F48-9188-F46B256E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4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8FC378-F3A0-4549-B37F-78572E1A8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D547E-D050-4944-BD9F-051BDB138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78CE1-5A6C-6C4D-A523-BE14FEA57A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0D7D-9C03-EA4D-BA46-3BD331563B7A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0CDBC-0E37-EC44-B785-992F2A6AA7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23C37-4A28-E84F-8B13-6D7DF19665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24B96-0575-6F48-9188-F46B256EF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97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FE1CD-87F8-A44A-A884-21E3087B53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b="1" i="1" dirty="0">
                <a:latin typeface="Papyrus" panose="020B0602040200020303" pitchFamily="34" charset="77"/>
              </a:rPr>
              <a:t>Glossary of Yi Jing Terms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97CDE5-9415-614F-9BAE-52D972A5C6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800" dirty="0">
                <a:latin typeface="Papyrus" panose="020B0602040200020303" pitchFamily="34" charset="77"/>
              </a:rPr>
              <a:t>Jim Cleaver</a:t>
            </a:r>
          </a:p>
        </p:txBody>
      </p:sp>
    </p:spTree>
    <p:extLst>
      <p:ext uri="{BB962C8B-B14F-4D97-AF65-F5344CB8AC3E}">
        <p14:creationId xmlns:p14="http://schemas.microsoft.com/office/powerpoint/2010/main" val="2429107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C4792-819A-C246-A42C-40F93C313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The Five Phase/Elements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32311-7252-0946-954F-3A67CFD7D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dirty="0"/>
              <a:t>木</a:t>
            </a:r>
            <a:r>
              <a:rPr lang="en-US" dirty="0"/>
              <a:t>		</a:t>
            </a:r>
            <a:r>
              <a:rPr lang="en-US" dirty="0" err="1"/>
              <a:t>Mù</a:t>
            </a:r>
            <a:r>
              <a:rPr lang="en-US" b="1" dirty="0"/>
              <a:t>		</a:t>
            </a:r>
            <a:r>
              <a:rPr lang="en-US" dirty="0"/>
              <a:t>Wood</a:t>
            </a:r>
          </a:p>
          <a:p>
            <a:pPr marL="0" indent="0">
              <a:buNone/>
            </a:pPr>
            <a:r>
              <a:rPr lang="zh-TW" altLang="en-US" dirty="0"/>
              <a:t>火</a:t>
            </a:r>
            <a:r>
              <a:rPr lang="en-US" dirty="0"/>
              <a:t>		</a:t>
            </a:r>
            <a:r>
              <a:rPr lang="en-US" dirty="0" err="1"/>
              <a:t>Huǒ</a:t>
            </a:r>
            <a:r>
              <a:rPr lang="en-US" dirty="0"/>
              <a:t>		Fire</a:t>
            </a:r>
          </a:p>
          <a:p>
            <a:pPr marL="0" indent="0">
              <a:buNone/>
            </a:pPr>
            <a:r>
              <a:rPr lang="zh-TW" altLang="en-US" dirty="0"/>
              <a:t>金</a:t>
            </a:r>
            <a:r>
              <a:rPr lang="en-US" dirty="0"/>
              <a:t>		</a:t>
            </a:r>
            <a:r>
              <a:rPr lang="en-US" dirty="0" err="1"/>
              <a:t>Jīn</a:t>
            </a:r>
            <a:r>
              <a:rPr lang="en-US" dirty="0"/>
              <a:t>		Metal</a:t>
            </a:r>
          </a:p>
          <a:p>
            <a:pPr marL="0" indent="0">
              <a:buNone/>
            </a:pPr>
            <a:r>
              <a:rPr lang="zh-TW" altLang="en-US" dirty="0"/>
              <a:t>水</a:t>
            </a:r>
            <a:r>
              <a:rPr lang="en-US" dirty="0"/>
              <a:t>		</a:t>
            </a:r>
            <a:r>
              <a:rPr lang="en-US" dirty="0" err="1"/>
              <a:t>Shuǐ</a:t>
            </a:r>
            <a:r>
              <a:rPr lang="en-US" dirty="0"/>
              <a:t>		Water</a:t>
            </a:r>
          </a:p>
          <a:p>
            <a:pPr marL="0" indent="0">
              <a:buNone/>
            </a:pPr>
            <a:r>
              <a:rPr lang="zh-TW" altLang="en-US" dirty="0"/>
              <a:t>土</a:t>
            </a:r>
            <a:r>
              <a:rPr lang="en-US" dirty="0"/>
              <a:t>		</a:t>
            </a:r>
            <a:r>
              <a:rPr lang="en-US" dirty="0" err="1"/>
              <a:t>Tǔ</a:t>
            </a:r>
            <a:r>
              <a:rPr lang="en-US" dirty="0"/>
              <a:t>		Earth/Soil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生數</a:t>
            </a:r>
            <a:r>
              <a:rPr lang="en-US" dirty="0"/>
              <a:t>		</a:t>
            </a:r>
            <a:r>
              <a:rPr lang="en-US" dirty="0" err="1"/>
              <a:t>shēng</a:t>
            </a:r>
            <a:r>
              <a:rPr lang="en-US" dirty="0"/>
              <a:t> </a:t>
            </a:r>
            <a:r>
              <a:rPr lang="en-US" dirty="0" err="1"/>
              <a:t>shù</a:t>
            </a:r>
            <a:r>
              <a:rPr lang="en-US" dirty="0"/>
              <a:t>	</a:t>
            </a:r>
            <a:r>
              <a:rPr lang="en-US" sz="2600" dirty="0"/>
              <a:t>engendering #, concerns the creation of the five elements by H &amp; E</a:t>
            </a:r>
          </a:p>
          <a:p>
            <a:pPr marL="0" indent="0">
              <a:buNone/>
            </a:pPr>
            <a:r>
              <a:rPr lang="zh-TW" altLang="en-US" dirty="0"/>
              <a:t>成數</a:t>
            </a:r>
            <a:r>
              <a:rPr lang="en-US" dirty="0"/>
              <a:t>		</a:t>
            </a:r>
            <a:r>
              <a:rPr lang="en-US" dirty="0" err="1"/>
              <a:t>chéng</a:t>
            </a:r>
            <a:r>
              <a:rPr lang="en-US" dirty="0"/>
              <a:t> </a:t>
            </a:r>
            <a:r>
              <a:rPr lang="en-US" dirty="0" err="1"/>
              <a:t>shù</a:t>
            </a:r>
            <a:r>
              <a:rPr lang="en-US" dirty="0"/>
              <a:t>	</a:t>
            </a:r>
            <a:r>
              <a:rPr lang="en-US" sz="2600" dirty="0"/>
              <a:t>completion #, concerns the creation of the five elements by H &amp; E</a:t>
            </a:r>
          </a:p>
          <a:p>
            <a:endParaRPr lang="en-US" sz="2600" dirty="0"/>
          </a:p>
          <a:p>
            <a:pPr marL="0" indent="0">
              <a:buNone/>
            </a:pPr>
            <a:r>
              <a:rPr lang="zh-TW" altLang="en-US" dirty="0"/>
              <a:t>生</a:t>
            </a:r>
            <a:r>
              <a:rPr lang="en-US" dirty="0"/>
              <a:t>		</a:t>
            </a:r>
            <a:r>
              <a:rPr lang="en-US" dirty="0" err="1"/>
              <a:t>Shēng</a:t>
            </a:r>
            <a:r>
              <a:rPr lang="en-US" dirty="0"/>
              <a:t> 	</a:t>
            </a:r>
            <a:r>
              <a:rPr lang="en-US" sz="2600" dirty="0"/>
              <a:t>generation, production cycle  (CL circle depicting relations between the elements)</a:t>
            </a:r>
          </a:p>
          <a:p>
            <a:pPr marL="0" indent="0">
              <a:buNone/>
            </a:pPr>
            <a:r>
              <a:rPr lang="zh-TW" altLang="en-US" dirty="0"/>
              <a:t>剋</a:t>
            </a:r>
            <a:r>
              <a:rPr lang="en-US" altLang="zh-TW" dirty="0"/>
              <a:t>/</a:t>
            </a:r>
            <a:r>
              <a:rPr lang="zh-TW" altLang="en-US" dirty="0"/>
              <a:t>克</a:t>
            </a:r>
            <a:r>
              <a:rPr lang="en-US" dirty="0"/>
              <a:t>		</a:t>
            </a:r>
            <a:r>
              <a:rPr lang="en-US" dirty="0" err="1"/>
              <a:t>Kè</a:t>
            </a:r>
            <a:r>
              <a:rPr lang="en-US" dirty="0"/>
              <a:t>	</a:t>
            </a:r>
            <a:r>
              <a:rPr lang="en-US" sz="2600" dirty="0"/>
              <a:t>control/restraining cycle  (CCL star depicting relations between the elements)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86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9CADE-7976-774C-AC32-58FC1A7D3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Cosmological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AEE08-F911-434D-B1BA-B04387A8E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dirty="0"/>
              <a:t>無極</a:t>
            </a:r>
            <a:r>
              <a:rPr lang="en-US" dirty="0"/>
              <a:t>		</a:t>
            </a:r>
            <a:r>
              <a:rPr lang="en-US" dirty="0" err="1"/>
              <a:t>Wú</a:t>
            </a:r>
            <a:r>
              <a:rPr lang="en-US" dirty="0"/>
              <a:t> </a:t>
            </a:r>
            <a:r>
              <a:rPr lang="en-US" dirty="0" err="1"/>
              <a:t>Jí</a:t>
            </a:r>
            <a:r>
              <a:rPr lang="en-US" dirty="0"/>
              <a:t>		without beginning, nothingness, or no-thing-ness</a:t>
            </a:r>
          </a:p>
          <a:p>
            <a:pPr marL="0" indent="0">
              <a:buNone/>
            </a:pPr>
            <a:r>
              <a:rPr lang="zh-TW" altLang="en-US" dirty="0"/>
              <a:t>太極</a:t>
            </a:r>
            <a:r>
              <a:rPr lang="en-US" dirty="0"/>
              <a:t>		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Jí</a:t>
            </a:r>
            <a:r>
              <a:rPr lang="en-US" dirty="0"/>
              <a:t>		the great polarization</a:t>
            </a:r>
          </a:p>
          <a:p>
            <a:pPr marL="0" indent="0">
              <a:buNone/>
            </a:pPr>
            <a:r>
              <a:rPr lang="zh-TW" altLang="en-US" dirty="0"/>
              <a:t>天 地 人</a:t>
            </a:r>
            <a:r>
              <a:rPr lang="en-US" dirty="0"/>
              <a:t>	</a:t>
            </a:r>
            <a:r>
              <a:rPr lang="en-US" dirty="0" err="1"/>
              <a:t>Tiān</a:t>
            </a:r>
            <a:r>
              <a:rPr lang="en-US" dirty="0"/>
              <a:t>, </a:t>
            </a:r>
            <a:r>
              <a:rPr lang="en-US" dirty="0" err="1"/>
              <a:t>Dì</a:t>
            </a:r>
            <a:r>
              <a:rPr lang="en-US" dirty="0"/>
              <a:t>, </a:t>
            </a:r>
            <a:r>
              <a:rPr lang="en-US" dirty="0" err="1"/>
              <a:t>Rén</a:t>
            </a:r>
            <a:r>
              <a:rPr lang="en-US" dirty="0"/>
              <a:t>	Heaven, Earth &amp; Human Realms</a:t>
            </a:r>
          </a:p>
          <a:p>
            <a:pPr marL="0" indent="0">
              <a:buNone/>
            </a:pPr>
            <a:r>
              <a:rPr lang="zh-TW" altLang="en-US" dirty="0"/>
              <a:t>萬 物</a:t>
            </a:r>
            <a:r>
              <a:rPr lang="en-US" dirty="0"/>
              <a:t>		</a:t>
            </a:r>
            <a:r>
              <a:rPr lang="en-US" dirty="0" err="1"/>
              <a:t>Wàn</a:t>
            </a:r>
            <a:r>
              <a:rPr lang="en-US" dirty="0"/>
              <a:t> </a:t>
            </a:r>
            <a:r>
              <a:rPr lang="en-US" dirty="0" err="1"/>
              <a:t>Wù</a:t>
            </a:r>
            <a:r>
              <a:rPr lang="en-US" dirty="0"/>
              <a:t>	the 10,000 things (the myriad of things; </a:t>
            </a:r>
            <a:br>
              <a:rPr lang="en-US" dirty="0"/>
            </a:br>
            <a:r>
              <a:rPr lang="en-US" dirty="0"/>
              <a:t>				all things, creatures, manifestations)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zh-TW" altLang="en-US" dirty="0"/>
              <a:t>先天</a:t>
            </a:r>
            <a:r>
              <a:rPr lang="en-US" dirty="0"/>
              <a:t>		</a:t>
            </a:r>
            <a:r>
              <a:rPr lang="en-US" dirty="0" err="1"/>
              <a:t>Xiān</a:t>
            </a:r>
            <a:r>
              <a:rPr lang="en-US" dirty="0"/>
              <a:t> </a:t>
            </a:r>
            <a:r>
              <a:rPr lang="en-US" dirty="0" err="1"/>
              <a:t>Tiān</a:t>
            </a:r>
            <a:r>
              <a:rPr lang="en-US" dirty="0"/>
              <a:t>	Former Heaven  </a:t>
            </a:r>
            <a:r>
              <a:rPr lang="en-US" sz="1700" dirty="0"/>
              <a:t>(arrangement of trigrams attributed to Fu Xi)</a:t>
            </a:r>
          </a:p>
          <a:p>
            <a:pPr marL="0" indent="0">
              <a:buNone/>
            </a:pPr>
            <a:r>
              <a:rPr lang="zh-TW" altLang="en-US" dirty="0"/>
              <a:t>後天</a:t>
            </a:r>
            <a:r>
              <a:rPr lang="en-US" dirty="0"/>
              <a:t>		</a:t>
            </a:r>
            <a:r>
              <a:rPr lang="en-US" dirty="0" err="1"/>
              <a:t>Hòu</a:t>
            </a:r>
            <a:r>
              <a:rPr lang="en-US" dirty="0"/>
              <a:t> </a:t>
            </a:r>
            <a:r>
              <a:rPr lang="en-US" dirty="0" err="1"/>
              <a:t>Tiān</a:t>
            </a:r>
            <a:r>
              <a:rPr lang="en-US" dirty="0"/>
              <a:t>	Latter Heaven   </a:t>
            </a:r>
            <a:r>
              <a:rPr lang="en-US" sz="1700" dirty="0"/>
              <a:t>(arrangement of trigrams attributed to King Wen)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zh-TW" altLang="en-US" dirty="0"/>
              <a:t>河圖</a:t>
            </a:r>
            <a:r>
              <a:rPr lang="en-US" dirty="0"/>
              <a:t>		</a:t>
            </a:r>
            <a:r>
              <a:rPr lang="en-US" dirty="0" err="1"/>
              <a:t>Hé</a:t>
            </a:r>
            <a:r>
              <a:rPr lang="en-US" dirty="0"/>
              <a:t> Tú 		[Yellow] River Map	</a:t>
            </a:r>
            <a:r>
              <a:rPr lang="en-US" sz="1700" i="1" dirty="0"/>
              <a:t>attributed to Fu Xi  (~2800 BCE)</a:t>
            </a:r>
            <a:endParaRPr lang="en-US" sz="1700" dirty="0"/>
          </a:p>
          <a:p>
            <a:pPr marL="0" indent="0">
              <a:buNone/>
            </a:pPr>
            <a:r>
              <a:rPr lang="zh-TW" altLang="en-US" dirty="0"/>
              <a:t>洛書</a:t>
            </a:r>
            <a:r>
              <a:rPr lang="en-US" dirty="0"/>
              <a:t>		</a:t>
            </a:r>
            <a:r>
              <a:rPr lang="en-US" dirty="0" err="1"/>
              <a:t>Luò</a:t>
            </a:r>
            <a:r>
              <a:rPr lang="en-US" dirty="0"/>
              <a:t> </a:t>
            </a:r>
            <a:r>
              <a:rPr lang="en-US" dirty="0" err="1"/>
              <a:t>Shū</a:t>
            </a:r>
            <a:r>
              <a:rPr lang="en-US" dirty="0"/>
              <a:t> 	Luo [River] Writing	</a:t>
            </a:r>
            <a:r>
              <a:rPr lang="en-US" sz="1700" i="1" dirty="0"/>
              <a:t>attributed to the Great Yu (~2200 BCE)</a:t>
            </a:r>
            <a:r>
              <a:rPr lang="en-US" sz="1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5589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902CC-F054-4A44-8BF7-050CB0B10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Trigrams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058BD-6129-A848-8A59-16EAE0D1A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/>
              <a:t>互卦</a:t>
            </a:r>
            <a:r>
              <a:rPr lang="en-US" dirty="0"/>
              <a:t>		</a:t>
            </a:r>
            <a:r>
              <a:rPr lang="en-US" dirty="0" err="1"/>
              <a:t>Hù</a:t>
            </a:r>
            <a:r>
              <a:rPr lang="en-US" dirty="0"/>
              <a:t> </a:t>
            </a:r>
            <a:r>
              <a:rPr lang="en-US" dirty="0" err="1"/>
              <a:t>Guà</a:t>
            </a:r>
            <a:r>
              <a:rPr lang="en-US" dirty="0"/>
              <a:t>	Nuclear Trigrams or Hexagrams</a:t>
            </a:r>
          </a:p>
          <a:p>
            <a:pPr marL="0" indent="0">
              <a:buNone/>
            </a:pPr>
            <a:r>
              <a:rPr lang="zh-TW" altLang="en-US" dirty="0"/>
              <a:t>體卦</a:t>
            </a:r>
            <a:r>
              <a:rPr lang="en-US" dirty="0"/>
              <a:t>		</a:t>
            </a:r>
            <a:r>
              <a:rPr lang="en-US" dirty="0" err="1"/>
              <a:t>Tǐ</a:t>
            </a:r>
            <a:r>
              <a:rPr lang="en-US" dirty="0"/>
              <a:t> </a:t>
            </a:r>
            <a:r>
              <a:rPr lang="en-US" dirty="0" err="1"/>
              <a:t>Guà</a:t>
            </a:r>
            <a:r>
              <a:rPr lang="en-US" dirty="0"/>
              <a:t>		the primary trigram</a:t>
            </a:r>
          </a:p>
          <a:p>
            <a:pPr marL="0" indent="0">
              <a:buNone/>
            </a:pPr>
            <a:r>
              <a:rPr lang="zh-TW" altLang="en-US" dirty="0"/>
              <a:t>用卦</a:t>
            </a:r>
            <a:r>
              <a:rPr lang="en-US" dirty="0"/>
              <a:t>		</a:t>
            </a:r>
            <a:r>
              <a:rPr lang="en-US" dirty="0" err="1"/>
              <a:t>Yǒng</a:t>
            </a:r>
            <a:r>
              <a:rPr lang="en-US" dirty="0"/>
              <a:t> </a:t>
            </a:r>
            <a:r>
              <a:rPr lang="en-US" dirty="0" err="1"/>
              <a:t>Guà</a:t>
            </a:r>
            <a:r>
              <a:rPr lang="en-US" dirty="0"/>
              <a:t>	the trigrams representing manifestations of </a:t>
            </a:r>
            <a:br>
              <a:rPr lang="en-US" dirty="0"/>
            </a:br>
            <a:r>
              <a:rPr lang="en-US" dirty="0"/>
              <a:t>				  or influences on the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Gua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上卦</a:t>
            </a:r>
            <a:r>
              <a:rPr lang="en-US" dirty="0"/>
              <a:t>		</a:t>
            </a:r>
            <a:r>
              <a:rPr lang="en-US" dirty="0" err="1"/>
              <a:t>shàng</a:t>
            </a:r>
            <a:r>
              <a:rPr lang="en-US" dirty="0"/>
              <a:t> </a:t>
            </a:r>
            <a:r>
              <a:rPr lang="en-US" dirty="0" err="1"/>
              <a:t>guà</a:t>
            </a:r>
            <a:r>
              <a:rPr lang="en-US" dirty="0"/>
              <a:t>	upper trigram</a:t>
            </a:r>
          </a:p>
          <a:p>
            <a:pPr marL="0" indent="0">
              <a:buNone/>
            </a:pPr>
            <a:r>
              <a:rPr lang="zh-TW" altLang="en-US" dirty="0"/>
              <a:t>外卦</a:t>
            </a:r>
            <a:r>
              <a:rPr lang="en-US" dirty="0"/>
              <a:t>		</a:t>
            </a:r>
            <a:r>
              <a:rPr lang="en-US" dirty="0" err="1"/>
              <a:t>wài</a:t>
            </a:r>
            <a:r>
              <a:rPr lang="en-US" dirty="0"/>
              <a:t> </a:t>
            </a:r>
            <a:r>
              <a:rPr lang="en-US" dirty="0" err="1"/>
              <a:t>guà</a:t>
            </a:r>
            <a:r>
              <a:rPr lang="en-US" dirty="0"/>
              <a:t>	outer trigram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下卦</a:t>
            </a:r>
            <a:r>
              <a:rPr lang="en-US" dirty="0"/>
              <a:t>		</a:t>
            </a:r>
            <a:r>
              <a:rPr lang="en-US" dirty="0" err="1"/>
              <a:t>xià</a:t>
            </a:r>
            <a:r>
              <a:rPr lang="en-US" dirty="0"/>
              <a:t> </a:t>
            </a:r>
            <a:r>
              <a:rPr lang="en-US" dirty="0" err="1"/>
              <a:t>guà</a:t>
            </a:r>
            <a:r>
              <a:rPr lang="en-US" dirty="0"/>
              <a:t>	lower trigram</a:t>
            </a:r>
          </a:p>
          <a:p>
            <a:pPr marL="0" indent="0">
              <a:buNone/>
            </a:pPr>
            <a:r>
              <a:rPr lang="zh-TW" altLang="en-US" dirty="0"/>
              <a:t>內卦</a:t>
            </a:r>
            <a:r>
              <a:rPr lang="en-US" dirty="0"/>
              <a:t>		</a:t>
            </a:r>
            <a:r>
              <a:rPr lang="en-US" dirty="0" err="1"/>
              <a:t>nèi</a:t>
            </a:r>
            <a:r>
              <a:rPr lang="en-US" dirty="0"/>
              <a:t> </a:t>
            </a:r>
            <a:r>
              <a:rPr lang="en-US" dirty="0" err="1"/>
              <a:t>guà</a:t>
            </a:r>
            <a:r>
              <a:rPr lang="en-US" dirty="0"/>
              <a:t>	inner trigram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290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8D69-3364-CC42-A677-AC1BAF07C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Numbers and </a:t>
            </a:r>
            <a:br>
              <a:rPr lang="en-US" b="1" dirty="0">
                <a:latin typeface="Papyrus" panose="020B0602040200020303" pitchFamily="34" charset="77"/>
              </a:rPr>
            </a:br>
            <a:r>
              <a:rPr lang="en-US" b="1" dirty="0">
                <a:latin typeface="Papyrus" panose="020B0602040200020303" pitchFamily="34" charset="77"/>
              </a:rPr>
              <a:t>Hexagrams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82620-603C-1749-8410-69E61D38E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/>
              <a:t>六</a:t>
            </a:r>
            <a:r>
              <a:rPr lang="en-US" dirty="0"/>
              <a:t>		</a:t>
            </a:r>
            <a:r>
              <a:rPr lang="en-US" dirty="0" err="1"/>
              <a:t>liù</a:t>
            </a:r>
            <a:r>
              <a:rPr lang="en-US" dirty="0"/>
              <a:t>		six</a:t>
            </a:r>
          </a:p>
          <a:p>
            <a:pPr marL="0" indent="0">
              <a:buNone/>
            </a:pPr>
            <a:r>
              <a:rPr lang="zh-TW" altLang="en-US" dirty="0"/>
              <a:t>九</a:t>
            </a:r>
            <a:r>
              <a:rPr lang="en-US" dirty="0"/>
              <a:t>		</a:t>
            </a:r>
            <a:r>
              <a:rPr lang="en-US" dirty="0" err="1"/>
              <a:t>jiǔ</a:t>
            </a:r>
            <a:r>
              <a:rPr lang="en-US" dirty="0"/>
              <a:t> 		nine</a:t>
            </a:r>
          </a:p>
          <a:p>
            <a:pPr marL="0" indent="0">
              <a:buNone/>
            </a:pPr>
            <a:r>
              <a:rPr lang="zh-TW" altLang="en-US" dirty="0"/>
              <a:t>初</a:t>
            </a:r>
            <a:r>
              <a:rPr lang="en-US" dirty="0"/>
              <a:t>		</a:t>
            </a:r>
            <a:r>
              <a:rPr lang="en-US" dirty="0" err="1"/>
              <a:t>chū</a:t>
            </a:r>
            <a:r>
              <a:rPr lang="en-US" dirty="0"/>
              <a:t> 		bottom, base (bottom/first line)</a:t>
            </a:r>
          </a:p>
          <a:p>
            <a:pPr marL="0" indent="0">
              <a:buNone/>
            </a:pPr>
            <a:r>
              <a:rPr lang="zh-TW" altLang="en-US" dirty="0"/>
              <a:t>上</a:t>
            </a:r>
            <a:r>
              <a:rPr lang="en-US" dirty="0"/>
              <a:t>		</a:t>
            </a:r>
            <a:r>
              <a:rPr lang="en-US" dirty="0" err="1"/>
              <a:t>shàng</a:t>
            </a:r>
            <a:r>
              <a:rPr lang="en-US" dirty="0"/>
              <a:t>		top, upper (top/sixth line)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zh-TW" altLang="en-US" dirty="0"/>
              <a:t>卦畫</a:t>
            </a:r>
            <a:r>
              <a:rPr lang="en-US" dirty="0"/>
              <a:t>		</a:t>
            </a:r>
            <a:r>
              <a:rPr lang="en-US" dirty="0" err="1"/>
              <a:t>Guà</a:t>
            </a:r>
            <a:r>
              <a:rPr lang="en-US" dirty="0"/>
              <a:t> </a:t>
            </a:r>
            <a:r>
              <a:rPr lang="en-US" dirty="0" err="1"/>
              <a:t>Huà</a:t>
            </a:r>
            <a:r>
              <a:rPr lang="en-US" dirty="0"/>
              <a:t> 	trigram or hexagram symbol/graphic</a:t>
            </a:r>
          </a:p>
          <a:p>
            <a:pPr marL="0" indent="0">
              <a:buNone/>
            </a:pPr>
            <a:r>
              <a:rPr lang="zh-TW" altLang="en-US" dirty="0"/>
              <a:t>卦名</a:t>
            </a:r>
            <a:r>
              <a:rPr lang="en-US" dirty="0"/>
              <a:t>		</a:t>
            </a:r>
            <a:r>
              <a:rPr lang="en-US" dirty="0" err="1"/>
              <a:t>Guà</a:t>
            </a:r>
            <a:r>
              <a:rPr lang="en-US" dirty="0"/>
              <a:t> </a:t>
            </a:r>
            <a:r>
              <a:rPr lang="en-US" dirty="0" err="1"/>
              <a:t>Míng</a:t>
            </a:r>
            <a:r>
              <a:rPr lang="en-US" dirty="0"/>
              <a:t> 	trigram or hexagram name</a:t>
            </a:r>
          </a:p>
          <a:p>
            <a:pPr marL="0" indent="0">
              <a:buNone/>
            </a:pPr>
            <a:r>
              <a:rPr lang="zh-TW" altLang="en-US" dirty="0"/>
              <a:t>卦詞</a:t>
            </a:r>
            <a:r>
              <a:rPr lang="en-US" dirty="0"/>
              <a:t>		</a:t>
            </a:r>
            <a:r>
              <a:rPr lang="en-US" dirty="0" err="1"/>
              <a:t>Guà</a:t>
            </a:r>
            <a:r>
              <a:rPr lang="en-US" dirty="0"/>
              <a:t> </a:t>
            </a:r>
            <a:r>
              <a:rPr lang="en-US" dirty="0" err="1"/>
              <a:t>Cí</a:t>
            </a:r>
            <a:r>
              <a:rPr lang="en-US" dirty="0"/>
              <a:t> 	hexagram statements,  the Judgment texts</a:t>
            </a:r>
          </a:p>
          <a:p>
            <a:pPr marL="0" indent="0">
              <a:buNone/>
            </a:pPr>
            <a:r>
              <a:rPr lang="zh-TW" altLang="en-US" dirty="0"/>
              <a:t>彖</a:t>
            </a:r>
            <a:r>
              <a:rPr lang="en-US" dirty="0"/>
              <a:t>		</a:t>
            </a:r>
            <a:r>
              <a:rPr lang="en-US" dirty="0" err="1"/>
              <a:t>Tuàn</a:t>
            </a:r>
            <a:r>
              <a:rPr lang="en-US" dirty="0"/>
              <a:t>		hexagram Decision or Judgment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1851B-5265-AC45-A254-E4513EC27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The Four Terms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B2F3D-27EA-E841-A0AF-B4D78523B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dirty="0"/>
              <a:t>四德</a:t>
            </a:r>
            <a:r>
              <a:rPr lang="en-US" dirty="0"/>
              <a:t>		</a:t>
            </a:r>
            <a:r>
              <a:rPr lang="en-US" b="1" dirty="0" err="1"/>
              <a:t>Sì</a:t>
            </a:r>
            <a:r>
              <a:rPr lang="en-US" b="1" dirty="0"/>
              <a:t> </a:t>
            </a:r>
            <a:r>
              <a:rPr lang="en-US" b="1" dirty="0" err="1"/>
              <a:t>Dé</a:t>
            </a:r>
            <a:r>
              <a:rPr lang="en-US" dirty="0"/>
              <a:t>		</a:t>
            </a:r>
            <a:r>
              <a:rPr lang="en-US" b="1" dirty="0"/>
              <a:t>The Four Terms </a:t>
            </a:r>
            <a:r>
              <a:rPr lang="en-US" dirty="0"/>
              <a:t>(also Virtues)</a:t>
            </a:r>
          </a:p>
          <a:p>
            <a:pPr marL="0" indent="0">
              <a:buNone/>
            </a:pPr>
            <a:r>
              <a:rPr lang="zh-TW" altLang="en-US" dirty="0"/>
              <a:t>元</a:t>
            </a:r>
            <a:r>
              <a:rPr lang="en-US" dirty="0"/>
              <a:t>		</a:t>
            </a:r>
            <a:r>
              <a:rPr lang="en-US" dirty="0" err="1"/>
              <a:t>yuán</a:t>
            </a:r>
            <a:r>
              <a:rPr lang="en-US" dirty="0"/>
              <a:t> 		original</a:t>
            </a:r>
          </a:p>
          <a:p>
            <a:pPr marL="0" indent="0">
              <a:buNone/>
            </a:pPr>
            <a:r>
              <a:rPr lang="zh-TW" altLang="en-US" dirty="0"/>
              <a:t>亨</a:t>
            </a:r>
            <a:r>
              <a:rPr lang="en-US" dirty="0"/>
              <a:t>		</a:t>
            </a:r>
            <a:r>
              <a:rPr lang="en-US" dirty="0" err="1"/>
              <a:t>hēng</a:t>
            </a:r>
            <a:r>
              <a:rPr lang="en-US" dirty="0"/>
              <a:t> 		sacrifice</a:t>
            </a:r>
          </a:p>
          <a:p>
            <a:pPr marL="0" indent="0">
              <a:buNone/>
            </a:pPr>
            <a:r>
              <a:rPr lang="zh-TW" altLang="en-US" dirty="0"/>
              <a:t>利</a:t>
            </a:r>
            <a:r>
              <a:rPr lang="en-US" dirty="0"/>
              <a:t>		</a:t>
            </a:r>
            <a:r>
              <a:rPr lang="en-US" dirty="0" err="1"/>
              <a:t>lì</a:t>
            </a:r>
            <a:r>
              <a:rPr lang="en-US" dirty="0"/>
              <a:t> 		beneficial, advantageous; favorable</a:t>
            </a:r>
          </a:p>
          <a:p>
            <a:pPr marL="0" indent="0">
              <a:buNone/>
            </a:pPr>
            <a:r>
              <a:rPr lang="zh-TW" altLang="en-US" dirty="0"/>
              <a:t>貞</a:t>
            </a:r>
            <a:r>
              <a:rPr lang="en-US" dirty="0"/>
              <a:t>		</a:t>
            </a:r>
            <a:r>
              <a:rPr lang="en-US" dirty="0" err="1"/>
              <a:t>zhēn</a:t>
            </a:r>
            <a:r>
              <a:rPr lang="en-US" dirty="0"/>
              <a:t> 		to divine, divination</a:t>
            </a:r>
          </a:p>
          <a:p>
            <a:pPr marL="0" indent="0">
              <a:buNone/>
            </a:pPr>
            <a:r>
              <a:rPr lang="zh-TW" altLang="en-US" dirty="0"/>
              <a:t>享</a:t>
            </a:r>
            <a:r>
              <a:rPr lang="en-US" dirty="0"/>
              <a:t>		</a:t>
            </a:r>
            <a:r>
              <a:rPr lang="en-US" dirty="0" err="1"/>
              <a:t>xiǎng</a:t>
            </a:r>
            <a:r>
              <a:rPr lang="en-US" dirty="0"/>
              <a:t>		sacrificial offering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zh-TW" altLang="en-US" dirty="0"/>
              <a:t>章</a:t>
            </a:r>
            <a:r>
              <a:rPr lang="en-US" dirty="0"/>
              <a:t>		</a:t>
            </a:r>
            <a:r>
              <a:rPr lang="en-US" dirty="0" err="1"/>
              <a:t>zhāng</a:t>
            </a:r>
            <a:r>
              <a:rPr lang="en-US" dirty="0"/>
              <a:t> 		chapter, section;	= a </a:t>
            </a:r>
            <a:r>
              <a:rPr lang="en-US" dirty="0" err="1"/>
              <a:t>Meton</a:t>
            </a:r>
            <a:r>
              <a:rPr lang="en-US" dirty="0"/>
              <a:t> cycle of 19.1 years</a:t>
            </a:r>
          </a:p>
          <a:p>
            <a:pPr marL="0" indent="0">
              <a:buNone/>
            </a:pPr>
            <a:r>
              <a:rPr lang="zh-TW" altLang="en-US" dirty="0"/>
              <a:t>蔀</a:t>
            </a:r>
            <a:r>
              <a:rPr lang="en-US" dirty="0"/>
              <a:t>		</a:t>
            </a:r>
            <a:r>
              <a:rPr lang="en-US" dirty="0" err="1"/>
              <a:t>bù</a:t>
            </a:r>
            <a:r>
              <a:rPr lang="en-US" dirty="0"/>
              <a:t>		4 </a:t>
            </a:r>
            <a:r>
              <a:rPr lang="en-US" dirty="0" err="1"/>
              <a:t>zhang</a:t>
            </a:r>
            <a:r>
              <a:rPr lang="en-US" dirty="0"/>
              <a:t>		= a </a:t>
            </a:r>
            <a:r>
              <a:rPr lang="en-US" dirty="0" err="1"/>
              <a:t>Callipic</a:t>
            </a:r>
            <a:r>
              <a:rPr lang="en-US" dirty="0"/>
              <a:t> cycle of 76.4 years</a:t>
            </a:r>
          </a:p>
          <a:p>
            <a:pPr marL="0" indent="0">
              <a:buNone/>
            </a:pPr>
            <a:r>
              <a:rPr lang="zh-TW" altLang="en-US" dirty="0"/>
              <a:t>期</a:t>
            </a:r>
            <a:r>
              <a:rPr lang="en-US" dirty="0"/>
              <a:t>		</a:t>
            </a:r>
            <a:r>
              <a:rPr lang="en-US" dirty="0" err="1"/>
              <a:t>qī</a:t>
            </a:r>
            <a:r>
              <a:rPr lang="en-US" dirty="0"/>
              <a:t> 		any long cycle or period of time such as a decade or century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zh-TW" altLang="en-US" dirty="0"/>
              <a:t>九宮</a:t>
            </a:r>
            <a:r>
              <a:rPr lang="en-US" dirty="0"/>
              <a:t>		</a:t>
            </a:r>
            <a:r>
              <a:rPr lang="en-US" dirty="0" err="1"/>
              <a:t>Jiǔ</a:t>
            </a:r>
            <a:r>
              <a:rPr lang="en-US" dirty="0"/>
              <a:t> </a:t>
            </a:r>
            <a:r>
              <a:rPr lang="en-US" dirty="0" err="1"/>
              <a:t>Gōng</a:t>
            </a:r>
            <a:r>
              <a:rPr lang="en-US" dirty="0"/>
              <a:t>		9 Palaces  (magic square of 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90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2BFDE-E150-EF4C-A27D-834C44160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Proper Nouns / Names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BA5C9-3FA7-974E-9025-6715F3E4B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zh-TW" altLang="en-US" dirty="0"/>
              <a:t>易經</a:t>
            </a:r>
            <a:r>
              <a:rPr lang="en-US" dirty="0"/>
              <a:t>	</a:t>
            </a:r>
            <a:r>
              <a:rPr lang="en-US" dirty="0" err="1"/>
              <a:t>Yì</a:t>
            </a:r>
            <a:r>
              <a:rPr lang="en-US" dirty="0"/>
              <a:t> </a:t>
            </a:r>
            <a:r>
              <a:rPr lang="en-US" dirty="0" err="1"/>
              <a:t>Jīng</a:t>
            </a:r>
            <a:r>
              <a:rPr lang="en-US" dirty="0"/>
              <a:t> 	Change Classic, Book of Change(s)</a:t>
            </a:r>
          </a:p>
          <a:p>
            <a:pPr marL="0" indent="0">
              <a:buNone/>
            </a:pPr>
            <a:r>
              <a:rPr lang="zh-TW" altLang="en-US" dirty="0"/>
              <a:t>周易</a:t>
            </a:r>
            <a:r>
              <a:rPr lang="en-US" dirty="0"/>
              <a:t>	</a:t>
            </a:r>
            <a:r>
              <a:rPr lang="en-US" dirty="0" err="1"/>
              <a:t>Zhōu</a:t>
            </a:r>
            <a:r>
              <a:rPr lang="en-US" dirty="0"/>
              <a:t> </a:t>
            </a:r>
            <a:r>
              <a:rPr lang="en-US" dirty="0" err="1"/>
              <a:t>Yì</a:t>
            </a:r>
            <a:r>
              <a:rPr lang="en-US" dirty="0"/>
              <a:t> 	Changes of the Zhou	(the original text from the Zhou dynasty, sans commentary tradition)</a:t>
            </a:r>
          </a:p>
          <a:p>
            <a:pPr marL="0" indent="0">
              <a:buNone/>
            </a:pPr>
            <a:r>
              <a:rPr lang="zh-TW" altLang="en-US" dirty="0"/>
              <a:t>焦氏易林</a:t>
            </a:r>
            <a:r>
              <a:rPr lang="en-US" dirty="0"/>
              <a:t>	</a:t>
            </a:r>
            <a:r>
              <a:rPr lang="en-US" sz="2500" dirty="0" err="1"/>
              <a:t>Jiāo</a:t>
            </a:r>
            <a:r>
              <a:rPr lang="en-US" sz="2500" dirty="0"/>
              <a:t> </a:t>
            </a:r>
            <a:r>
              <a:rPr lang="en-US" sz="2500" dirty="0" err="1"/>
              <a:t>Shì</a:t>
            </a:r>
            <a:r>
              <a:rPr lang="en-US" sz="2500" dirty="0"/>
              <a:t> </a:t>
            </a:r>
            <a:r>
              <a:rPr lang="en-US" sz="2500" dirty="0" err="1"/>
              <a:t>Yì</a:t>
            </a:r>
            <a:r>
              <a:rPr lang="en-US" sz="2500" dirty="0"/>
              <a:t> </a:t>
            </a:r>
            <a:r>
              <a:rPr lang="en-US" sz="2500" dirty="0" err="1"/>
              <a:t>Lín</a:t>
            </a:r>
            <a:r>
              <a:rPr lang="en-US" dirty="0"/>
              <a:t>	Master Jiao’s Change Forest  (1st c. BCE oracle describing all 4096 transmutations of the 64 hexagrams)</a:t>
            </a:r>
          </a:p>
          <a:p>
            <a:pPr marL="0" indent="0">
              <a:buNone/>
            </a:pPr>
            <a:r>
              <a:rPr lang="zh-TW" altLang="en-US" dirty="0"/>
              <a:t>伏羲</a:t>
            </a:r>
            <a:r>
              <a:rPr lang="en-US" dirty="0"/>
              <a:t>	</a:t>
            </a:r>
            <a:r>
              <a:rPr lang="en-US" dirty="0" err="1"/>
              <a:t>Fū</a:t>
            </a:r>
            <a:r>
              <a:rPr lang="en-US" dirty="0"/>
              <a:t> </a:t>
            </a:r>
            <a:r>
              <a:rPr lang="en-US" dirty="0" err="1"/>
              <a:t>Xī</a:t>
            </a:r>
            <a:r>
              <a:rPr lang="en-US" dirty="0"/>
              <a:t>	circa 2800 BCE	[progenitor of Chinese civilization, invents trigrams &amp; divination practices]</a:t>
            </a:r>
          </a:p>
          <a:p>
            <a:pPr marL="0" indent="0">
              <a:buNone/>
            </a:pPr>
            <a:r>
              <a:rPr lang="zh-TW" altLang="en-US" dirty="0"/>
              <a:t>大寓</a:t>
            </a:r>
            <a:r>
              <a:rPr lang="en-US" dirty="0"/>
              <a:t>	</a:t>
            </a:r>
            <a:r>
              <a:rPr lang="en-US" dirty="0" err="1"/>
              <a:t>Dà</a:t>
            </a:r>
            <a:r>
              <a:rPr lang="en-US" dirty="0"/>
              <a:t> </a:t>
            </a:r>
            <a:r>
              <a:rPr lang="en-US" dirty="0" err="1"/>
              <a:t>Yù</a:t>
            </a:r>
            <a:r>
              <a:rPr lang="en-US" dirty="0"/>
              <a:t>	the Great </a:t>
            </a:r>
            <a:r>
              <a:rPr lang="en-US" dirty="0" err="1"/>
              <a:t>Yü</a:t>
            </a:r>
            <a:r>
              <a:rPr lang="en-US" dirty="0"/>
              <a:t>, </a:t>
            </a:r>
            <a:r>
              <a:rPr lang="en-US" dirty="0" err="1"/>
              <a:t>Yü</a:t>
            </a:r>
            <a:r>
              <a:rPr lang="en-US" dirty="0"/>
              <a:t> the Great     [founder of the Xia Dynasty, circa 2200 BCE]</a:t>
            </a:r>
          </a:p>
          <a:p>
            <a:pPr marL="0" indent="0">
              <a:buNone/>
            </a:pPr>
            <a:r>
              <a:rPr lang="zh-TW" altLang="en-US" dirty="0"/>
              <a:t>文王</a:t>
            </a:r>
            <a:r>
              <a:rPr lang="en-US" dirty="0"/>
              <a:t>	</a:t>
            </a:r>
            <a:r>
              <a:rPr lang="en-US" dirty="0" err="1"/>
              <a:t>Wén</a:t>
            </a:r>
            <a:r>
              <a:rPr lang="en-US" dirty="0"/>
              <a:t> </a:t>
            </a:r>
            <a:r>
              <a:rPr lang="en-US" dirty="0" err="1"/>
              <a:t>Wáng</a:t>
            </a:r>
            <a:r>
              <a:rPr lang="en-US" dirty="0"/>
              <a:t>	Literary/Cultural King    [leader/king of the Zhou people, commits Zhou Yi to writing]</a:t>
            </a:r>
          </a:p>
          <a:p>
            <a:pPr marL="0" indent="0">
              <a:buNone/>
            </a:pPr>
            <a:r>
              <a:rPr lang="zh-TW" altLang="en-US" dirty="0"/>
              <a:t>武王</a:t>
            </a:r>
            <a:r>
              <a:rPr lang="en-US" dirty="0"/>
              <a:t>	</a:t>
            </a:r>
            <a:r>
              <a:rPr lang="en-US" dirty="0" err="1"/>
              <a:t>Wǔ</a:t>
            </a:r>
            <a:r>
              <a:rPr lang="en-US" dirty="0"/>
              <a:t> </a:t>
            </a:r>
            <a:r>
              <a:rPr lang="en-US" dirty="0" err="1"/>
              <a:t>Wáng</a:t>
            </a:r>
            <a:r>
              <a:rPr lang="en-US" dirty="0"/>
              <a:t>	Martial/Military King [one of K. Wen’s sons, accomplishes the military overthrow of the Shang, 1122 BCE]</a:t>
            </a:r>
          </a:p>
          <a:p>
            <a:pPr marL="0" indent="0">
              <a:buNone/>
            </a:pPr>
            <a:r>
              <a:rPr lang="zh-TW" altLang="en-US" dirty="0"/>
              <a:t>周公</a:t>
            </a:r>
            <a:r>
              <a:rPr lang="en-US" dirty="0"/>
              <a:t>	</a:t>
            </a:r>
            <a:r>
              <a:rPr lang="en-US" dirty="0" err="1"/>
              <a:t>Zhōu</a:t>
            </a:r>
            <a:r>
              <a:rPr lang="en-US" dirty="0"/>
              <a:t> </a:t>
            </a:r>
            <a:r>
              <a:rPr lang="en-US" dirty="0" err="1"/>
              <a:t>Gōng</a:t>
            </a:r>
            <a:r>
              <a:rPr lang="en-US" dirty="0"/>
              <a:t> 	Duke of Zhou     [K. Wu’s brother, becomes regent of the empire when he dies; author of the line texts]</a:t>
            </a:r>
          </a:p>
          <a:p>
            <a:pPr marL="0" indent="0">
              <a:buNone/>
            </a:pPr>
            <a:r>
              <a:rPr lang="zh-TW" altLang="en-US" dirty="0"/>
              <a:t>帝乙</a:t>
            </a:r>
            <a:r>
              <a:rPr lang="en-US" dirty="0"/>
              <a:t>	</a:t>
            </a:r>
            <a:r>
              <a:rPr lang="en-US" dirty="0" err="1"/>
              <a:t>Dì</a:t>
            </a:r>
            <a:r>
              <a:rPr lang="en-US" dirty="0"/>
              <a:t> </a:t>
            </a:r>
            <a:r>
              <a:rPr lang="en-US" dirty="0" err="1"/>
              <a:t>Yǐ</a:t>
            </a:r>
            <a:r>
              <a:rPr lang="en-US" dirty="0"/>
              <a:t>	Emperor Yi	[last Shang ruler, he is depicted as a decadent and tyrannical ruler, he imprisons K. Wen]</a:t>
            </a:r>
          </a:p>
          <a:p>
            <a:pPr marL="0" indent="0">
              <a:buNone/>
            </a:pPr>
            <a:r>
              <a:rPr lang="zh-TW" altLang="en-US" dirty="0"/>
              <a:t>孔夫子</a:t>
            </a:r>
            <a:r>
              <a:rPr lang="en-US" dirty="0"/>
              <a:t>	</a:t>
            </a:r>
            <a:r>
              <a:rPr lang="en-US" dirty="0" err="1"/>
              <a:t>Kǒng</a:t>
            </a:r>
            <a:r>
              <a:rPr lang="en-US" dirty="0"/>
              <a:t> </a:t>
            </a:r>
            <a:r>
              <a:rPr lang="en-US" dirty="0" err="1"/>
              <a:t>Fū-zi</a:t>
            </a:r>
            <a:r>
              <a:rPr lang="en-US" dirty="0"/>
              <a:t>	Confucius (Master Kong)</a:t>
            </a:r>
          </a:p>
          <a:p>
            <a:pPr marL="0" indent="0">
              <a:buNone/>
            </a:pPr>
            <a:r>
              <a:rPr lang="zh-TW" altLang="en-US" dirty="0"/>
              <a:t>儒家</a:t>
            </a:r>
            <a:r>
              <a:rPr lang="en-US" dirty="0"/>
              <a:t>	</a:t>
            </a:r>
            <a:r>
              <a:rPr lang="en-US" dirty="0" err="1"/>
              <a:t>Rú</a:t>
            </a:r>
            <a:r>
              <a:rPr lang="en-US" dirty="0"/>
              <a:t> </a:t>
            </a:r>
            <a:r>
              <a:rPr lang="en-US" dirty="0" err="1"/>
              <a:t>Jiā</a:t>
            </a:r>
            <a:r>
              <a:rPr lang="en-US" dirty="0"/>
              <a:t> 	Confucian School</a:t>
            </a:r>
          </a:p>
          <a:p>
            <a:pPr marL="0" indent="0">
              <a:buNone/>
            </a:pPr>
            <a:r>
              <a:rPr lang="zh-TW" altLang="en-US" dirty="0"/>
              <a:t>邵雍</a:t>
            </a:r>
            <a:r>
              <a:rPr lang="en-US" dirty="0"/>
              <a:t>	</a:t>
            </a:r>
            <a:r>
              <a:rPr lang="en-US" dirty="0" err="1"/>
              <a:t>Shào</a:t>
            </a:r>
            <a:r>
              <a:rPr lang="en-US" dirty="0"/>
              <a:t> </a:t>
            </a:r>
            <a:r>
              <a:rPr lang="en-US" dirty="0" err="1"/>
              <a:t>Yōng</a:t>
            </a:r>
            <a:r>
              <a:rPr lang="en-US" dirty="0"/>
              <a:t>	[1011-1077] Song Yi Jing scholar  (major proponent of the Form &amp; Number school)</a:t>
            </a:r>
          </a:p>
          <a:p>
            <a:pPr marL="0" indent="0">
              <a:buNone/>
            </a:pPr>
            <a:r>
              <a:rPr lang="zh-TW" altLang="en-US" dirty="0"/>
              <a:t>朱熹</a:t>
            </a:r>
            <a:r>
              <a:rPr lang="en-US" dirty="0"/>
              <a:t>	</a:t>
            </a:r>
            <a:r>
              <a:rPr lang="en-US" dirty="0" err="1"/>
              <a:t>Zhū</a:t>
            </a:r>
            <a:r>
              <a:rPr lang="en-US" dirty="0"/>
              <a:t> </a:t>
            </a:r>
            <a:r>
              <a:rPr lang="en-US" dirty="0" err="1"/>
              <a:t>Xī</a:t>
            </a:r>
            <a:r>
              <a:rPr lang="en-US" dirty="0"/>
              <a:t>	[1130-1200] (author of Yi </a:t>
            </a:r>
            <a:r>
              <a:rPr lang="en-US" dirty="0" err="1"/>
              <a:t>Xue</a:t>
            </a:r>
            <a:r>
              <a:rPr lang="en-US" dirty="0"/>
              <a:t> Qi Meng = Change Study Primer 1186)</a:t>
            </a:r>
          </a:p>
          <a:p>
            <a:pPr marL="0" indent="0">
              <a:buNone/>
            </a:pPr>
            <a:r>
              <a:rPr lang="zh-TW" altLang="en-US" dirty="0"/>
              <a:t>康熙</a:t>
            </a:r>
            <a:r>
              <a:rPr lang="en-US" dirty="0"/>
              <a:t>	</a:t>
            </a:r>
            <a:r>
              <a:rPr lang="en-US" dirty="0" err="1"/>
              <a:t>Kāng</a:t>
            </a:r>
            <a:r>
              <a:rPr lang="en-US" dirty="0"/>
              <a:t> </a:t>
            </a:r>
            <a:r>
              <a:rPr lang="en-US" dirty="0" err="1"/>
              <a:t>Xī</a:t>
            </a:r>
            <a:r>
              <a:rPr lang="en-US" dirty="0"/>
              <a:t>	the 2nd Qing emperor, reigned 1662-1722, authorized 1715 edition of Yi Jing</a:t>
            </a:r>
          </a:p>
          <a:p>
            <a:pPr marL="0" indent="0">
              <a:buNone/>
            </a:pPr>
            <a:r>
              <a:rPr lang="zh-TW" altLang="en-US" dirty="0"/>
              <a:t>馬王堆</a:t>
            </a:r>
            <a:r>
              <a:rPr lang="en-US" dirty="0"/>
              <a:t>	</a:t>
            </a:r>
            <a:r>
              <a:rPr lang="en-US" sz="2500" dirty="0" err="1"/>
              <a:t>Mǎ</a:t>
            </a:r>
            <a:r>
              <a:rPr lang="en-US" sz="2500" dirty="0"/>
              <a:t> </a:t>
            </a:r>
            <a:r>
              <a:rPr lang="en-US" sz="2500" dirty="0" err="1"/>
              <a:t>Wáng</a:t>
            </a:r>
            <a:r>
              <a:rPr lang="en-US" sz="2500" dirty="0"/>
              <a:t> </a:t>
            </a:r>
            <a:r>
              <a:rPr lang="en-US" sz="2500" dirty="0" err="1"/>
              <a:t>Duī</a:t>
            </a:r>
            <a:r>
              <a:rPr lang="en-US" dirty="0"/>
              <a:t>	tombs in central Hunan where Yi Jing manuscripts from ~190 BCE were found in 1973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991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2BC51-5151-C84F-BDED-E0F929504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General Terms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B787B-2957-184E-9EC2-BD9D4FEDE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1200" dirty="0"/>
              <a:t>卦</a:t>
            </a:r>
            <a:r>
              <a:rPr lang="en-US" sz="1200" dirty="0"/>
              <a:t>	</a:t>
            </a:r>
            <a:r>
              <a:rPr lang="en-US" sz="1200" dirty="0" err="1"/>
              <a:t>Guà</a:t>
            </a:r>
            <a:r>
              <a:rPr lang="en-US" sz="1200" dirty="0"/>
              <a:t>	divinatory symbols	(trigram or hexagram)</a:t>
            </a:r>
            <a:br>
              <a:rPr lang="en-US" sz="1200" dirty="0"/>
            </a:br>
            <a:r>
              <a:rPr lang="zh-TW" altLang="en-US" sz="1200" dirty="0"/>
              <a:t>八卦</a:t>
            </a:r>
            <a:r>
              <a:rPr lang="en-US" sz="1200" b="1" dirty="0"/>
              <a:t>	</a:t>
            </a:r>
            <a:r>
              <a:rPr lang="en-US" sz="1200" dirty="0" err="1"/>
              <a:t>Bā</a:t>
            </a:r>
            <a:r>
              <a:rPr lang="en-US" sz="1200" dirty="0"/>
              <a:t> </a:t>
            </a:r>
            <a:r>
              <a:rPr lang="en-US" sz="1200" dirty="0" err="1"/>
              <a:t>Guà</a:t>
            </a:r>
            <a:r>
              <a:rPr lang="en-US" sz="1200" dirty="0"/>
              <a:t>	8 Trigrams</a:t>
            </a:r>
          </a:p>
          <a:p>
            <a:pPr marL="0" indent="0">
              <a:buNone/>
            </a:pPr>
            <a:r>
              <a:rPr lang="zh-TW" altLang="en-US" sz="1200" dirty="0"/>
              <a:t>本卦</a:t>
            </a:r>
            <a:r>
              <a:rPr lang="en-US" sz="1200" dirty="0"/>
              <a:t>	</a:t>
            </a:r>
            <a:r>
              <a:rPr lang="en-US" sz="1200" dirty="0" err="1"/>
              <a:t>Běn</a:t>
            </a:r>
            <a:r>
              <a:rPr lang="en-US" sz="1200" dirty="0"/>
              <a:t> </a:t>
            </a:r>
            <a:r>
              <a:rPr lang="en-US" sz="1200" dirty="0" err="1"/>
              <a:t>Guà</a:t>
            </a:r>
            <a:r>
              <a:rPr lang="en-US" sz="1200" dirty="0"/>
              <a:t>	initial hexagram</a:t>
            </a:r>
            <a:br>
              <a:rPr lang="en-US" sz="1200" dirty="0"/>
            </a:br>
            <a:r>
              <a:rPr lang="zh-TW" altLang="en-US" sz="1200" dirty="0"/>
              <a:t>之卦</a:t>
            </a:r>
            <a:r>
              <a:rPr lang="en-US" sz="1200" dirty="0"/>
              <a:t>	</a:t>
            </a:r>
            <a:r>
              <a:rPr lang="en-US" sz="1200" dirty="0" err="1"/>
              <a:t>Zhī</a:t>
            </a:r>
            <a:r>
              <a:rPr lang="en-US" sz="1200" dirty="0"/>
              <a:t> </a:t>
            </a:r>
            <a:r>
              <a:rPr lang="en-US" sz="1200" dirty="0" err="1"/>
              <a:t>Guà</a:t>
            </a:r>
            <a:r>
              <a:rPr lang="en-US" sz="1200" dirty="0"/>
              <a:t>	resulting hexagram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zh-TW" altLang="en-US" sz="1200" dirty="0"/>
              <a:t>陰</a:t>
            </a:r>
            <a:r>
              <a:rPr lang="en-US" sz="1200" dirty="0"/>
              <a:t>	</a:t>
            </a:r>
            <a:r>
              <a:rPr lang="en-US" sz="1200" dirty="0" err="1"/>
              <a:t>Yīn</a:t>
            </a:r>
            <a:r>
              <a:rPr lang="en-US" sz="1200" dirty="0"/>
              <a:t>	shady side of a hill; overcast day</a:t>
            </a:r>
            <a:br>
              <a:rPr lang="en-US" sz="1200" dirty="0"/>
            </a:br>
            <a:r>
              <a:rPr lang="zh-TW" altLang="en-US" sz="1200" dirty="0"/>
              <a:t>陽</a:t>
            </a:r>
            <a:r>
              <a:rPr lang="en-US" sz="1200" dirty="0"/>
              <a:t>	</a:t>
            </a:r>
            <a:r>
              <a:rPr lang="en-US" sz="1200" dirty="0" err="1"/>
              <a:t>Yáng</a:t>
            </a:r>
            <a:r>
              <a:rPr lang="en-US" sz="1200" dirty="0"/>
              <a:t>	sunny side of a hill; sunny day</a:t>
            </a:r>
          </a:p>
          <a:p>
            <a:pPr marL="0" indent="0">
              <a:buNone/>
            </a:pPr>
            <a:r>
              <a:rPr lang="zh-TW" altLang="en-US" sz="1200" dirty="0"/>
              <a:t>天</a:t>
            </a:r>
            <a:r>
              <a:rPr lang="en-US" sz="1200" dirty="0"/>
              <a:t>	</a:t>
            </a:r>
            <a:r>
              <a:rPr lang="en-US" sz="1200" dirty="0" err="1"/>
              <a:t>Tiān</a:t>
            </a:r>
            <a:r>
              <a:rPr lang="en-US" sz="1200" dirty="0"/>
              <a:t>	Sky/Heaven/Celestial</a:t>
            </a:r>
            <a:br>
              <a:rPr lang="en-US" sz="1200" dirty="0"/>
            </a:br>
            <a:r>
              <a:rPr lang="zh-TW" altLang="en-US" sz="1200" dirty="0"/>
              <a:t>地</a:t>
            </a:r>
            <a:r>
              <a:rPr lang="en-US" sz="1200" dirty="0"/>
              <a:t>	</a:t>
            </a:r>
            <a:r>
              <a:rPr lang="en-US" sz="1200" dirty="0" err="1"/>
              <a:t>Dì</a:t>
            </a:r>
            <a:r>
              <a:rPr lang="en-US" sz="1200" dirty="0"/>
              <a:t>	Earth/Terrestrial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zh-TW" altLang="en-US" sz="1200" dirty="0"/>
              <a:t>四像</a:t>
            </a:r>
            <a:r>
              <a:rPr lang="en-US" sz="1200" dirty="0"/>
              <a:t>/</a:t>
            </a:r>
            <a:r>
              <a:rPr lang="zh-TW" altLang="en-US" sz="1200" dirty="0"/>
              <a:t>象</a:t>
            </a:r>
            <a:r>
              <a:rPr lang="en-US" sz="1200" dirty="0"/>
              <a:t>	</a:t>
            </a:r>
            <a:r>
              <a:rPr lang="en-US" sz="1200" b="1" dirty="0" err="1"/>
              <a:t>Sì</a:t>
            </a:r>
            <a:r>
              <a:rPr lang="en-US" sz="1200" b="1" dirty="0"/>
              <a:t> </a:t>
            </a:r>
            <a:r>
              <a:rPr lang="en-US" sz="1200" b="1" dirty="0" err="1"/>
              <a:t>Xiàng</a:t>
            </a:r>
            <a:r>
              <a:rPr lang="en-US" sz="1200" dirty="0"/>
              <a:t>	</a:t>
            </a:r>
            <a:r>
              <a:rPr lang="en-US" sz="1200" b="1" dirty="0"/>
              <a:t>Four Symbols/Emblems</a:t>
            </a:r>
          </a:p>
          <a:p>
            <a:pPr marL="0" indent="0">
              <a:buNone/>
            </a:pPr>
            <a:r>
              <a:rPr lang="zh-TW" altLang="en-US" sz="1200" dirty="0"/>
              <a:t>太陽</a:t>
            </a:r>
            <a:r>
              <a:rPr lang="en-US" sz="1200" dirty="0"/>
              <a:t>	</a:t>
            </a:r>
            <a:r>
              <a:rPr lang="en-US" sz="1200" dirty="0" err="1"/>
              <a:t>Tài</a:t>
            </a:r>
            <a:r>
              <a:rPr lang="en-US" sz="1200" dirty="0"/>
              <a:t> </a:t>
            </a:r>
            <a:r>
              <a:rPr lang="en-US" sz="1200" dirty="0" err="1"/>
              <a:t>Yáng</a:t>
            </a:r>
            <a:r>
              <a:rPr lang="en-US" sz="1200" dirty="0"/>
              <a:t>	old/mature yang	(yang gone to its extreme)</a:t>
            </a:r>
            <a:br>
              <a:rPr lang="en-US" sz="1200" dirty="0"/>
            </a:br>
            <a:r>
              <a:rPr lang="zh-TW" altLang="en-US" sz="1200" dirty="0"/>
              <a:t>少陽</a:t>
            </a:r>
            <a:r>
              <a:rPr lang="en-US" sz="1200" dirty="0"/>
              <a:t>	</a:t>
            </a:r>
            <a:r>
              <a:rPr lang="en-US" sz="1200" dirty="0" err="1"/>
              <a:t>ShàoYáng</a:t>
            </a:r>
            <a:r>
              <a:rPr lang="en-US" sz="1200" dirty="0"/>
              <a:t>	young yang		(yang increasing)</a:t>
            </a:r>
          </a:p>
          <a:p>
            <a:pPr marL="0" indent="0">
              <a:buNone/>
            </a:pPr>
            <a:r>
              <a:rPr lang="zh-TW" altLang="en-US" sz="1200" dirty="0"/>
              <a:t>少陰</a:t>
            </a:r>
            <a:r>
              <a:rPr lang="en-US" sz="1200" dirty="0"/>
              <a:t>	</a:t>
            </a:r>
            <a:r>
              <a:rPr lang="en-US" sz="1200" dirty="0" err="1"/>
              <a:t>ShàoYīn</a:t>
            </a:r>
            <a:r>
              <a:rPr lang="en-US" sz="1200" dirty="0"/>
              <a:t>	young yin		(yin increasing)</a:t>
            </a:r>
            <a:br>
              <a:rPr lang="en-US" sz="1200" dirty="0"/>
            </a:br>
            <a:r>
              <a:rPr lang="zh-TW" altLang="en-US" sz="1200" dirty="0"/>
              <a:t>太陰</a:t>
            </a:r>
            <a:r>
              <a:rPr lang="en-US" sz="1200" dirty="0"/>
              <a:t>	</a:t>
            </a:r>
            <a:r>
              <a:rPr lang="en-US" sz="1200" dirty="0" err="1"/>
              <a:t>Tài</a:t>
            </a:r>
            <a:r>
              <a:rPr lang="en-US" sz="1200" dirty="0"/>
              <a:t> </a:t>
            </a:r>
            <a:r>
              <a:rPr lang="en-US" sz="1200" dirty="0" err="1"/>
              <a:t>Yīn</a:t>
            </a:r>
            <a:r>
              <a:rPr lang="en-US" sz="1200" dirty="0"/>
              <a:t>	old/mature yin	(yin gone to its extreme)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zh-TW" altLang="en-US" sz="1200" dirty="0"/>
              <a:t>上經</a:t>
            </a:r>
            <a:r>
              <a:rPr lang="en-US" sz="1200" dirty="0"/>
              <a:t>	</a:t>
            </a:r>
            <a:r>
              <a:rPr lang="en-US" sz="1200" dirty="0" err="1"/>
              <a:t>Shàng</a:t>
            </a:r>
            <a:r>
              <a:rPr lang="en-US" sz="1200" dirty="0"/>
              <a:t> </a:t>
            </a:r>
            <a:r>
              <a:rPr lang="en-US" sz="1200" dirty="0" err="1"/>
              <a:t>Jīng</a:t>
            </a:r>
            <a:r>
              <a:rPr lang="en-US" sz="1200" dirty="0"/>
              <a:t>	Upper Canon		(hexagrams 1-30)</a:t>
            </a:r>
            <a:br>
              <a:rPr lang="en-US" sz="1200" dirty="0"/>
            </a:br>
            <a:r>
              <a:rPr lang="zh-TW" altLang="en-US" sz="1200" dirty="0"/>
              <a:t>下經</a:t>
            </a:r>
            <a:r>
              <a:rPr lang="en-US" sz="1200" dirty="0"/>
              <a:t>	</a:t>
            </a:r>
            <a:r>
              <a:rPr lang="en-US" sz="1200" dirty="0" err="1"/>
              <a:t>Xià</a:t>
            </a:r>
            <a:r>
              <a:rPr lang="en-US" sz="1200" dirty="0"/>
              <a:t> </a:t>
            </a:r>
            <a:r>
              <a:rPr lang="en-US" sz="1200" dirty="0" err="1"/>
              <a:t>Jīng</a:t>
            </a:r>
            <a:r>
              <a:rPr lang="en-US" sz="1200" dirty="0"/>
              <a:t> 	Lower Canon		(hexagrams 31-64)</a:t>
            </a:r>
          </a:p>
        </p:txBody>
      </p:sp>
    </p:spTree>
    <p:extLst>
      <p:ext uri="{BB962C8B-B14F-4D97-AF65-F5344CB8AC3E}">
        <p14:creationId xmlns:p14="http://schemas.microsoft.com/office/powerpoint/2010/main" val="501572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FC435-3EC3-B04F-AD86-39F518CC4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十翼</a:t>
            </a:r>
            <a:r>
              <a:rPr lang="en-US" altLang="zh-TW" dirty="0"/>
              <a:t> </a:t>
            </a:r>
            <a:r>
              <a:rPr lang="en-US" b="1" dirty="0" err="1">
                <a:latin typeface="Papyrus" panose="020B0602040200020303" pitchFamily="34" charset="77"/>
              </a:rPr>
              <a:t>Shí</a:t>
            </a:r>
            <a:r>
              <a:rPr lang="en-US" b="1" dirty="0">
                <a:latin typeface="Papyrus" panose="020B0602040200020303" pitchFamily="34" charset="77"/>
              </a:rPr>
              <a:t> </a:t>
            </a:r>
            <a:r>
              <a:rPr lang="en-US" b="1" dirty="0" err="1">
                <a:latin typeface="Papyrus" panose="020B0602040200020303" pitchFamily="34" charset="77"/>
              </a:rPr>
              <a:t>Yì</a:t>
            </a:r>
            <a:r>
              <a:rPr lang="en-US" b="1" dirty="0">
                <a:latin typeface="Papyrus" panose="020B0602040200020303" pitchFamily="34" charset="77"/>
              </a:rPr>
              <a:t> = 10 Wings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3F9DE-0827-9A4A-A8B6-1F8E8B132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zh-TW" altLang="en-US" dirty="0"/>
              <a:t>彖傳</a:t>
            </a:r>
            <a:r>
              <a:rPr lang="en-US" dirty="0"/>
              <a:t>		</a:t>
            </a:r>
            <a:r>
              <a:rPr lang="en-US" dirty="0" err="1"/>
              <a:t>Tuàn</a:t>
            </a:r>
            <a:r>
              <a:rPr lang="en-US" dirty="0"/>
              <a:t> </a:t>
            </a:r>
            <a:r>
              <a:rPr lang="en-US" dirty="0" err="1"/>
              <a:t>Zhuàn</a:t>
            </a:r>
            <a:r>
              <a:rPr lang="en-US" dirty="0"/>
              <a:t>		Wings 1 &amp; 2	Comments/Commentary on the Decision/Judgment</a:t>
            </a:r>
          </a:p>
          <a:p>
            <a:pPr marL="0" indent="0">
              <a:buNone/>
            </a:pPr>
            <a:r>
              <a:rPr lang="zh-TW" altLang="en-US" dirty="0"/>
              <a:t>象傳</a:t>
            </a:r>
            <a:r>
              <a:rPr lang="en-US" dirty="0"/>
              <a:t>		</a:t>
            </a:r>
            <a:r>
              <a:rPr lang="en-US" dirty="0" err="1"/>
              <a:t>Xiàng</a:t>
            </a:r>
            <a:r>
              <a:rPr lang="en-US" dirty="0"/>
              <a:t> </a:t>
            </a:r>
            <a:r>
              <a:rPr lang="en-US" dirty="0" err="1"/>
              <a:t>Zhuàn</a:t>
            </a:r>
            <a:r>
              <a:rPr lang="en-US" dirty="0"/>
              <a:t>	Wings 3 &amp; 4	Comments/Commentary on the Images [of the trigrams]</a:t>
            </a:r>
          </a:p>
          <a:p>
            <a:pPr marL="0" indent="0">
              <a:buNone/>
            </a:pPr>
            <a:r>
              <a:rPr lang="zh-TW" altLang="en-US" dirty="0"/>
              <a:t>大象</a:t>
            </a:r>
            <a:r>
              <a:rPr lang="en-US" dirty="0"/>
              <a:t>/</a:t>
            </a:r>
            <a:r>
              <a:rPr lang="zh-TW" altLang="en-US" dirty="0"/>
              <a:t>像</a:t>
            </a:r>
            <a:r>
              <a:rPr lang="en-US" dirty="0"/>
              <a:t>		</a:t>
            </a:r>
            <a:r>
              <a:rPr lang="en-US" dirty="0" err="1"/>
              <a:t>Dà</a:t>
            </a:r>
            <a:r>
              <a:rPr lang="en-US" dirty="0"/>
              <a:t> </a:t>
            </a:r>
            <a:r>
              <a:rPr lang="en-US" dirty="0" err="1"/>
              <a:t>Xiàng</a:t>
            </a:r>
            <a:r>
              <a:rPr lang="en-US" dirty="0"/>
              <a:t>		Larger Images	the component trigram images</a:t>
            </a:r>
          </a:p>
          <a:p>
            <a:pPr marL="0" indent="0">
              <a:buNone/>
            </a:pPr>
            <a:r>
              <a:rPr lang="zh-TW" altLang="en-US" dirty="0"/>
              <a:t>小象</a:t>
            </a:r>
            <a:r>
              <a:rPr lang="en-US" dirty="0"/>
              <a:t>/</a:t>
            </a:r>
            <a:r>
              <a:rPr lang="zh-TW" altLang="en-US" dirty="0"/>
              <a:t>像</a:t>
            </a:r>
            <a:r>
              <a:rPr lang="en-US" dirty="0"/>
              <a:t>		</a:t>
            </a:r>
            <a:r>
              <a:rPr lang="en-US" dirty="0" err="1"/>
              <a:t>Xiǎo</a:t>
            </a:r>
            <a:r>
              <a:rPr lang="en-US" dirty="0"/>
              <a:t> </a:t>
            </a:r>
            <a:r>
              <a:rPr lang="en-US" dirty="0" err="1"/>
              <a:t>Xiàng</a:t>
            </a:r>
            <a:r>
              <a:rPr lang="en-US" dirty="0"/>
              <a:t> 		Smaller Images	comments on the line texts  </a:t>
            </a:r>
            <a:br>
              <a:rPr lang="en-US" dirty="0"/>
            </a:br>
            <a:r>
              <a:rPr lang="en-US" dirty="0"/>
              <a:t>						(Wilhelm Book III, b) under the individual lines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大傳</a:t>
            </a:r>
            <a:r>
              <a:rPr lang="en-US" dirty="0"/>
              <a:t>		</a:t>
            </a:r>
            <a:r>
              <a:rPr lang="en-US" dirty="0" err="1"/>
              <a:t>Dà</a:t>
            </a:r>
            <a:r>
              <a:rPr lang="en-US" dirty="0"/>
              <a:t> </a:t>
            </a:r>
            <a:r>
              <a:rPr lang="en-US" dirty="0" err="1"/>
              <a:t>Zhuàn</a:t>
            </a:r>
            <a:r>
              <a:rPr lang="en-US" dirty="0"/>
              <a:t> 		Wings 5 &amp; 6	The Great Commentary/Treatise  (is divided into two parts, 						each part is further divided into 12 subsections)</a:t>
            </a:r>
          </a:p>
          <a:p>
            <a:pPr marL="0" indent="0">
              <a:buNone/>
            </a:pPr>
            <a:r>
              <a:rPr lang="zh-TW" altLang="en-US" dirty="0"/>
              <a:t>繫辭</a:t>
            </a:r>
            <a:r>
              <a:rPr lang="en-US" dirty="0"/>
              <a:t>		</a:t>
            </a:r>
            <a:r>
              <a:rPr lang="en-US" dirty="0" err="1"/>
              <a:t>Xì</a:t>
            </a:r>
            <a:r>
              <a:rPr lang="en-US" dirty="0"/>
              <a:t> </a:t>
            </a:r>
            <a:r>
              <a:rPr lang="en-US" dirty="0" err="1"/>
              <a:t>Cí</a:t>
            </a:r>
            <a:r>
              <a:rPr lang="en-US" dirty="0"/>
              <a:t>	 	Appended Statements		part of, or another name for the Da </a:t>
            </a:r>
            <a:r>
              <a:rPr lang="en-US" dirty="0" err="1"/>
              <a:t>Zhuan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大衍</a:t>
            </a:r>
            <a:r>
              <a:rPr lang="en-US" dirty="0"/>
              <a:t>		</a:t>
            </a:r>
            <a:r>
              <a:rPr lang="en-US" dirty="0" err="1"/>
              <a:t>Dà</a:t>
            </a:r>
            <a:r>
              <a:rPr lang="en-US" dirty="0"/>
              <a:t> </a:t>
            </a:r>
            <a:r>
              <a:rPr lang="en-US" dirty="0" err="1"/>
              <a:t>Yǎn</a:t>
            </a:r>
            <a:r>
              <a:rPr lang="en-US" dirty="0"/>
              <a:t>	 	Great Extension/Expansion	a subsection of the Da </a:t>
            </a:r>
            <a:r>
              <a:rPr lang="en-US" dirty="0" err="1"/>
              <a:t>Zhuan</a:t>
            </a:r>
            <a:r>
              <a:rPr lang="en-US" dirty="0"/>
              <a:t> [I.ix.1-8],</a:t>
            </a:r>
            <a:br>
              <a:rPr lang="en-US" dirty="0"/>
            </a:br>
            <a:r>
              <a:rPr lang="en-US" dirty="0"/>
              <a:t>							that discusses yarrow-stalk method &amp; numerology.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文言</a:t>
            </a:r>
            <a:r>
              <a:rPr lang="en-US" dirty="0"/>
              <a:t>		</a:t>
            </a:r>
            <a:r>
              <a:rPr lang="en-US" dirty="0" err="1"/>
              <a:t>Wén</a:t>
            </a:r>
            <a:r>
              <a:rPr lang="en-US" dirty="0"/>
              <a:t> </a:t>
            </a:r>
            <a:r>
              <a:rPr lang="en-US" dirty="0" err="1"/>
              <a:t>Yán</a:t>
            </a:r>
            <a:r>
              <a:rPr lang="en-US" dirty="0"/>
              <a:t>		7th Wing		Words on the Text (commentary on texts of H: 1 &amp; 2)</a:t>
            </a:r>
          </a:p>
          <a:p>
            <a:pPr marL="0" indent="0">
              <a:buNone/>
            </a:pPr>
            <a:r>
              <a:rPr lang="zh-TW" altLang="en-US" dirty="0"/>
              <a:t>說卦</a:t>
            </a:r>
            <a:r>
              <a:rPr lang="en-US" dirty="0"/>
              <a:t>		</a:t>
            </a:r>
            <a:r>
              <a:rPr lang="en-US" dirty="0" err="1"/>
              <a:t>Shuō</a:t>
            </a:r>
            <a:r>
              <a:rPr lang="en-US" dirty="0"/>
              <a:t> </a:t>
            </a:r>
            <a:r>
              <a:rPr lang="en-US" dirty="0" err="1"/>
              <a:t>Guà</a:t>
            </a:r>
            <a:r>
              <a:rPr lang="en-US" dirty="0"/>
              <a:t>		8th Wing		Speaking/Talking of/about Trigrams</a:t>
            </a:r>
          </a:p>
          <a:p>
            <a:pPr marL="0" indent="0">
              <a:buNone/>
            </a:pPr>
            <a:r>
              <a:rPr lang="zh-TW" altLang="en-US" dirty="0"/>
              <a:t>序卦</a:t>
            </a:r>
            <a:r>
              <a:rPr lang="en-US" dirty="0"/>
              <a:t>		</a:t>
            </a:r>
            <a:r>
              <a:rPr lang="en-US" dirty="0" err="1"/>
              <a:t>Xù</a:t>
            </a:r>
            <a:r>
              <a:rPr lang="en-US" dirty="0"/>
              <a:t> </a:t>
            </a:r>
            <a:r>
              <a:rPr lang="en-US" dirty="0" err="1"/>
              <a:t>Guà</a:t>
            </a:r>
            <a:r>
              <a:rPr lang="en-US" dirty="0"/>
              <a:t>		9th Wing		On the Sequence of Hexagrams</a:t>
            </a:r>
          </a:p>
          <a:p>
            <a:pPr marL="0" indent="0">
              <a:buNone/>
            </a:pPr>
            <a:r>
              <a:rPr lang="zh-TW" altLang="en-US" dirty="0"/>
              <a:t>雜卦</a:t>
            </a:r>
            <a:r>
              <a:rPr lang="en-US" dirty="0"/>
              <a:t>		</a:t>
            </a:r>
            <a:r>
              <a:rPr lang="en-US" dirty="0" err="1"/>
              <a:t>Zá</a:t>
            </a:r>
            <a:r>
              <a:rPr lang="en-US" dirty="0"/>
              <a:t> </a:t>
            </a:r>
            <a:r>
              <a:rPr lang="en-US" dirty="0" err="1"/>
              <a:t>Guà</a:t>
            </a:r>
            <a:r>
              <a:rPr lang="en-US" dirty="0"/>
              <a:t>		10th Wing		Miscellaneous/Assorted/Random Notes on the Hexagrams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8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C1B28-2E2D-E04C-AD08-C8D628094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十翼</a:t>
            </a:r>
            <a:r>
              <a:rPr lang="en-US" altLang="zh-TW" dirty="0"/>
              <a:t> </a:t>
            </a:r>
            <a:r>
              <a:rPr lang="en-US" b="1" dirty="0" err="1">
                <a:latin typeface="Papyrus" panose="020B0602040200020303" pitchFamily="34" charset="77"/>
              </a:rPr>
              <a:t>Shí</a:t>
            </a:r>
            <a:r>
              <a:rPr lang="en-US" b="1" dirty="0">
                <a:latin typeface="Papyrus" panose="020B0602040200020303" pitchFamily="34" charset="77"/>
              </a:rPr>
              <a:t> </a:t>
            </a:r>
            <a:r>
              <a:rPr lang="en-US" b="1" dirty="0" err="1">
                <a:latin typeface="Papyrus" panose="020B0602040200020303" pitchFamily="34" charset="77"/>
              </a:rPr>
              <a:t>Yì</a:t>
            </a:r>
            <a:r>
              <a:rPr lang="en-US" b="1" dirty="0">
                <a:latin typeface="Papyrus" panose="020B0602040200020303" pitchFamily="34" charset="77"/>
              </a:rPr>
              <a:t> - 10 Wings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79407-EFB3-8A45-8B71-C10DA732F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zh-TW" altLang="en-US" dirty="0"/>
              <a:t>彖傳</a:t>
            </a:r>
            <a:r>
              <a:rPr lang="en-US" dirty="0"/>
              <a:t>	</a:t>
            </a:r>
            <a:r>
              <a:rPr lang="en-US" dirty="0" err="1"/>
              <a:t>Tuàn</a:t>
            </a:r>
            <a:r>
              <a:rPr lang="en-US" dirty="0"/>
              <a:t> </a:t>
            </a:r>
            <a:r>
              <a:rPr lang="en-US" dirty="0" err="1"/>
              <a:t>Zhuàn</a:t>
            </a:r>
            <a:r>
              <a:rPr lang="en-US" dirty="0"/>
              <a:t>		Wings 1 &amp; 2	Comments/Commentary on the Decision/Judgment</a:t>
            </a:r>
          </a:p>
          <a:p>
            <a:pPr marL="0" indent="0">
              <a:buNone/>
            </a:pPr>
            <a:r>
              <a:rPr lang="zh-TW" altLang="en-US" dirty="0"/>
              <a:t>象傳</a:t>
            </a:r>
            <a:r>
              <a:rPr lang="en-US" dirty="0"/>
              <a:t>	</a:t>
            </a:r>
            <a:r>
              <a:rPr lang="en-US" dirty="0" err="1"/>
              <a:t>Xiàng</a:t>
            </a:r>
            <a:r>
              <a:rPr lang="en-US" dirty="0"/>
              <a:t> </a:t>
            </a:r>
            <a:r>
              <a:rPr lang="en-US" dirty="0" err="1"/>
              <a:t>Zhuàn</a:t>
            </a:r>
            <a:r>
              <a:rPr lang="en-US" dirty="0"/>
              <a:t>	Wings 3 &amp; 4	Comments/Commentary on the Images [of the trigrams]</a:t>
            </a:r>
          </a:p>
          <a:p>
            <a:pPr marL="0" indent="0">
              <a:buNone/>
            </a:pPr>
            <a:r>
              <a:rPr lang="zh-TW" altLang="en-US" dirty="0"/>
              <a:t>大象</a:t>
            </a:r>
            <a:r>
              <a:rPr lang="en-US" dirty="0"/>
              <a:t>/</a:t>
            </a:r>
            <a:r>
              <a:rPr lang="zh-TW" altLang="en-US" dirty="0"/>
              <a:t>像</a:t>
            </a:r>
            <a:r>
              <a:rPr lang="en-US" dirty="0"/>
              <a:t>	</a:t>
            </a:r>
            <a:r>
              <a:rPr lang="en-US" dirty="0" err="1"/>
              <a:t>Dà</a:t>
            </a:r>
            <a:r>
              <a:rPr lang="en-US" dirty="0"/>
              <a:t> </a:t>
            </a:r>
            <a:r>
              <a:rPr lang="en-US" dirty="0" err="1"/>
              <a:t>Xiàng</a:t>
            </a:r>
            <a:r>
              <a:rPr lang="en-US" dirty="0"/>
              <a:t>		Larger Images	the component trigram images</a:t>
            </a:r>
          </a:p>
          <a:p>
            <a:pPr marL="0" indent="0">
              <a:buNone/>
            </a:pPr>
            <a:r>
              <a:rPr lang="zh-TW" altLang="en-US" dirty="0"/>
              <a:t>小象</a:t>
            </a:r>
            <a:r>
              <a:rPr lang="en-US" dirty="0"/>
              <a:t>/</a:t>
            </a:r>
            <a:r>
              <a:rPr lang="zh-TW" altLang="en-US" dirty="0"/>
              <a:t>像</a:t>
            </a:r>
            <a:r>
              <a:rPr lang="en-US" dirty="0"/>
              <a:t>	</a:t>
            </a:r>
            <a:r>
              <a:rPr lang="en-US" dirty="0" err="1"/>
              <a:t>Xiǎo</a:t>
            </a:r>
            <a:r>
              <a:rPr lang="en-US" dirty="0"/>
              <a:t> </a:t>
            </a:r>
            <a:r>
              <a:rPr lang="en-US" dirty="0" err="1"/>
              <a:t>Xiàng</a:t>
            </a:r>
            <a:r>
              <a:rPr lang="en-US" dirty="0"/>
              <a:t> 		Smaller Images	comments on the line texts  </a:t>
            </a:r>
            <a:r>
              <a:rPr lang="en-US" sz="2500" dirty="0"/>
              <a:t>(Wilhelm Book III, b) under the individual lines)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zh-TW" altLang="en-US" dirty="0"/>
              <a:t>大傳</a:t>
            </a:r>
            <a:r>
              <a:rPr lang="en-US" dirty="0"/>
              <a:t>	</a:t>
            </a:r>
            <a:r>
              <a:rPr lang="en-US" dirty="0" err="1"/>
              <a:t>Dà</a:t>
            </a:r>
            <a:r>
              <a:rPr lang="en-US" dirty="0"/>
              <a:t> </a:t>
            </a:r>
            <a:r>
              <a:rPr lang="en-US" dirty="0" err="1"/>
              <a:t>Zhuàn</a:t>
            </a:r>
            <a:r>
              <a:rPr lang="en-US" dirty="0"/>
              <a:t> 		Wings 5 &amp; 6	The Great Commentary/Treatise  (is divided into two parts, </a:t>
            </a:r>
          </a:p>
          <a:p>
            <a:pPr marL="0" indent="0">
              <a:buNone/>
            </a:pPr>
            <a:r>
              <a:rPr lang="en-US" dirty="0"/>
              <a:t>					each part is further divided into 12 subsections)</a:t>
            </a:r>
          </a:p>
          <a:p>
            <a:pPr marL="0" indent="0">
              <a:buNone/>
            </a:pPr>
            <a:r>
              <a:rPr lang="zh-TW" altLang="en-US" dirty="0"/>
              <a:t>繫辭</a:t>
            </a:r>
            <a:r>
              <a:rPr lang="en-US" dirty="0"/>
              <a:t>	</a:t>
            </a:r>
            <a:r>
              <a:rPr lang="en-US" dirty="0" err="1"/>
              <a:t>Xì</a:t>
            </a:r>
            <a:r>
              <a:rPr lang="en-US" dirty="0"/>
              <a:t> </a:t>
            </a:r>
            <a:r>
              <a:rPr lang="en-US" dirty="0" err="1"/>
              <a:t>Cí</a:t>
            </a:r>
            <a:r>
              <a:rPr lang="en-US" dirty="0"/>
              <a:t>	</a:t>
            </a:r>
            <a:r>
              <a:rPr lang="en-US" sz="2500" dirty="0"/>
              <a:t>Appended Statements</a:t>
            </a:r>
            <a:r>
              <a:rPr lang="en-US" dirty="0"/>
              <a:t>		part of, or another name for the Da </a:t>
            </a:r>
            <a:r>
              <a:rPr lang="en-US" dirty="0" err="1"/>
              <a:t>Zhuan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大衍</a:t>
            </a:r>
            <a:r>
              <a:rPr lang="en-US" dirty="0"/>
              <a:t>	</a:t>
            </a:r>
            <a:r>
              <a:rPr lang="en-US" dirty="0" err="1"/>
              <a:t>Dà</a:t>
            </a:r>
            <a:r>
              <a:rPr lang="en-US" dirty="0"/>
              <a:t> </a:t>
            </a:r>
            <a:r>
              <a:rPr lang="en-US" dirty="0" err="1"/>
              <a:t>Yǎn</a:t>
            </a:r>
            <a:r>
              <a:rPr lang="en-US" dirty="0"/>
              <a:t> 	</a:t>
            </a:r>
            <a:r>
              <a:rPr lang="en-US" sz="2500" dirty="0"/>
              <a:t>Great Extension/Expansion</a:t>
            </a:r>
            <a:r>
              <a:rPr lang="en-US" dirty="0"/>
              <a:t>	a subsection of the Da </a:t>
            </a:r>
            <a:r>
              <a:rPr lang="en-US" dirty="0" err="1"/>
              <a:t>Zhuan</a:t>
            </a:r>
            <a:r>
              <a:rPr lang="en-US" dirty="0"/>
              <a:t> [I.ix.1-8],</a:t>
            </a:r>
            <a:br>
              <a:rPr lang="en-US" dirty="0"/>
            </a:br>
            <a:r>
              <a:rPr lang="en-US" dirty="0"/>
              <a:t>					that discusses yarrow-stalk method &amp; numerology.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文言</a:t>
            </a:r>
            <a:r>
              <a:rPr lang="en-US" dirty="0"/>
              <a:t>	</a:t>
            </a:r>
            <a:r>
              <a:rPr lang="en-US" dirty="0" err="1"/>
              <a:t>Wén</a:t>
            </a:r>
            <a:r>
              <a:rPr lang="en-US" dirty="0"/>
              <a:t> </a:t>
            </a:r>
            <a:r>
              <a:rPr lang="en-US" dirty="0" err="1"/>
              <a:t>Yán</a:t>
            </a:r>
            <a:r>
              <a:rPr lang="en-US" dirty="0"/>
              <a:t>		7th Wing		Words on the Text (commentary on texts of H: 1 &amp; 2)</a:t>
            </a:r>
          </a:p>
          <a:p>
            <a:pPr marL="0" indent="0">
              <a:buNone/>
            </a:pPr>
            <a:r>
              <a:rPr lang="zh-TW" altLang="en-US" dirty="0"/>
              <a:t>說卦</a:t>
            </a:r>
            <a:r>
              <a:rPr lang="en-US" dirty="0"/>
              <a:t>	</a:t>
            </a:r>
            <a:r>
              <a:rPr lang="en-US" dirty="0" err="1"/>
              <a:t>Shuō</a:t>
            </a:r>
            <a:r>
              <a:rPr lang="en-US" dirty="0"/>
              <a:t> </a:t>
            </a:r>
            <a:r>
              <a:rPr lang="en-US" dirty="0" err="1"/>
              <a:t>Guà</a:t>
            </a:r>
            <a:r>
              <a:rPr lang="en-US" dirty="0"/>
              <a:t>		8th Wing		Speaking/Talking of/about Trigrams</a:t>
            </a:r>
          </a:p>
          <a:p>
            <a:pPr marL="0" indent="0">
              <a:buNone/>
            </a:pPr>
            <a:r>
              <a:rPr lang="zh-TW" altLang="en-US" dirty="0"/>
              <a:t>序卦</a:t>
            </a:r>
            <a:r>
              <a:rPr lang="en-US" dirty="0"/>
              <a:t>	</a:t>
            </a:r>
            <a:r>
              <a:rPr lang="en-US" dirty="0" err="1"/>
              <a:t>Xù</a:t>
            </a:r>
            <a:r>
              <a:rPr lang="en-US" dirty="0"/>
              <a:t> </a:t>
            </a:r>
            <a:r>
              <a:rPr lang="en-US" dirty="0" err="1"/>
              <a:t>Guà</a:t>
            </a:r>
            <a:r>
              <a:rPr lang="en-US" dirty="0"/>
              <a:t>		9th Wing		On the Sequence of Hexagrams</a:t>
            </a:r>
          </a:p>
          <a:p>
            <a:pPr marL="0" indent="0">
              <a:buNone/>
            </a:pPr>
            <a:r>
              <a:rPr lang="zh-TW" altLang="en-US" dirty="0"/>
              <a:t>雜卦</a:t>
            </a:r>
            <a:r>
              <a:rPr lang="en-US" dirty="0"/>
              <a:t>	</a:t>
            </a:r>
            <a:r>
              <a:rPr lang="en-US" dirty="0" err="1"/>
              <a:t>Zá</a:t>
            </a:r>
            <a:r>
              <a:rPr lang="en-US" dirty="0"/>
              <a:t> </a:t>
            </a:r>
            <a:r>
              <a:rPr lang="en-US" dirty="0" err="1"/>
              <a:t>Guà</a:t>
            </a:r>
            <a:r>
              <a:rPr lang="en-US" dirty="0"/>
              <a:t>		10th Wing		Miscellaneous/Assorted/Random Notes on the Hexagrams </a:t>
            </a:r>
          </a:p>
        </p:txBody>
      </p:sp>
    </p:spTree>
    <p:extLst>
      <p:ext uri="{BB962C8B-B14F-4D97-AF65-F5344CB8AC3E}">
        <p14:creationId xmlns:p14="http://schemas.microsoft.com/office/powerpoint/2010/main" val="3258219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8C06B-4196-9244-BDF3-FB92A31F2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pyrus" panose="020B0602040200020303" pitchFamily="34" charset="77"/>
              </a:rPr>
              <a:t>Schools and</a:t>
            </a:r>
            <a:br>
              <a:rPr lang="en-US" sz="4000" b="1" dirty="0">
                <a:latin typeface="Papyrus" panose="020B0602040200020303" pitchFamily="34" charset="77"/>
              </a:rPr>
            </a:br>
            <a:r>
              <a:rPr lang="en-US" sz="4000" b="1" dirty="0">
                <a:latin typeface="Papyrus" panose="020B0602040200020303" pitchFamily="34" charset="77"/>
              </a:rPr>
              <a:t>Words Meaning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16203-1D59-9943-9091-2B9ECDA21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zh-TW" altLang="en-US" dirty="0"/>
              <a:t>命</a:t>
            </a:r>
            <a:r>
              <a:rPr lang="en-US" dirty="0"/>
              <a:t>	</a:t>
            </a:r>
            <a:r>
              <a:rPr lang="en-US" dirty="0" err="1"/>
              <a:t>mìng</a:t>
            </a:r>
            <a:r>
              <a:rPr lang="en-US" dirty="0"/>
              <a:t> 		life, destiny, fate; command, order</a:t>
            </a:r>
          </a:p>
          <a:p>
            <a:pPr marL="0" indent="0">
              <a:buNone/>
            </a:pPr>
            <a:r>
              <a:rPr lang="zh-TW" altLang="en-US" dirty="0"/>
              <a:t>天命</a:t>
            </a:r>
            <a:r>
              <a:rPr lang="en-US" dirty="0"/>
              <a:t>	</a:t>
            </a:r>
            <a:r>
              <a:rPr lang="en-US" dirty="0" err="1"/>
              <a:t>Tiān</a:t>
            </a:r>
            <a:r>
              <a:rPr lang="en-US" dirty="0"/>
              <a:t> </a:t>
            </a:r>
            <a:r>
              <a:rPr lang="en-US" dirty="0" err="1"/>
              <a:t>Mìng</a:t>
            </a:r>
            <a:r>
              <a:rPr lang="en-US" dirty="0"/>
              <a:t>		Mandate of Heaven, Celestial Decree</a:t>
            </a:r>
          </a:p>
          <a:p>
            <a:pPr marL="0" indent="0">
              <a:buNone/>
            </a:pPr>
            <a:r>
              <a:rPr lang="zh-TW" altLang="en-US" dirty="0"/>
              <a:t>義理</a:t>
            </a:r>
            <a:r>
              <a:rPr lang="en-US" dirty="0"/>
              <a:t>	</a:t>
            </a:r>
            <a:r>
              <a:rPr lang="en-US" dirty="0" err="1"/>
              <a:t>Yì</a:t>
            </a:r>
            <a:r>
              <a:rPr lang="en-US" dirty="0"/>
              <a:t> </a:t>
            </a:r>
            <a:r>
              <a:rPr lang="en-US" dirty="0" err="1"/>
              <a:t>Lǐ</a:t>
            </a:r>
            <a:r>
              <a:rPr lang="en-US" dirty="0"/>
              <a:t> 		Meaning &amp; Principle (school)</a:t>
            </a:r>
          </a:p>
          <a:p>
            <a:pPr marL="0" indent="0">
              <a:buNone/>
            </a:pPr>
            <a:r>
              <a:rPr lang="zh-TW" altLang="en-US" dirty="0"/>
              <a:t>像數</a:t>
            </a:r>
            <a:r>
              <a:rPr lang="en-US" dirty="0"/>
              <a:t>	</a:t>
            </a:r>
            <a:r>
              <a:rPr lang="en-US" dirty="0" err="1"/>
              <a:t>Xiàng</a:t>
            </a:r>
            <a:r>
              <a:rPr lang="en-US" dirty="0"/>
              <a:t> </a:t>
            </a:r>
            <a:r>
              <a:rPr lang="en-US" dirty="0" err="1"/>
              <a:t>Shǔ</a:t>
            </a:r>
            <a:r>
              <a:rPr lang="en-US" dirty="0"/>
              <a:t> 		Form &amp; Number (school)</a:t>
            </a:r>
          </a:p>
          <a:p>
            <a:pPr marL="0" indent="0">
              <a:buNone/>
            </a:pPr>
            <a:r>
              <a:rPr lang="zh-TW" altLang="en-US" dirty="0"/>
              <a:t>派</a:t>
            </a:r>
            <a:r>
              <a:rPr lang="en-US" dirty="0"/>
              <a:t>	</a:t>
            </a:r>
            <a:r>
              <a:rPr lang="en-US" dirty="0" err="1"/>
              <a:t>pài</a:t>
            </a:r>
            <a:r>
              <a:rPr lang="en-US" dirty="0"/>
              <a:t>		school</a:t>
            </a:r>
          </a:p>
          <a:p>
            <a:pPr marL="0" indent="0">
              <a:buNone/>
            </a:pPr>
            <a:r>
              <a:rPr lang="zh-TW" altLang="en-US" dirty="0"/>
              <a:t>塾</a:t>
            </a:r>
            <a:r>
              <a:rPr lang="en-US" dirty="0"/>
              <a:t>	</a:t>
            </a:r>
            <a:r>
              <a:rPr lang="en-US" dirty="0" err="1"/>
              <a:t>shú</a:t>
            </a:r>
            <a:r>
              <a:rPr lang="en-US" dirty="0"/>
              <a:t> 		school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zh-TW" altLang="en-US" dirty="0"/>
              <a:t>道</a:t>
            </a:r>
            <a:r>
              <a:rPr lang="en-US" dirty="0"/>
              <a:t>	</a:t>
            </a:r>
            <a:r>
              <a:rPr lang="en-US" dirty="0" err="1"/>
              <a:t>Dào</a:t>
            </a:r>
            <a:r>
              <a:rPr lang="en-US" dirty="0"/>
              <a:t> 		The Way</a:t>
            </a:r>
          </a:p>
          <a:p>
            <a:pPr marL="0" indent="0">
              <a:buNone/>
            </a:pPr>
            <a:r>
              <a:rPr lang="zh-TW" altLang="en-US" dirty="0"/>
              <a:t>易</a:t>
            </a:r>
            <a:r>
              <a:rPr lang="en-US" dirty="0"/>
              <a:t>	</a:t>
            </a:r>
            <a:r>
              <a:rPr lang="en-US" dirty="0" err="1"/>
              <a:t>yì</a:t>
            </a:r>
            <a:r>
              <a:rPr lang="en-US" dirty="0"/>
              <a:t> 		change, natural evolutionary change; day to day, day into night, seasonal; change as the universal constant</a:t>
            </a:r>
          </a:p>
          <a:p>
            <a:pPr marL="0" indent="0">
              <a:buNone/>
            </a:pPr>
            <a:r>
              <a:rPr lang="zh-TW" altLang="en-US" dirty="0"/>
              <a:t>變</a:t>
            </a:r>
            <a:r>
              <a:rPr lang="en-US" dirty="0"/>
              <a:t>	</a:t>
            </a:r>
            <a:r>
              <a:rPr lang="en-US" dirty="0" err="1"/>
              <a:t>biàn</a:t>
            </a:r>
            <a:r>
              <a:rPr lang="en-US" dirty="0"/>
              <a:t>		generic change, vary					</a:t>
            </a:r>
          </a:p>
          <a:p>
            <a:pPr marL="0" indent="0">
              <a:buNone/>
            </a:pPr>
            <a:r>
              <a:rPr lang="zh-TW" altLang="en-US" dirty="0"/>
              <a:t>化</a:t>
            </a:r>
            <a:r>
              <a:rPr lang="en-US" dirty="0"/>
              <a:t>	</a:t>
            </a:r>
            <a:r>
              <a:rPr lang="en-US" dirty="0" err="1"/>
              <a:t>huà</a:t>
            </a:r>
            <a:r>
              <a:rPr lang="en-US" dirty="0"/>
              <a:t>		transform, morph</a:t>
            </a:r>
          </a:p>
          <a:p>
            <a:pPr marL="0" indent="0">
              <a:buNone/>
            </a:pPr>
            <a:r>
              <a:rPr lang="zh-TW" altLang="en-US" dirty="0"/>
              <a:t>變化</a:t>
            </a:r>
            <a:r>
              <a:rPr lang="en-US" dirty="0"/>
              <a:t>	</a:t>
            </a:r>
            <a:r>
              <a:rPr lang="en-US" dirty="0" err="1"/>
              <a:t>biàn-huà</a:t>
            </a:r>
            <a:r>
              <a:rPr lang="en-US" dirty="0"/>
              <a:t> 		transformation, metamorphosis</a:t>
            </a:r>
          </a:p>
          <a:p>
            <a:pPr marL="0" indent="0">
              <a:buNone/>
            </a:pPr>
            <a:r>
              <a:rPr lang="zh-TW" altLang="en-US" dirty="0"/>
              <a:t>換</a:t>
            </a:r>
            <a:r>
              <a:rPr lang="en-US" dirty="0"/>
              <a:t>	</a:t>
            </a:r>
            <a:r>
              <a:rPr lang="en-US" dirty="0" err="1"/>
              <a:t>huàn</a:t>
            </a:r>
            <a:r>
              <a:rPr lang="en-US" dirty="0"/>
              <a:t> 		change, exchange</a:t>
            </a:r>
          </a:p>
          <a:p>
            <a:pPr marL="0" indent="0">
              <a:buNone/>
            </a:pPr>
            <a:r>
              <a:rPr lang="zh-TW" altLang="en-US" dirty="0"/>
              <a:t>革</a:t>
            </a:r>
            <a:r>
              <a:rPr lang="en-US" dirty="0"/>
              <a:t>	</a:t>
            </a:r>
            <a:r>
              <a:rPr lang="en-US" dirty="0" err="1"/>
              <a:t>gé</a:t>
            </a:r>
            <a:r>
              <a:rPr lang="en-US" dirty="0"/>
              <a:t> 		change, renew, reform; remove, overthrow; revolt, revolution</a:t>
            </a:r>
          </a:p>
          <a:p>
            <a:pPr marL="0" indent="0">
              <a:buNone/>
            </a:pPr>
            <a:r>
              <a:rPr lang="zh-TW" altLang="en-US" dirty="0"/>
              <a:t>更</a:t>
            </a:r>
            <a:r>
              <a:rPr lang="en-US" dirty="0"/>
              <a:t>	</a:t>
            </a:r>
            <a:r>
              <a:rPr lang="en-US" dirty="0" err="1"/>
              <a:t>gēng</a:t>
            </a:r>
            <a:r>
              <a:rPr lang="en-US" dirty="0"/>
              <a:t> 		change, alter, modify; change clothes</a:t>
            </a:r>
          </a:p>
          <a:p>
            <a:pPr marL="0" indent="0">
              <a:buNone/>
            </a:pPr>
            <a:r>
              <a:rPr lang="zh-TW" altLang="en-US" dirty="0"/>
              <a:t>成</a:t>
            </a:r>
            <a:r>
              <a:rPr lang="en-US" dirty="0"/>
              <a:t>	</a:t>
            </a:r>
            <a:r>
              <a:rPr lang="en-US" dirty="0" err="1"/>
              <a:t>chéng</a:t>
            </a:r>
            <a:r>
              <a:rPr lang="en-US" dirty="0"/>
              <a:t> 		change, become, turn into, complete, accomplish, succeed in becoming</a:t>
            </a:r>
          </a:p>
        </p:txBody>
      </p:sp>
    </p:spTree>
    <p:extLst>
      <p:ext uri="{BB962C8B-B14F-4D97-AF65-F5344CB8AC3E}">
        <p14:creationId xmlns:p14="http://schemas.microsoft.com/office/powerpoint/2010/main" val="3629056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7BF20-917B-CC41-86DD-9754D4B7F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/>
              <a:t>八卦</a:t>
            </a:r>
            <a:r>
              <a:rPr lang="en-US" altLang="zh-TW" b="1" dirty="0"/>
              <a:t> </a:t>
            </a:r>
            <a:r>
              <a:rPr lang="en-US" b="1" dirty="0" err="1">
                <a:latin typeface="Papyrus" panose="020B0602040200020303" pitchFamily="34" charset="77"/>
              </a:rPr>
              <a:t>Bā</a:t>
            </a:r>
            <a:r>
              <a:rPr lang="en-US" b="1" dirty="0">
                <a:latin typeface="Papyrus" panose="020B0602040200020303" pitchFamily="34" charset="77"/>
              </a:rPr>
              <a:t> </a:t>
            </a:r>
            <a:r>
              <a:rPr lang="en-US" b="1" dirty="0" err="1">
                <a:latin typeface="Papyrus" panose="020B0602040200020303" pitchFamily="34" charset="77"/>
              </a:rPr>
              <a:t>Guà</a:t>
            </a:r>
            <a:r>
              <a:rPr lang="en-US" b="1" dirty="0">
                <a:latin typeface="Papyrus" panose="020B0602040200020303" pitchFamily="34" charset="77"/>
              </a:rPr>
              <a:t> = </a:t>
            </a:r>
            <a:r>
              <a:rPr lang="en-US" b="1" i="1" dirty="0">
                <a:latin typeface="Papyrus" panose="020B0602040200020303" pitchFamily="34" charset="77"/>
              </a:rPr>
              <a:t>8 Trigrams </a:t>
            </a:r>
            <a:br>
              <a:rPr lang="en-US" b="1" i="1" dirty="0">
                <a:latin typeface="Papyrus" panose="020B0602040200020303" pitchFamily="34" charset="77"/>
              </a:rPr>
            </a:br>
            <a:r>
              <a:rPr lang="en-US" b="1" i="1" dirty="0">
                <a:latin typeface="Papyrus" panose="020B0602040200020303" pitchFamily="34" charset="77"/>
              </a:rPr>
              <a:t> </a:t>
            </a:r>
            <a:r>
              <a:rPr lang="en-US" sz="2800" b="1" i="1" dirty="0">
                <a:latin typeface="Papyrus" panose="020B0602040200020303" pitchFamily="34" charset="77"/>
              </a:rPr>
              <a:t>incl. </a:t>
            </a:r>
            <a:r>
              <a:rPr lang="en-US" sz="2800" b="1" i="1" dirty="0" err="1">
                <a:latin typeface="Papyrus" panose="020B0602040200020303" pitchFamily="34" charset="77"/>
              </a:rPr>
              <a:t>Pīn-Yīn</a:t>
            </a:r>
            <a:r>
              <a:rPr lang="en-US" sz="2800" b="1" i="1" dirty="0">
                <a:latin typeface="Papyrus" panose="020B0602040200020303" pitchFamily="34" charset="77"/>
              </a:rPr>
              <a:t> - Natural Image - Attributes</a:t>
            </a:r>
            <a:endParaRPr lang="en-US" sz="2800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7AD60-A5A0-AC4E-8061-7C34A148B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dirty="0"/>
              <a:t>乾</a:t>
            </a:r>
            <a:r>
              <a:rPr lang="en-US" dirty="0"/>
              <a:t>	</a:t>
            </a:r>
            <a:r>
              <a:rPr lang="en-US" b="1" dirty="0" err="1"/>
              <a:t>Qián</a:t>
            </a:r>
            <a:r>
              <a:rPr lang="en-US" dirty="0"/>
              <a:t>	Heaven	Creativity</a:t>
            </a:r>
          </a:p>
          <a:p>
            <a:pPr marL="0" indent="0">
              <a:buNone/>
            </a:pPr>
            <a:r>
              <a:rPr lang="zh-TW" altLang="en-US" dirty="0"/>
              <a:t>兌</a:t>
            </a:r>
            <a:r>
              <a:rPr lang="en-US" dirty="0"/>
              <a:t>	</a:t>
            </a:r>
            <a:r>
              <a:rPr lang="en-US" b="1" dirty="0" err="1"/>
              <a:t>Duì</a:t>
            </a:r>
            <a:r>
              <a:rPr lang="en-US" dirty="0"/>
              <a:t>	Lake/marsh	Joyous, tranquil, reflective  (still water)</a:t>
            </a:r>
          </a:p>
          <a:p>
            <a:pPr marL="0" indent="0">
              <a:buNone/>
            </a:pPr>
            <a:r>
              <a:rPr lang="zh-TW" altLang="en-US" dirty="0"/>
              <a:t>離</a:t>
            </a:r>
            <a:r>
              <a:rPr lang="en-US" dirty="0"/>
              <a:t>	</a:t>
            </a:r>
            <a:r>
              <a:rPr lang="en-US" b="1" dirty="0" err="1"/>
              <a:t>Lí</a:t>
            </a:r>
            <a:r>
              <a:rPr lang="en-US" dirty="0"/>
              <a:t>	Fire/light	</a:t>
            </a:r>
            <a:r>
              <a:rPr lang="en-US" sz="2600" dirty="0"/>
              <a:t>brilliance, illumination, clarity &amp; intelligence, Clinging</a:t>
            </a:r>
          </a:p>
          <a:p>
            <a:pPr marL="0" indent="0">
              <a:buNone/>
            </a:pPr>
            <a:r>
              <a:rPr lang="zh-TW" altLang="en-US" dirty="0"/>
              <a:t>震</a:t>
            </a:r>
            <a:r>
              <a:rPr lang="en-US" dirty="0"/>
              <a:t>	</a:t>
            </a:r>
            <a:r>
              <a:rPr lang="en-US" b="1" dirty="0" err="1"/>
              <a:t>Zhèn</a:t>
            </a:r>
            <a:r>
              <a:rPr lang="en-US" dirty="0"/>
              <a:t>	Thunder	</a:t>
            </a:r>
            <a:r>
              <a:rPr lang="en-US" sz="2600" dirty="0"/>
              <a:t>Arousing, momentum, initiating, impulsive, shocking</a:t>
            </a:r>
          </a:p>
          <a:p>
            <a:pPr marL="0" indent="0">
              <a:buNone/>
            </a:pPr>
            <a:r>
              <a:rPr lang="zh-TW" altLang="en-US" dirty="0"/>
              <a:t>巽</a:t>
            </a:r>
            <a:r>
              <a:rPr lang="en-US" dirty="0"/>
              <a:t>	</a:t>
            </a:r>
            <a:r>
              <a:rPr lang="en-US" b="1" dirty="0" err="1"/>
              <a:t>Xùn</a:t>
            </a:r>
            <a:r>
              <a:rPr lang="en-US" dirty="0"/>
              <a:t>	Wind/breeze	Gentle, penetrating (wood)</a:t>
            </a:r>
          </a:p>
          <a:p>
            <a:pPr marL="0" indent="0">
              <a:buNone/>
            </a:pPr>
            <a:r>
              <a:rPr lang="zh-TW" altLang="en-US" dirty="0"/>
              <a:t>坎</a:t>
            </a:r>
            <a:r>
              <a:rPr lang="en-US" dirty="0"/>
              <a:t>	</a:t>
            </a:r>
            <a:r>
              <a:rPr lang="en-US" b="1" dirty="0" err="1"/>
              <a:t>Kǎn</a:t>
            </a:r>
            <a:r>
              <a:rPr lang="en-US" dirty="0"/>
              <a:t>	Water</a:t>
            </a:r>
            <a:r>
              <a:rPr lang="en-US" sz="2100" dirty="0"/>
              <a:t>		</a:t>
            </a:r>
            <a:r>
              <a:rPr lang="en-US" dirty="0"/>
              <a:t>Darkness, danger, difficulty (moving water)</a:t>
            </a:r>
          </a:p>
          <a:p>
            <a:pPr marL="0" indent="0">
              <a:buNone/>
            </a:pPr>
            <a:r>
              <a:rPr lang="zh-TW" altLang="en-US" dirty="0"/>
              <a:t>艮</a:t>
            </a:r>
            <a:r>
              <a:rPr lang="en-US" dirty="0"/>
              <a:t>	</a:t>
            </a:r>
            <a:r>
              <a:rPr lang="en-US" b="1" dirty="0" err="1"/>
              <a:t>Gèn</a:t>
            </a:r>
            <a:r>
              <a:rPr lang="en-US" dirty="0"/>
              <a:t>	Mountain	Keeping Still	meditation</a:t>
            </a:r>
          </a:p>
          <a:p>
            <a:pPr marL="0" indent="0">
              <a:buNone/>
            </a:pPr>
            <a:r>
              <a:rPr lang="zh-TW" altLang="en-US" dirty="0"/>
              <a:t>坤</a:t>
            </a:r>
            <a:r>
              <a:rPr lang="en-US" dirty="0"/>
              <a:t>	</a:t>
            </a:r>
            <a:r>
              <a:rPr lang="en-US" b="1" dirty="0" err="1"/>
              <a:t>Kūn</a:t>
            </a:r>
            <a:r>
              <a:rPr lang="en-US" dirty="0"/>
              <a:t>	Earth		</a:t>
            </a:r>
            <a:r>
              <a:rPr lang="en-US" sz="2600" dirty="0"/>
              <a:t>Receptive, adaptive, devoted, supportive, nurturing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53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17BEF-50BE-9B4E-BB5A-775C5E1F3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/>
              <a:t>五</a:t>
            </a:r>
            <a:r>
              <a:rPr lang="en-US" altLang="zh-TW" dirty="0"/>
              <a:t> </a:t>
            </a:r>
            <a:r>
              <a:rPr lang="zh-TW" altLang="en-US" dirty="0"/>
              <a:t>常</a:t>
            </a:r>
            <a:r>
              <a:rPr lang="en-US" altLang="zh-TW" dirty="0"/>
              <a:t>  </a:t>
            </a:r>
            <a:r>
              <a:rPr lang="en-US" b="1" dirty="0" err="1">
                <a:latin typeface="Papyrus" panose="020B0602040200020303" pitchFamily="34" charset="77"/>
              </a:rPr>
              <a:t>Wǔ</a:t>
            </a:r>
            <a:r>
              <a:rPr lang="en-US" b="1" dirty="0">
                <a:latin typeface="Papyrus" panose="020B0602040200020303" pitchFamily="34" charset="77"/>
              </a:rPr>
              <a:t> </a:t>
            </a:r>
            <a:r>
              <a:rPr lang="en-US" b="1" dirty="0" err="1">
                <a:latin typeface="Papyrus" panose="020B0602040200020303" pitchFamily="34" charset="77"/>
              </a:rPr>
              <a:t>Cháng</a:t>
            </a:r>
            <a:r>
              <a:rPr lang="en-US" b="1" dirty="0">
                <a:latin typeface="Papyrus" panose="020B0602040200020303" pitchFamily="34" charset="77"/>
              </a:rPr>
              <a:t> </a:t>
            </a:r>
            <a:br>
              <a:rPr lang="en-US" b="1" dirty="0">
                <a:latin typeface="Papyrus" panose="020B0602040200020303" pitchFamily="34" charset="77"/>
              </a:rPr>
            </a:br>
            <a:r>
              <a:rPr lang="en-US" sz="4000" b="1" dirty="0">
                <a:latin typeface="Papyrus" panose="020B0602040200020303" pitchFamily="34" charset="77"/>
              </a:rPr>
              <a:t>The 5 Constants </a:t>
            </a:r>
            <a:r>
              <a:rPr lang="en-US" sz="3600" dirty="0">
                <a:latin typeface="Papyrus" panose="020B0602040200020303" pitchFamily="34" charset="77"/>
              </a:rPr>
              <a:t>(perennial values/virtues)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AC8B4-AC2D-FC4F-AEED-450E1E5D4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信</a:t>
            </a:r>
            <a:r>
              <a:rPr lang="en-US" dirty="0"/>
              <a:t>		</a:t>
            </a:r>
            <a:r>
              <a:rPr lang="en-US" dirty="0" err="1"/>
              <a:t>Xīn</a:t>
            </a:r>
            <a:r>
              <a:rPr lang="en-US" dirty="0"/>
              <a:t>		loyalty, trust, sincerity</a:t>
            </a:r>
          </a:p>
          <a:p>
            <a:pPr marL="0" indent="0">
              <a:buNone/>
            </a:pPr>
            <a:r>
              <a:rPr lang="zh-TW" altLang="en-US" dirty="0"/>
              <a:t>義</a:t>
            </a:r>
            <a:r>
              <a:rPr lang="en-US" dirty="0"/>
              <a:t>		</a:t>
            </a:r>
            <a:r>
              <a:rPr lang="en-US" dirty="0" err="1"/>
              <a:t>Yì</a:t>
            </a:r>
            <a:r>
              <a:rPr lang="en-US" dirty="0"/>
              <a:t>		correctness, etiquette, justice</a:t>
            </a:r>
          </a:p>
          <a:p>
            <a:pPr marL="0" indent="0">
              <a:buNone/>
            </a:pPr>
            <a:r>
              <a:rPr lang="zh-TW" altLang="en-US" dirty="0"/>
              <a:t>禮</a:t>
            </a:r>
            <a:r>
              <a:rPr lang="en-US" dirty="0"/>
              <a:t>		</a:t>
            </a:r>
            <a:r>
              <a:rPr lang="en-US" dirty="0" err="1"/>
              <a:t>Lǐ</a:t>
            </a:r>
            <a:r>
              <a:rPr lang="en-US" dirty="0"/>
              <a:t>		ritual propriety, principle</a:t>
            </a:r>
          </a:p>
          <a:p>
            <a:pPr marL="0" indent="0">
              <a:buNone/>
            </a:pPr>
            <a:r>
              <a:rPr lang="zh-TW" altLang="en-US" dirty="0"/>
              <a:t>智</a:t>
            </a:r>
            <a:r>
              <a:rPr lang="en-US" dirty="0"/>
              <a:t>		</a:t>
            </a:r>
            <a:r>
              <a:rPr lang="en-US" dirty="0" err="1"/>
              <a:t>Zhì</a:t>
            </a:r>
            <a:r>
              <a:rPr lang="en-US" dirty="0"/>
              <a:t>		wisdom</a:t>
            </a:r>
          </a:p>
          <a:p>
            <a:pPr marL="0" indent="0">
              <a:buNone/>
            </a:pPr>
            <a:r>
              <a:rPr lang="zh-TW" altLang="en-US" dirty="0"/>
              <a:t>仁</a:t>
            </a:r>
            <a:r>
              <a:rPr lang="en-US" dirty="0"/>
              <a:t>		</a:t>
            </a:r>
            <a:r>
              <a:rPr lang="en-US" dirty="0" err="1"/>
              <a:t>Rén</a:t>
            </a:r>
            <a:r>
              <a:rPr lang="en-US" dirty="0"/>
              <a:t>		compassion, kindness, benevolence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君子</a:t>
            </a:r>
            <a:r>
              <a:rPr lang="en-US" dirty="0"/>
              <a:t>		</a:t>
            </a:r>
            <a:r>
              <a:rPr lang="en-US" dirty="0" err="1"/>
              <a:t>Jūn-zi</a:t>
            </a:r>
            <a:r>
              <a:rPr lang="en-US" dirty="0"/>
              <a:t>		nobleman/noble person, </a:t>
            </a:r>
            <a:br>
              <a:rPr lang="en-US" dirty="0"/>
            </a:br>
            <a:r>
              <a:rPr lang="en-US" dirty="0"/>
              <a:t>				person of high integrity, exemplary person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016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0F61E-0BBA-C24D-9D3D-986A12D8F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爻</a:t>
            </a:r>
            <a:r>
              <a:rPr lang="en-US" altLang="zh-TW" b="1" dirty="0"/>
              <a:t> </a:t>
            </a:r>
            <a:r>
              <a:rPr lang="en-US" altLang="zh-TW" b="1" dirty="0" err="1">
                <a:latin typeface="Papyrus" panose="020B0602040200020303" pitchFamily="34" charset="77"/>
              </a:rPr>
              <a:t>Y</a:t>
            </a:r>
            <a:r>
              <a:rPr lang="en-US" b="1" dirty="0" err="1">
                <a:latin typeface="Papyrus" panose="020B0602040200020303" pitchFamily="34" charset="77"/>
              </a:rPr>
              <a:t>áo</a:t>
            </a:r>
            <a:r>
              <a:rPr lang="en-US" b="1" dirty="0">
                <a:latin typeface="Papyrus" panose="020B0602040200020303" pitchFamily="34" charset="77"/>
              </a:rPr>
              <a:t> = Line(s)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E2A48-C508-5D45-8CCB-DAFB27480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/>
              <a:t>爻</a:t>
            </a:r>
            <a:r>
              <a:rPr lang="en-US" dirty="0"/>
              <a:t>		</a:t>
            </a:r>
            <a:r>
              <a:rPr lang="en-US" dirty="0" err="1"/>
              <a:t>yáo</a:t>
            </a:r>
            <a:r>
              <a:rPr lang="en-US" dirty="0"/>
              <a:t>		line(s)</a:t>
            </a:r>
          </a:p>
          <a:p>
            <a:pPr marL="0" indent="0">
              <a:buNone/>
            </a:pPr>
            <a:r>
              <a:rPr lang="zh-TW" altLang="en-US" dirty="0"/>
              <a:t>位</a:t>
            </a:r>
            <a:r>
              <a:rPr lang="en-US" dirty="0"/>
              <a:t>		</a:t>
            </a:r>
            <a:r>
              <a:rPr lang="en-US" dirty="0" err="1"/>
              <a:t>wèi</a:t>
            </a:r>
            <a:r>
              <a:rPr lang="en-US" dirty="0"/>
              <a:t>		position, seat (location)</a:t>
            </a:r>
          </a:p>
          <a:p>
            <a:pPr marL="0" indent="0">
              <a:buNone/>
            </a:pPr>
            <a:r>
              <a:rPr lang="zh-TW" altLang="en-US" dirty="0"/>
              <a:t>爻</a:t>
            </a:r>
            <a:r>
              <a:rPr lang="en-US" altLang="zh-TW" dirty="0"/>
              <a:t> </a:t>
            </a:r>
            <a:r>
              <a:rPr lang="zh-TW" altLang="en-US" dirty="0"/>
              <a:t>位</a:t>
            </a:r>
            <a:r>
              <a:rPr lang="en-US" dirty="0"/>
              <a:t>		</a:t>
            </a:r>
            <a:r>
              <a:rPr lang="en-US" dirty="0" err="1"/>
              <a:t>yáo</a:t>
            </a:r>
            <a:r>
              <a:rPr lang="en-US" dirty="0"/>
              <a:t> </a:t>
            </a:r>
            <a:r>
              <a:rPr lang="en-US" dirty="0" err="1"/>
              <a:t>wèi</a:t>
            </a:r>
            <a:r>
              <a:rPr lang="en-US" dirty="0"/>
              <a:t>	line position</a:t>
            </a:r>
          </a:p>
          <a:p>
            <a:pPr marL="0" indent="0">
              <a:buNone/>
            </a:pPr>
            <a:r>
              <a:rPr lang="zh-TW" altLang="en-US" dirty="0"/>
              <a:t>正</a:t>
            </a:r>
            <a:r>
              <a:rPr lang="en-US" altLang="zh-TW" dirty="0"/>
              <a:t> </a:t>
            </a:r>
            <a:r>
              <a:rPr lang="zh-TW" altLang="en-US" dirty="0"/>
              <a:t>位</a:t>
            </a:r>
            <a:r>
              <a:rPr lang="en-US" dirty="0"/>
              <a:t>		</a:t>
            </a:r>
            <a:r>
              <a:rPr lang="en-US" dirty="0" err="1"/>
              <a:t>zhèng</a:t>
            </a:r>
            <a:r>
              <a:rPr lang="en-US" dirty="0"/>
              <a:t> </a:t>
            </a:r>
            <a:r>
              <a:rPr lang="en-US" dirty="0" err="1"/>
              <a:t>wèi</a:t>
            </a:r>
            <a:r>
              <a:rPr lang="en-US" dirty="0"/>
              <a:t>	correct, proper position</a:t>
            </a:r>
            <a:br>
              <a:rPr lang="en-US" dirty="0"/>
            </a:br>
            <a:r>
              <a:rPr lang="en-US" dirty="0"/>
              <a:t>				(when a line &amp; its position are in accord)</a:t>
            </a:r>
          </a:p>
          <a:p>
            <a:pPr marL="0" indent="0">
              <a:buNone/>
            </a:pPr>
            <a:r>
              <a:rPr lang="zh-TW" altLang="en-US" dirty="0"/>
              <a:t>中</a:t>
            </a:r>
            <a:r>
              <a:rPr lang="en-US" dirty="0"/>
              <a:t>		</a:t>
            </a:r>
            <a:r>
              <a:rPr lang="en-US" dirty="0" err="1"/>
              <a:t>zhōng</a:t>
            </a:r>
            <a:r>
              <a:rPr lang="en-US" dirty="0"/>
              <a:t>		central line </a:t>
            </a:r>
            <a:br>
              <a:rPr lang="en-US" dirty="0"/>
            </a:br>
            <a:r>
              <a:rPr lang="en-US" dirty="0"/>
              <a:t>				(of a trigram, of a hexagram = lines 2 &amp; 5)</a:t>
            </a:r>
          </a:p>
          <a:p>
            <a:pPr marL="0" indent="0">
              <a:buNone/>
            </a:pPr>
            <a:r>
              <a:rPr lang="zh-TW" altLang="en-US" dirty="0"/>
              <a:t>相</a:t>
            </a:r>
            <a:r>
              <a:rPr lang="en-US" dirty="0"/>
              <a:t>		</a:t>
            </a:r>
            <a:r>
              <a:rPr lang="en-US" dirty="0" err="1"/>
              <a:t>xiāng</a:t>
            </a:r>
            <a:r>
              <a:rPr lang="en-US" b="1" dirty="0"/>
              <a:t>		</a:t>
            </a:r>
            <a:r>
              <a:rPr lang="en-US" dirty="0"/>
              <a:t>mutually, reciprocal relationship, correlate;</a:t>
            </a:r>
            <a:br>
              <a:rPr lang="en-US" dirty="0"/>
            </a:br>
            <a:r>
              <a:rPr lang="en-US" dirty="0"/>
              <a:t>				= corresponding lines</a:t>
            </a:r>
          </a:p>
          <a:p>
            <a:pPr marL="0" indent="0">
              <a:buNone/>
            </a:pPr>
            <a:r>
              <a:rPr lang="zh-TW" altLang="en-US" dirty="0"/>
              <a:t>主</a:t>
            </a:r>
            <a:r>
              <a:rPr lang="en-US" altLang="zh-TW" dirty="0"/>
              <a:t> </a:t>
            </a:r>
            <a:r>
              <a:rPr lang="zh-TW" altLang="en-US" dirty="0"/>
              <a:t>人</a:t>
            </a:r>
            <a:r>
              <a:rPr lang="en-US" dirty="0"/>
              <a:t>		</a:t>
            </a:r>
            <a:r>
              <a:rPr lang="en-US" dirty="0" err="1"/>
              <a:t>zhǔ</a:t>
            </a:r>
            <a:r>
              <a:rPr lang="en-US" dirty="0"/>
              <a:t> </a:t>
            </a:r>
            <a:r>
              <a:rPr lang="en-US" dirty="0" err="1"/>
              <a:t>rén</a:t>
            </a:r>
            <a:r>
              <a:rPr lang="en-US" dirty="0"/>
              <a:t>	host/ruling line </a:t>
            </a:r>
          </a:p>
        </p:txBody>
      </p:sp>
    </p:spTree>
    <p:extLst>
      <p:ext uri="{BB962C8B-B14F-4D97-AF65-F5344CB8AC3E}">
        <p14:creationId xmlns:p14="http://schemas.microsoft.com/office/powerpoint/2010/main" val="1071134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79</Words>
  <Application>Microsoft Macintosh PowerPoint</Application>
  <PresentationFormat>Widescreen</PresentationFormat>
  <Paragraphs>156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新細明體</vt:lpstr>
      <vt:lpstr>Arial</vt:lpstr>
      <vt:lpstr>Calibri</vt:lpstr>
      <vt:lpstr>Calibri Light</vt:lpstr>
      <vt:lpstr>Papyrus</vt:lpstr>
      <vt:lpstr>Office Theme</vt:lpstr>
      <vt:lpstr>Glossary of Yi Jing Terms</vt:lpstr>
      <vt:lpstr>Proper Nouns / Names</vt:lpstr>
      <vt:lpstr>General Terms</vt:lpstr>
      <vt:lpstr>十翼 Shí Yì = 10 Wings</vt:lpstr>
      <vt:lpstr>十翼 Shí Yì - 10 Wings</vt:lpstr>
      <vt:lpstr>Schools and Words Meaning Change</vt:lpstr>
      <vt:lpstr>八卦 Bā Guà = 8 Trigrams   incl. Pīn-Yīn - Natural Image - Attributes</vt:lpstr>
      <vt:lpstr>五 常  Wǔ Cháng  The 5 Constants (perennial values/virtues)</vt:lpstr>
      <vt:lpstr>爻 Yáo = Line(s)</vt:lpstr>
      <vt:lpstr>The Five Phase/Elements</vt:lpstr>
      <vt:lpstr>Cosmological Terms</vt:lpstr>
      <vt:lpstr>Trigrams</vt:lpstr>
      <vt:lpstr>Numbers and  Hexagrams</vt:lpstr>
      <vt:lpstr>The Four Terms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Glossary of Yi Jing Terms</dc:title>
  <dc:creator>Jim Cleaver</dc:creator>
  <cp:lastModifiedBy>Jim Cleaver</cp:lastModifiedBy>
  <cp:revision>131</cp:revision>
  <dcterms:created xsi:type="dcterms:W3CDTF">2019-07-04T02:17:43Z</dcterms:created>
  <dcterms:modified xsi:type="dcterms:W3CDTF">2019-07-07T23:47:31Z</dcterms:modified>
</cp:coreProperties>
</file>