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8" r:id="rId49"/>
    <p:sldId id="309" r:id="rId50"/>
    <p:sldId id="303" r:id="rId51"/>
    <p:sldId id="304" r:id="rId52"/>
    <p:sldId id="305" r:id="rId53"/>
    <p:sldId id="307" r:id="rId54"/>
    <p:sldId id="310" r:id="rId55"/>
    <p:sldId id="311" r:id="rId56"/>
    <p:sldId id="312" r:id="rId57"/>
    <p:sldId id="347" r:id="rId58"/>
    <p:sldId id="348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FF5EE-EE3A-A341-8E01-727ECC834C1D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F17EC-B57F-C242-850B-498B2A9C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F17EC-B57F-C242-850B-498B2A9C3D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4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91A0-6E30-0142-8742-A2E492FAD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45CB9-BA8B-6F40-8785-D29D62D75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C3567-B9E4-2744-A787-4A68CEA1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837C-C74D-7648-98E3-F958E47E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67BC8-5469-C048-AD6B-67B1000A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5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77CCD-2B35-0743-A433-16767567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E690F5-8110-C24B-A454-0293BC819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19ADF-0C5C-FF49-99BD-ABDF60BA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10B62-C85B-294E-BBF9-A30B4BE5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8995B-9CCF-C143-8A19-D6E22FB09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7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E9764-BD7A-914D-9481-FA7E9834B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BA894-94DC-7740-9642-2AF70F474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104C-01DF-BD42-BF09-29649C62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BDCFB-7855-364D-B80C-F516A544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59348-2F5F-944B-B542-BEE23B2A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2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264BF-27AC-5845-B0B6-796884CE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FE8E-92F9-0749-9C3F-9AA5866C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F791F-7200-1942-BFF8-2F44705B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083B-90E1-EB41-A96B-46636313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A3047-F78F-E344-8B01-E5630F0A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184A-5B62-9648-BC88-925C8519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C490B-524F-0244-926A-7AC94DEB2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4CF5-4DC9-1841-B41C-DB2014A5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4DA84-432F-C746-8433-3944FBDA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3183-C09C-6B4A-B851-DCB5B854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2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37E86-30C8-9245-917B-D1B250C6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CA824-75D5-7349-9DE6-91592F983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877A7-DF28-D145-B642-DFFC644CE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F7B8E-2096-A04E-83F4-91611D40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7875-F7F4-4241-8473-C6D4F25E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323F2-76CD-4E42-921C-0FABF9BF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7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8DF1F-ABFE-6345-B345-6271434A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EB6D5-6AF9-A045-A50A-E9EFE6DD0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542E7-FCD2-1546-89F4-88C256E5A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5C2EA-32CC-6640-9D27-8653206DA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D5280-D1C6-014A-88C2-60C4F3665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DC832D-3CBE-074A-B843-5BD107AA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38D46-AA7D-5847-8D72-EA662F68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E7072-0635-7546-9EA0-DF3FCEDF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4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852-901B-2443-9CEA-65D249DD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8BBD16-A862-CC40-882D-706F3A89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FB153-2925-D747-B6D3-5A0DAD1F7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E0099-5534-5949-B22B-596A2285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410CA-9BDA-754E-8FBA-8E20DC2B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F55F0-946B-A14D-8892-B5C24FBBD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33D15-4F98-FA41-84C1-2A30BDF8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E4B61-12B0-2C48-BF68-A64CC263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A5CE-723F-2C4C-A0F5-3E4A10CF0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2DCDA-BE1D-F840-87BC-704A79FAD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C3C34-1ED2-5F43-9A95-4B0C6D98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05F7-794B-5347-BFDA-796E876B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E374F-C256-5845-A446-2B33160B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67D4-3FCA-544C-9F7B-D61259267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E8B14-43F5-FF44-8895-91E6C0374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D8DC4-44C0-2240-8BEC-F096D86E9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A8348-1EF6-3D43-8034-50A003675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0A524-6256-A24F-91C8-850580CE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375FF-1139-1047-AFF7-1646BAF3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6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BB88E-30B9-304F-9F66-4DFB61C6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C41C0-9CFC-F643-B53D-52DAA3C0C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429E3-CF1F-0142-B867-AF0DC19DF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379C-3906-0B45-8396-6AF07BE3FD0D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8C5AD-7930-3D41-8E78-A8A0A5D63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93EA7-6EDB-7C42-8355-4983C2975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C050-8E0E-9D41-A5C2-5AEF516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C1EC-E781-F74A-A54C-2F7A660CD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7200" dirty="0">
                <a:latin typeface="Papyrus" panose="020B0602040200020303" pitchFamily="34" charset="77"/>
              </a:rPr>
              <a:t>The Structure</a:t>
            </a:r>
            <a:br>
              <a:rPr lang="en-US" sz="7200" dirty="0">
                <a:latin typeface="Papyrus" panose="020B0602040200020303" pitchFamily="34" charset="77"/>
              </a:rPr>
            </a:br>
            <a:r>
              <a:rPr lang="en-US" sz="7200" dirty="0">
                <a:latin typeface="Papyrus" panose="020B0602040200020303" pitchFamily="34" charset="77"/>
              </a:rPr>
              <a:t>of Hexagrams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A8E41-0C42-C540-842A-9D5F1F00B5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>
                <a:latin typeface="Papyrus" panose="020B0602040200020303" pitchFamily="34" charset="77"/>
              </a:rPr>
              <a:t>Parts I &amp; II</a:t>
            </a:r>
            <a:br>
              <a:rPr lang="en-US" sz="4800">
                <a:latin typeface="Papyrus" panose="020B0602040200020303" pitchFamily="34" charset="77"/>
              </a:rPr>
            </a:br>
            <a:r>
              <a:rPr lang="en-US" sz="4800">
                <a:latin typeface="Papyrus" panose="020B0602040200020303" pitchFamily="34" charset="77"/>
              </a:rPr>
              <a:t>By </a:t>
            </a:r>
            <a:r>
              <a:rPr lang="en-US" sz="4800" dirty="0">
                <a:latin typeface="Papyrus" panose="020B0602040200020303" pitchFamily="34" charset="77"/>
              </a:rPr>
              <a:t>Jim Cleaver</a:t>
            </a:r>
          </a:p>
        </p:txBody>
      </p:sp>
    </p:spTree>
    <p:extLst>
      <p:ext uri="{BB962C8B-B14F-4D97-AF65-F5344CB8AC3E}">
        <p14:creationId xmlns:p14="http://schemas.microsoft.com/office/powerpoint/2010/main" val="72818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462EA-3AB6-4442-9881-EC9C15B6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Common Yin-Yang Associations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85166-6919-374F-870F-D4E5D9F7F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	</a:t>
            </a:r>
            <a:r>
              <a:rPr lang="zh-TW" altLang="en-US" u="sng" dirty="0"/>
              <a:t>陽</a:t>
            </a:r>
            <a:r>
              <a:rPr lang="en-US" u="sng" dirty="0"/>
              <a:t>	YÁNG		</a:t>
            </a:r>
            <a:r>
              <a:rPr lang="en-US" dirty="0"/>
              <a:t>			</a:t>
            </a:r>
            <a:r>
              <a:rPr lang="en-US" u="sng" dirty="0"/>
              <a:t>	</a:t>
            </a:r>
            <a:r>
              <a:rPr lang="zh-TW" altLang="en-US" u="sng" dirty="0"/>
              <a:t>陰</a:t>
            </a:r>
            <a:r>
              <a:rPr lang="en-US" u="sng" dirty="0"/>
              <a:t>	YĪN		</a:t>
            </a:r>
            <a:endParaRPr lang="en-US" dirty="0"/>
          </a:p>
          <a:p>
            <a:r>
              <a:rPr lang="en-US" dirty="0"/>
              <a:t>active, moving out or forward			passive, going in or backward</a:t>
            </a:r>
          </a:p>
          <a:p>
            <a:r>
              <a:rPr lang="en-US" dirty="0"/>
              <a:t>rising, ascending					sinking, descending</a:t>
            </a:r>
          </a:p>
          <a:p>
            <a:r>
              <a:rPr lang="en-US" dirty="0"/>
              <a:t>dynamic, transforming				stable, resting, inhibiting</a:t>
            </a:r>
          </a:p>
          <a:p>
            <a:r>
              <a:rPr lang="en-US" dirty="0"/>
              <a:t>foreground, manifest				background, latent</a:t>
            </a:r>
          </a:p>
          <a:p>
            <a:r>
              <a:rPr lang="en-US" dirty="0"/>
              <a:t>affirmation, yes					negation, no</a:t>
            </a:r>
          </a:p>
          <a:p>
            <a:r>
              <a:rPr lang="en-US" dirty="0"/>
              <a:t>auspicious, good fortune				inauspicious, misfortune</a:t>
            </a:r>
          </a:p>
          <a:p>
            <a:r>
              <a:rPr lang="en-US" dirty="0"/>
              <a:t>flowing, full						blocked, empty</a:t>
            </a:r>
          </a:p>
          <a:p>
            <a:r>
              <a:rPr lang="en-US" dirty="0"/>
              <a:t>originating, leading				diversifying, following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6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77B4C-4C5C-4742-9466-4F6222A9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Common Yin-Yang Associations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B1250-B6A0-2944-9E31-35C668536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	</a:t>
            </a:r>
            <a:r>
              <a:rPr lang="zh-TW" altLang="en-US" u="sng" dirty="0"/>
              <a:t>陽</a:t>
            </a:r>
            <a:r>
              <a:rPr lang="en-US" u="sng" dirty="0"/>
              <a:t>	YÁNG		</a:t>
            </a:r>
            <a:r>
              <a:rPr lang="en-US" dirty="0"/>
              <a:t>		</a:t>
            </a:r>
            <a:r>
              <a:rPr lang="en-US" u="sng" dirty="0"/>
              <a:t>		</a:t>
            </a:r>
            <a:r>
              <a:rPr lang="zh-TW" altLang="en-US" u="sng" dirty="0"/>
              <a:t>陰</a:t>
            </a:r>
            <a:r>
              <a:rPr lang="en-US" u="sng" dirty="0"/>
              <a:t>	YĪN		</a:t>
            </a:r>
          </a:p>
          <a:p>
            <a:r>
              <a:rPr lang="en-US" dirty="0"/>
              <a:t>superior people				inferior people</a:t>
            </a:r>
          </a:p>
          <a:p>
            <a:r>
              <a:rPr lang="en-US" dirty="0"/>
              <a:t>noble aspirations				petty desires</a:t>
            </a:r>
          </a:p>
          <a:p>
            <a:r>
              <a:rPr lang="en-US" dirty="0"/>
              <a:t>mind, reason, enlightened		body, desire, ignorance</a:t>
            </a:r>
          </a:p>
          <a:p>
            <a:r>
              <a:rPr lang="en-US" dirty="0"/>
              <a:t>perspective of the Dao (whole)		human (limited) perspective</a:t>
            </a:r>
          </a:p>
          <a:p>
            <a:r>
              <a:rPr lang="en-US" dirty="0"/>
              <a:t>creative, as in energizing,			receptive, as in absorbing energy,</a:t>
            </a:r>
          </a:p>
          <a:p>
            <a:pPr marL="0" indent="0">
              <a:buNone/>
            </a:pPr>
            <a:r>
              <a:rPr lang="en-US" dirty="0"/>
              <a:t>	the idea of a thing			energy/idea condensing into matter</a:t>
            </a:r>
          </a:p>
          <a:p>
            <a:r>
              <a:rPr lang="en-US" dirty="0"/>
              <a:t>inspiring, inspiration			taking shape, forming, materializing</a:t>
            </a:r>
          </a:p>
          <a:p>
            <a:r>
              <a:rPr lang="en-US" dirty="0"/>
              <a:t>motivating, motivational			productivity, fecundity</a:t>
            </a:r>
          </a:p>
          <a:p>
            <a:pPr marL="0" indent="0">
              <a:buNone/>
            </a:pPr>
            <a:r>
              <a:rPr lang="en-US" i="1" dirty="0"/>
              <a:t>		(need both yin &amp; yang to “produce” the world)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AE89-8180-A741-A2DA-D1E5107E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i="1" dirty="0"/>
              <a:t>“In strictest confidence, there are times when even I cannot tell yin from yang”</a:t>
            </a:r>
            <a:endParaRPr lang="en-US" sz="2400" dirty="0"/>
          </a:p>
        </p:txBody>
      </p:sp>
      <p:pic>
        <p:nvPicPr>
          <p:cNvPr id="4" name="Content Placeholder 3" descr="Monks I">
            <a:extLst>
              <a:ext uri="{FF2B5EF4-FFF2-40B4-BE49-F238E27FC236}">
                <a16:creationId xmlns:a16="http://schemas.microsoft.com/office/drawing/2014/main" id="{ADC1F82F-15ED-224C-9229-6E33285598B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36" y="1825625"/>
            <a:ext cx="620712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95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3A77C-E649-704C-831B-B7B76C7D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dirty="0">
                <a:latin typeface="Papyrus" panose="020B0602040200020303" pitchFamily="34" charset="77"/>
              </a:rPr>
              <a:t>Spaces &amp; Line Positions</a:t>
            </a:r>
            <a:br>
              <a:rPr lang="en-US" dirty="0">
                <a:latin typeface="Papyrus" panose="020B0602040200020303" pitchFamily="34" charset="77"/>
              </a:rPr>
            </a:br>
            <a:r>
              <a:rPr lang="en-US" dirty="0">
                <a:latin typeface="Papyrus" panose="020B0602040200020303" pitchFamily="34" charset="77"/>
              </a:rPr>
              <a:t> </a:t>
            </a:r>
            <a:r>
              <a:rPr lang="en-US" sz="3600" dirty="0">
                <a:latin typeface="Papyrus" panose="020B0602040200020303" pitchFamily="34" charset="77"/>
              </a:rPr>
              <a:t>The Structure of Hexagrams – Part I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DE17F-5954-BC4D-BC80-500311B23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SPACES  –  The Six Positions </a:t>
            </a:r>
            <a:r>
              <a:rPr lang="en-US" dirty="0"/>
              <a:t>(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六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位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/>
              <a:t>Liù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)</a:t>
            </a:r>
          </a:p>
          <a:p>
            <a:r>
              <a:rPr lang="en-US" dirty="0"/>
              <a:t>SPACES = empty , potential - waiting to be filled</a:t>
            </a:r>
            <a:br>
              <a:rPr lang="en-US" dirty="0"/>
            </a:br>
            <a:r>
              <a:rPr lang="en-US" dirty="0"/>
              <a:t>(</a:t>
            </a:r>
            <a:r>
              <a:rPr lang="zh-TW" altLang="en-US" dirty="0"/>
              <a:t>六 虛</a:t>
            </a:r>
            <a:r>
              <a:rPr lang="en-US" dirty="0"/>
              <a:t> </a:t>
            </a:r>
            <a:r>
              <a:rPr lang="en-US" dirty="0" err="1"/>
              <a:t>liù</a:t>
            </a:r>
            <a:r>
              <a:rPr lang="en-US" dirty="0"/>
              <a:t> </a:t>
            </a:r>
            <a:r>
              <a:rPr lang="en-US" dirty="0" err="1"/>
              <a:t>xū</a:t>
            </a:r>
            <a:r>
              <a:rPr lang="en-US" dirty="0"/>
              <a:t> = 6 vacancies)</a:t>
            </a:r>
          </a:p>
          <a:p>
            <a:r>
              <a:rPr lang="en-US" dirty="0"/>
              <a:t>Hierarchy of Roles associated with line positions (1-6)</a:t>
            </a:r>
          </a:p>
          <a:p>
            <a:r>
              <a:rPr lang="en-US" dirty="0"/>
              <a:t>Indicates Proper Relationships between &amp; among lines.</a:t>
            </a:r>
          </a:p>
          <a:p>
            <a:endParaRPr lang="en-US" dirty="0"/>
          </a:p>
          <a:p>
            <a:r>
              <a:rPr lang="en-US" dirty="0"/>
              <a:t>Must understand traditional Confucian ethics first.</a:t>
            </a:r>
            <a:br>
              <a:rPr lang="en-US" dirty="0"/>
            </a:br>
            <a:r>
              <a:rPr lang="en-US" dirty="0"/>
              <a:t>(ethics = </a:t>
            </a:r>
            <a:r>
              <a:rPr lang="en-US" dirty="0" err="1"/>
              <a:t>lúnlǐ</a:t>
            </a:r>
            <a:r>
              <a:rPr lang="en-US" dirty="0"/>
              <a:t> = relations + principles)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42A8-F2A5-4749-85A0-0AEAD5F2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/>
              <a:t>五 倫</a:t>
            </a:r>
            <a:r>
              <a:rPr lang="zh-TW" altLang="en-US" sz="4000" b="1" dirty="0"/>
              <a:t>  </a:t>
            </a:r>
            <a:r>
              <a:rPr lang="en-US" sz="4000" b="1" dirty="0">
                <a:latin typeface="Papyrus" panose="020B0602040200020303" pitchFamily="34" charset="77"/>
              </a:rPr>
              <a:t>WǓ LÚN =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The FIVE RELATIONSHIPS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FC4E1-4D33-564E-877D-5D26E5A4A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13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sz="5600" u="sng" dirty="0"/>
              <a:t>倫 </a:t>
            </a:r>
            <a:r>
              <a:rPr lang="en-US" sz="5600" u="sng" dirty="0" err="1"/>
              <a:t>Lún</a:t>
            </a:r>
            <a:r>
              <a:rPr lang="en-US" sz="5600" u="sng" dirty="0"/>
              <a:t>  RELATIONSHIP		</a:t>
            </a:r>
            <a:r>
              <a:rPr lang="en-US" sz="5600" dirty="0"/>
              <a:t>	</a:t>
            </a:r>
            <a:r>
              <a:rPr lang="en-US" sz="5600" u="sng" dirty="0"/>
              <a:t>CHARACTERIZED BY   		</a:t>
            </a:r>
            <a:r>
              <a:rPr lang="en-US" sz="5600" dirty="0"/>
              <a:t>	</a:t>
            </a:r>
            <a:r>
              <a:rPr lang="zh-TW" altLang="en-US" sz="5600" u="sng" dirty="0"/>
              <a:t>五常</a:t>
            </a:r>
            <a:r>
              <a:rPr lang="en-US" sz="5600" u="sng" dirty="0"/>
              <a:t>  </a:t>
            </a:r>
            <a:r>
              <a:rPr lang="en-US" sz="5600" u="sng" dirty="0" err="1"/>
              <a:t>Wǔ</a:t>
            </a:r>
            <a:r>
              <a:rPr lang="en-US" sz="5600" u="sng" dirty="0"/>
              <a:t> </a:t>
            </a:r>
            <a:r>
              <a:rPr lang="en-US" sz="5600" u="sng" dirty="0" err="1"/>
              <a:t>Cháng</a:t>
            </a:r>
            <a:r>
              <a:rPr lang="en-US" sz="5600" u="sng" dirty="0"/>
              <a:t> (5 constant virtues)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1. RULER – MINISTER			LOYALTY  (faithfulness, trust, dependability)			</a:t>
            </a:r>
            <a:r>
              <a:rPr lang="zh-TW" altLang="en-US" sz="5600" dirty="0"/>
              <a:t>信</a:t>
            </a:r>
            <a:r>
              <a:rPr lang="en-US" sz="5600" dirty="0"/>
              <a:t>  </a:t>
            </a:r>
            <a:r>
              <a:rPr lang="en-US" sz="5600" dirty="0" err="1"/>
              <a:t>Xīn</a:t>
            </a:r>
            <a:endParaRPr lang="en-US" sz="5600" dirty="0"/>
          </a:p>
          <a:p>
            <a:pPr marL="0" indent="0">
              <a:buNone/>
            </a:pPr>
            <a:r>
              <a:rPr lang="en-US" altLang="zh-TW" sz="5600" dirty="0"/>
              <a:t>     </a:t>
            </a:r>
            <a:r>
              <a:rPr lang="zh-TW" altLang="en-US" sz="5600" dirty="0"/>
              <a:t>君臣 </a:t>
            </a:r>
            <a:r>
              <a:rPr lang="en-US" sz="5600" i="1" dirty="0" err="1"/>
              <a:t>jūn-chén</a:t>
            </a:r>
            <a:r>
              <a:rPr lang="en-US" sz="5600" i="1" dirty="0"/>
              <a:t>									north</a:t>
            </a:r>
            <a:br>
              <a:rPr lang="en-US" sz="5600" i="1" dirty="0"/>
            </a:br>
            <a:endParaRPr lang="en-US" sz="5600" dirty="0"/>
          </a:p>
          <a:p>
            <a:pPr marL="0" indent="0">
              <a:buNone/>
            </a:pPr>
            <a:r>
              <a:rPr lang="en-US" sz="5600" dirty="0"/>
              <a:t>2. FATHER – SON			RESPECT  (propriety, courtesy, etiquette)			</a:t>
            </a:r>
            <a:r>
              <a:rPr lang="zh-TW" altLang="en-US" sz="5600" dirty="0"/>
              <a:t>禮</a:t>
            </a:r>
            <a:r>
              <a:rPr lang="en-US" sz="5600" dirty="0"/>
              <a:t>  </a:t>
            </a:r>
            <a:r>
              <a:rPr lang="en-US" sz="5600" dirty="0" err="1"/>
              <a:t>Lǐ</a:t>
            </a:r>
            <a:endParaRPr lang="en-US" sz="5600" dirty="0"/>
          </a:p>
          <a:p>
            <a:pPr marL="0" indent="0">
              <a:buNone/>
            </a:pPr>
            <a:r>
              <a:rPr lang="en-US" sz="5600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sz="5600" dirty="0" err="1">
                <a:latin typeface="PMingLiU" panose="02020500000000000000" pitchFamily="18" charset="-120"/>
                <a:ea typeface="PMingLiU" panose="02020500000000000000" pitchFamily="18" charset="-120"/>
              </a:rPr>
              <a:t>父子</a:t>
            </a:r>
            <a:r>
              <a:rPr lang="en-US" sz="5600" dirty="0"/>
              <a:t> </a:t>
            </a:r>
            <a:r>
              <a:rPr lang="en-US" sz="5600" i="1" dirty="0" err="1"/>
              <a:t>fù-zǐ</a:t>
            </a:r>
            <a:r>
              <a:rPr lang="en-US" sz="5600" i="1" dirty="0"/>
              <a:t>									south</a:t>
            </a:r>
            <a:br>
              <a:rPr lang="en-US" sz="5600" i="1" dirty="0"/>
            </a:br>
            <a:endParaRPr lang="en-US" sz="5600" dirty="0"/>
          </a:p>
          <a:p>
            <a:pPr marL="0" indent="0">
              <a:buNone/>
            </a:pPr>
            <a:r>
              <a:rPr lang="en-US" sz="5600" dirty="0"/>
              <a:t>3. HUSBAND – WIFE			RESTRAINT/DUTY  (righteousness, justice)			</a:t>
            </a:r>
            <a:r>
              <a:rPr lang="zh-TW" altLang="en-US" sz="5600" dirty="0"/>
              <a:t>義</a:t>
            </a:r>
            <a:r>
              <a:rPr lang="en-US" sz="5600" dirty="0"/>
              <a:t>  </a:t>
            </a:r>
            <a:r>
              <a:rPr lang="en-US" sz="5600" dirty="0" err="1"/>
              <a:t>Yì</a:t>
            </a:r>
            <a:endParaRPr lang="en-US" sz="5600" dirty="0"/>
          </a:p>
          <a:p>
            <a:pPr marL="0" indent="0">
              <a:buNone/>
            </a:pPr>
            <a:r>
              <a:rPr lang="en-US" sz="5600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sz="5600" dirty="0" err="1">
                <a:latin typeface="PMingLiU" panose="02020500000000000000" pitchFamily="18" charset="-120"/>
                <a:ea typeface="PMingLiU" panose="02020500000000000000" pitchFamily="18" charset="-120"/>
              </a:rPr>
              <a:t>夫婦</a:t>
            </a:r>
            <a:r>
              <a:rPr lang="en-US" sz="5600" dirty="0"/>
              <a:t> </a:t>
            </a:r>
            <a:r>
              <a:rPr lang="en-US" sz="5600" i="1" dirty="0" err="1"/>
              <a:t>fū-fù</a:t>
            </a:r>
            <a:r>
              <a:rPr lang="en-US" sz="5600" dirty="0"/>
              <a:t>			not a love relationship, but a social role			</a:t>
            </a:r>
            <a:r>
              <a:rPr lang="en-US" sz="5600" i="1" dirty="0"/>
              <a:t>west</a:t>
            </a:r>
            <a:br>
              <a:rPr lang="en-US" sz="5600" i="1" dirty="0"/>
            </a:br>
            <a:r>
              <a:rPr lang="en-US" sz="5600" i="1" dirty="0"/>
              <a:t>				</a:t>
            </a:r>
            <a:r>
              <a:rPr lang="en-US" sz="5600" dirty="0"/>
              <a:t>restraint of self, and duty to society</a:t>
            </a:r>
            <a:br>
              <a:rPr lang="en-US" sz="5600" dirty="0"/>
            </a:br>
            <a:r>
              <a:rPr lang="en-US" sz="5600" dirty="0"/>
              <a:t>				Marriage is foundation of family &amp; family is the pillar of society</a:t>
            </a:r>
            <a:br>
              <a:rPr lang="en-US" sz="5600" dirty="0"/>
            </a:br>
            <a:endParaRPr lang="en-US" sz="5600" dirty="0"/>
          </a:p>
          <a:p>
            <a:pPr marL="0" indent="0">
              <a:buNone/>
            </a:pPr>
            <a:r>
              <a:rPr lang="en-US" sz="5600" dirty="0"/>
              <a:t>4. ELDER – YOUNGER			DEFERENCE, PROTECTION  (wisdom)				</a:t>
            </a:r>
            <a:r>
              <a:rPr lang="zh-TW" altLang="en-US" sz="5600" dirty="0"/>
              <a:t>智</a:t>
            </a:r>
            <a:r>
              <a:rPr lang="en-US" sz="5600" dirty="0"/>
              <a:t>  </a:t>
            </a:r>
            <a:r>
              <a:rPr lang="en-US" sz="5600" dirty="0" err="1"/>
              <a:t>Zhì</a:t>
            </a:r>
            <a:endParaRPr lang="en-US" sz="5600" dirty="0"/>
          </a:p>
          <a:p>
            <a:pPr marL="0" indent="0">
              <a:buNone/>
            </a:pPr>
            <a:r>
              <a:rPr lang="en-US" sz="5600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sz="5600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兄弟</a:t>
            </a:r>
            <a:r>
              <a:rPr lang="en-US" sz="5600" dirty="0"/>
              <a:t> </a:t>
            </a:r>
            <a:r>
              <a:rPr lang="en-US" sz="5600" i="1" dirty="0" err="1"/>
              <a:t>xiōng-dì</a:t>
            </a:r>
            <a:r>
              <a:rPr lang="en-US" sz="5600" i="1" dirty="0"/>
              <a:t>									center</a:t>
            </a:r>
            <a:br>
              <a:rPr lang="en-US" sz="5600" i="1" dirty="0"/>
            </a:br>
            <a:endParaRPr lang="en-US" sz="5600" dirty="0"/>
          </a:p>
          <a:p>
            <a:pPr marL="0" indent="0">
              <a:buNone/>
            </a:pPr>
            <a:r>
              <a:rPr lang="en-US" sz="5600" dirty="0"/>
              <a:t>5. FRIEND – FRIEND			LOVE (kindness, compassion, benevolence)			</a:t>
            </a:r>
            <a:r>
              <a:rPr lang="zh-TW" altLang="en-US" sz="5600" dirty="0"/>
              <a:t>仁</a:t>
            </a:r>
            <a:r>
              <a:rPr lang="en-US" sz="5600" dirty="0"/>
              <a:t>  </a:t>
            </a:r>
            <a:r>
              <a:rPr lang="en-US" sz="5600" dirty="0" err="1"/>
              <a:t>Rén</a:t>
            </a:r>
            <a:endParaRPr lang="en-US" sz="5600" dirty="0"/>
          </a:p>
          <a:p>
            <a:pPr marL="0" indent="0">
              <a:buNone/>
            </a:pPr>
            <a:r>
              <a:rPr lang="en-US" sz="5600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sz="5600" dirty="0" err="1">
                <a:latin typeface="PMingLiU" panose="02020500000000000000" pitchFamily="18" charset="-120"/>
                <a:ea typeface="PMingLiU" panose="02020500000000000000" pitchFamily="18" charset="-120"/>
              </a:rPr>
              <a:t>朋友</a:t>
            </a:r>
            <a:r>
              <a:rPr lang="en-US" sz="5600" dirty="0"/>
              <a:t> </a:t>
            </a:r>
            <a:r>
              <a:rPr lang="en-US" sz="5600" i="1" dirty="0" err="1"/>
              <a:t>péng-yǒu</a:t>
            </a:r>
            <a:r>
              <a:rPr lang="en-US" sz="5600" dirty="0"/>
              <a:t>				(human-ness – humaneness)			</a:t>
            </a:r>
            <a:r>
              <a:rPr lang="en-US" sz="5600" i="1" dirty="0"/>
              <a:t>east</a:t>
            </a:r>
            <a:br>
              <a:rPr lang="en-US" sz="5600" i="1" dirty="0"/>
            </a:br>
            <a:endParaRPr lang="en-US" sz="5600" dirty="0"/>
          </a:p>
          <a:p>
            <a:r>
              <a:rPr lang="en-US" sz="5600" dirty="0"/>
              <a:t>The relationships are hierarchical, but also reciprocal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94933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59CD-1036-064C-ACE5-DCCE3D83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20B0602040200020303" pitchFamily="34" charset="77"/>
              </a:rPr>
              <a:t>The Five 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E393C-9A4B-5B4A-87C4-6CACFA2A2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100" dirty="0"/>
              <a:t>The Five Constants/Virtues are associated with the five directions/seasons and a corresponding trigram:</a:t>
            </a:r>
          </a:p>
          <a:p>
            <a:r>
              <a:rPr lang="en-US" b="1" dirty="0"/>
              <a:t>Ren</a:t>
            </a:r>
            <a:r>
              <a:rPr lang="en-US" dirty="0"/>
              <a:t>/kindness		with Zhen/thunder	&amp; East</a:t>
            </a:r>
          </a:p>
          <a:p>
            <a:r>
              <a:rPr lang="en-US" b="1" dirty="0"/>
              <a:t>Li</a:t>
            </a:r>
            <a:r>
              <a:rPr lang="en-US" dirty="0"/>
              <a:t>/courtesy/respect		with Li/fire		&amp; South</a:t>
            </a:r>
          </a:p>
          <a:p>
            <a:r>
              <a:rPr lang="en-US" b="1" dirty="0"/>
              <a:t>Yi</a:t>
            </a:r>
            <a:r>
              <a:rPr lang="en-US" dirty="0"/>
              <a:t>/fairness			with Dui/lake 		&amp; West	</a:t>
            </a:r>
          </a:p>
          <a:p>
            <a:r>
              <a:rPr lang="en-US" b="1" dirty="0"/>
              <a:t>Xin</a:t>
            </a:r>
            <a:r>
              <a:rPr lang="en-US" dirty="0"/>
              <a:t>/trust 			with </a:t>
            </a:r>
            <a:r>
              <a:rPr lang="en-US" dirty="0" err="1"/>
              <a:t>Kan</a:t>
            </a:r>
            <a:r>
              <a:rPr lang="en-US" dirty="0"/>
              <a:t>/water	&amp; North</a:t>
            </a:r>
          </a:p>
          <a:p>
            <a:r>
              <a:rPr lang="en-US" b="1" dirty="0" err="1"/>
              <a:t>Zhi</a:t>
            </a:r>
            <a:r>
              <a:rPr lang="en-US" dirty="0"/>
              <a:t>/wisdom			with the Center, integrating all eight trigrams.  </a:t>
            </a:r>
            <a:br>
              <a:rPr lang="en-US" dirty="0"/>
            </a:br>
            <a:r>
              <a:rPr lang="en-US" dirty="0"/>
              <a:t>				(i.e. Latter Heaven configuration)</a:t>
            </a:r>
          </a:p>
          <a:p>
            <a:r>
              <a:rPr lang="en-US" i="1" dirty="0"/>
              <a:t>Thus it is said that good conduct is promoted by love (kindness), </a:t>
            </a:r>
            <a:br>
              <a:rPr lang="en-US" i="1" dirty="0"/>
            </a:br>
            <a:r>
              <a:rPr lang="en-US" i="1" dirty="0"/>
              <a:t>established by propriety (fairness), </a:t>
            </a:r>
            <a:br>
              <a:rPr lang="en-US" i="1" dirty="0"/>
            </a:br>
            <a:r>
              <a:rPr lang="en-US" i="1" dirty="0"/>
              <a:t>made orderly by righteousness (courtesy/respect), </a:t>
            </a:r>
            <a:br>
              <a:rPr lang="en-US" i="1" dirty="0"/>
            </a:br>
            <a:r>
              <a:rPr lang="en-US" i="1" dirty="0"/>
              <a:t>made definite by good faith (trust), </a:t>
            </a:r>
            <a:br>
              <a:rPr lang="en-US" i="1" dirty="0"/>
            </a:br>
            <a:r>
              <a:rPr lang="en-US" i="1" dirty="0"/>
              <a:t>and completed by wisdom</a:t>
            </a:r>
            <a:r>
              <a:rPr lang="en-US" dirty="0"/>
              <a:t>.</a:t>
            </a:r>
            <a:br>
              <a:rPr lang="en-US" dirty="0"/>
            </a:br>
            <a:r>
              <a:rPr lang="en-US" sz="1600" dirty="0"/>
              <a:t>*Fung Yu-</a:t>
            </a:r>
            <a:r>
              <a:rPr lang="en-US" sz="1600" dirty="0" err="1"/>
              <a:t>lan</a:t>
            </a:r>
            <a:r>
              <a:rPr lang="en-US" sz="1600" dirty="0"/>
              <a:t>,  History of Chinese Philosophy Vol. II p. 105)  parentheses are my substitutions.</a:t>
            </a:r>
            <a:r>
              <a:rPr lang="en-US" sz="19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38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E70D-FBA1-EE48-B874-52D7720D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pyrus" panose="020B0602040200020303" pitchFamily="34" charset="77"/>
              </a:rPr>
              <a:t>The Five Constants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00B54-3D5B-6941-8D07-1C29A35B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point of all this is that you have a code of ethics attached to societal roles.</a:t>
            </a:r>
          </a:p>
          <a:p>
            <a:r>
              <a:rPr lang="en-US" dirty="0"/>
              <a:t>If one behaves according to the dictates of one’s role, the world, or at least society, will be in harmony.</a:t>
            </a:r>
          </a:p>
          <a:p>
            <a:r>
              <a:rPr lang="en-US" dirty="0"/>
              <a:t>What orders relationships are li-</a:t>
            </a:r>
            <a:r>
              <a:rPr lang="en-US" i="1" dirty="0"/>
              <a:t>rituals</a:t>
            </a:r>
            <a:r>
              <a:rPr lang="en-US" dirty="0"/>
              <a:t> of behavior. Both members must understand their role and fulfill it appropriately, for the relationship to work. </a:t>
            </a:r>
          </a:p>
          <a:p>
            <a:r>
              <a:rPr lang="en-US" dirty="0"/>
              <a:t>Confucius would say that the relationship can’t work if the rituals/code of conduct is unknown or ignored.</a:t>
            </a:r>
          </a:p>
          <a:p>
            <a:r>
              <a:rPr lang="en-US" dirty="0"/>
              <a:t>The intricate part of this, is the fact that each of us have multiple roles to fulfill.</a:t>
            </a:r>
          </a:p>
          <a:p>
            <a:r>
              <a:rPr lang="en-US" dirty="0"/>
              <a:t>If we presume each role to be an opportunity to practice a particular virtue, then every relationship becomes an opportunity for developing ourselves i.e. becoming a </a:t>
            </a:r>
            <a:r>
              <a:rPr lang="en-US" i="1" dirty="0" err="1"/>
              <a:t>jun-zi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420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2AE2-ACFB-7F40-A5F1-C86DBB66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pyrus" panose="020B0602040200020303" pitchFamily="34" charset="77"/>
              </a:rPr>
              <a:t>The Five Constants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6E49-67DC-7947-A318-ACACEBA6C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i="1" dirty="0"/>
              <a:t>From the Tuan </a:t>
            </a:r>
            <a:r>
              <a:rPr lang="en-US" sz="2200" i="1" dirty="0" err="1"/>
              <a:t>Zhuan</a:t>
            </a:r>
            <a:r>
              <a:rPr lang="en-US" sz="2200" i="1" dirty="0"/>
              <a:t>, Commentary on the Decision for Hex. 37  	see Wilhelm p.144 &amp; 570</a:t>
            </a:r>
            <a:br>
              <a:rPr lang="en-US" sz="2200" i="1" dirty="0"/>
            </a:br>
            <a:r>
              <a:rPr lang="en-US" sz="2200" i="1" dirty="0"/>
              <a:t>(Based on Analects:12.11.1&amp;2) (</a:t>
            </a:r>
            <a:r>
              <a:rPr lang="en-US" sz="2200" i="1" dirty="0" err="1"/>
              <a:t>Legge</a:t>
            </a:r>
            <a:r>
              <a:rPr lang="en-US" sz="2200" i="1" dirty="0"/>
              <a:t> p. 256) (Da </a:t>
            </a:r>
            <a:r>
              <a:rPr lang="en-US" sz="2200" i="1" dirty="0" err="1"/>
              <a:t>Xue</a:t>
            </a:r>
            <a:r>
              <a:rPr lang="en-US" sz="2200" i="1" dirty="0"/>
              <a:t>: X  p.373)</a:t>
            </a:r>
            <a:br>
              <a:rPr lang="en-US" sz="2200" i="1" dirty="0"/>
            </a:br>
            <a:r>
              <a:rPr lang="en-US" sz="2200" i="1" dirty="0"/>
              <a:t>(see also </a:t>
            </a:r>
            <a:r>
              <a:rPr lang="zh-TW" altLang="en-US" sz="2200" dirty="0"/>
              <a:t>孝經 </a:t>
            </a:r>
            <a:r>
              <a:rPr lang="en-US" sz="2200" dirty="0" err="1"/>
              <a:t>Xiào</a:t>
            </a:r>
            <a:r>
              <a:rPr lang="en-US" sz="2200" dirty="0"/>
              <a:t> </a:t>
            </a:r>
            <a:r>
              <a:rPr lang="en-US" sz="2200" dirty="0" err="1"/>
              <a:t>Jīng</a:t>
            </a:r>
            <a:r>
              <a:rPr lang="en-US" sz="2200" dirty="0"/>
              <a:t> = Classic of/on Filial Piety)</a:t>
            </a:r>
          </a:p>
          <a:p>
            <a:r>
              <a:rPr lang="en-US" i="1" dirty="0"/>
              <a:t>If a father is really a father,							</a:t>
            </a:r>
            <a:br>
              <a:rPr lang="en-US" i="1" dirty="0"/>
            </a:br>
            <a:r>
              <a:rPr lang="en-US" i="1" dirty="0"/>
              <a:t>and the son is truly a son,								</a:t>
            </a:r>
            <a:br>
              <a:rPr lang="en-US" i="1" dirty="0"/>
            </a:br>
            <a:r>
              <a:rPr lang="en-US" i="1" dirty="0"/>
              <a:t>if the elders fulfill their position, and the young fulfill theirs;</a:t>
            </a:r>
            <a:endParaRPr lang="en-US" dirty="0"/>
          </a:p>
          <a:p>
            <a:r>
              <a:rPr lang="en-US" i="1" dirty="0"/>
              <a:t>if a husband behaves like a husband,</a:t>
            </a:r>
            <a:br>
              <a:rPr lang="en-US" i="1" dirty="0"/>
            </a:br>
            <a:r>
              <a:rPr lang="en-US" i="1" dirty="0"/>
              <a:t>and the wife acts like a wife</a:t>
            </a:r>
            <a:br>
              <a:rPr lang="en-US" dirty="0"/>
            </a:br>
            <a:r>
              <a:rPr lang="en-US" i="1" dirty="0"/>
              <a:t>then the family will be in order.</a:t>
            </a:r>
            <a:endParaRPr lang="en-US" dirty="0"/>
          </a:p>
          <a:p>
            <a:r>
              <a:rPr lang="en-US" i="1" dirty="0"/>
              <a:t>When the family is in order,</a:t>
            </a:r>
            <a:br>
              <a:rPr lang="en-US" i="1" dirty="0"/>
            </a:br>
            <a:r>
              <a:rPr lang="en-US" i="1" dirty="0"/>
              <a:t>all social relationships will be aligned.</a:t>
            </a:r>
          </a:p>
          <a:p>
            <a:r>
              <a:rPr lang="en-US" i="1" dirty="0"/>
              <a:t>Thus sayeth the Master (meaning </a:t>
            </a:r>
            <a:r>
              <a:rPr lang="en-US" i="1" dirty="0" err="1"/>
              <a:t>KongZi</a:t>
            </a:r>
            <a:r>
              <a:rPr lang="en-US" i="1" dirty="0"/>
              <a:t> i.e. Confucius)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01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34EB-3322-E646-8B02-55B3E3A7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Spaces/Positions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A General Scheme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D681D-F8D2-6542-9AE0-B70C088DE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Line/Space #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conclusion/stop, or continuing becomes excessive (over the top)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things peak, fully ripen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limited success, partial fruition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struggle and transition, take a leap (caution-danger)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growth &amp; development (things sprout, emerge, take off)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beginnings, like roots are underground &amp; not obvious,</a:t>
            </a:r>
            <a:br>
              <a:rPr lang="en-US" dirty="0"/>
            </a:br>
            <a:r>
              <a:rPr lang="en-US" dirty="0"/>
              <a:t>	not yet ready to emerge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4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F63A-28B3-2D42-A57C-81911F00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Spaces/Positions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D3446-84E1-B041-BA41-796539D1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flavor of the OMEN/COUNSEL for each line-position:</a:t>
            </a:r>
          </a:p>
          <a:p>
            <a:r>
              <a:rPr lang="en-US" b="1" dirty="0"/>
              <a:t>Spaces 2 &amp; 5</a:t>
            </a:r>
            <a:r>
              <a:rPr lang="en-US" dirty="0"/>
              <a:t>  are usually auspicious (action is successful)</a:t>
            </a:r>
          </a:p>
          <a:p>
            <a:endParaRPr lang="en-US" dirty="0"/>
          </a:p>
          <a:p>
            <a:r>
              <a:rPr lang="en-US" b="1" dirty="0"/>
              <a:t>Spaces 3 &amp; 4</a:t>
            </a:r>
            <a:r>
              <a:rPr lang="en-US" dirty="0"/>
              <a:t>  are transitional, best to be on one’s guard</a:t>
            </a:r>
          </a:p>
          <a:p>
            <a:endParaRPr lang="en-US" dirty="0"/>
          </a:p>
          <a:p>
            <a:r>
              <a:rPr lang="en-US" b="1" dirty="0"/>
              <a:t>Spaces 1 &amp; 6</a:t>
            </a:r>
            <a:r>
              <a:rPr lang="en-US" dirty="0"/>
              <a:t>  </a:t>
            </a:r>
            <a:r>
              <a:rPr lang="en-US" sz="2400" dirty="0"/>
              <a:t>being on the edges and thus exposed, are cause for caution</a:t>
            </a:r>
            <a:br>
              <a:rPr lang="en-US" dirty="0"/>
            </a:br>
            <a:r>
              <a:rPr lang="en-US" b="1" dirty="0"/>
              <a:t>1 </a:t>
            </a:r>
            <a:r>
              <a:rPr lang="en-US" dirty="0"/>
              <a:t> is either underdeveloped &amp;/or insufficient (resources)</a:t>
            </a:r>
            <a:br>
              <a:rPr lang="en-US" dirty="0"/>
            </a:br>
            <a:r>
              <a:rPr lang="en-US" b="1" dirty="0"/>
              <a:t>6</a:t>
            </a:r>
            <a:r>
              <a:rPr lang="en-US" dirty="0"/>
              <a:t>  is overdeveloped &amp;/or excessive (gone to extremes - overdone)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2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947A-5A5C-FB45-84C9-E1A55759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Outline of Structural Components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ACB4-F7AB-2543-BAC2-8E85D66B6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Using the symbols/hexagram graphs as </a:t>
            </a:r>
            <a:r>
              <a:rPr lang="en-US" b="1" dirty="0"/>
              <a:t>basis for interpretation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First to understand all the internal components &amp; their inter-relationships,</a:t>
            </a:r>
          </a:p>
          <a:p>
            <a:r>
              <a:rPr lang="en-US" dirty="0"/>
              <a:t>in order to understand the traditional conventions, and thus the commentaries.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Secondly, to develop your own relationship with the symbols and symbolic thinking of the Yi.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Each aspect of hexagram structure has interpretive significance.</a:t>
            </a:r>
          </a:p>
          <a:p>
            <a:r>
              <a:rPr lang="en-US" dirty="0"/>
              <a:t>	The Yi Jing’s Symbolic Language</a:t>
            </a:r>
          </a:p>
          <a:p>
            <a:r>
              <a:rPr lang="en-US" dirty="0"/>
              <a:t>	Yin-Yang Associations</a:t>
            </a:r>
          </a:p>
        </p:txBody>
      </p:sp>
    </p:spTree>
    <p:extLst>
      <p:ext uri="{BB962C8B-B14F-4D97-AF65-F5344CB8AC3E}">
        <p14:creationId xmlns:p14="http://schemas.microsoft.com/office/powerpoint/2010/main" val="2468286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4E55-F78A-164E-A25C-04ECBBDF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Spaces/Positions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48BD-05B0-F344-B358-E5C0A161B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More specific associations/omens might be:</a:t>
            </a:r>
          </a:p>
          <a:p>
            <a:r>
              <a:rPr lang="en-US" b="1" dirty="0"/>
              <a:t>Space/Line 6</a:t>
            </a:r>
            <a:r>
              <a:rPr lang="en-US" dirty="0"/>
              <a:t> is Cautious - </a:t>
            </a:r>
            <a:r>
              <a:rPr lang="en-US" sz="2400" dirty="0"/>
              <a:t>lest one overstep - become arrogant or excessive</a:t>
            </a:r>
          </a:p>
          <a:p>
            <a:r>
              <a:rPr lang="en-US" b="1" dirty="0"/>
              <a:t>Space 5</a:t>
            </a:r>
            <a:r>
              <a:rPr lang="en-US" dirty="0"/>
              <a:t> is Successful - </a:t>
            </a:r>
            <a:r>
              <a:rPr lang="en-US" sz="2400" dirty="0"/>
              <a:t>achievements are accomplished and recognized</a:t>
            </a:r>
          </a:p>
          <a:p>
            <a:r>
              <a:rPr lang="en-US" b="1" dirty="0"/>
              <a:t>Space 4</a:t>
            </a:r>
            <a:r>
              <a:rPr lang="en-US" dirty="0"/>
              <a:t> is Stressful - </a:t>
            </a:r>
            <a:r>
              <a:rPr lang="en-US" sz="2400" dirty="0"/>
              <a:t>subordinate to others &amp;/or higher goals</a:t>
            </a:r>
          </a:p>
          <a:p>
            <a:r>
              <a:rPr lang="en-US" b="1" dirty="0"/>
              <a:t>Space 3</a:t>
            </a:r>
            <a:r>
              <a:rPr lang="en-US" dirty="0"/>
              <a:t> is Dangerous or Unfortunate - </a:t>
            </a:r>
            <a:r>
              <a:rPr lang="en-US" sz="2400" dirty="0"/>
              <a:t>easy to make mistake at this stage</a:t>
            </a:r>
          </a:p>
          <a:p>
            <a:r>
              <a:rPr lang="en-US" b="1" dirty="0"/>
              <a:t>Space 2</a:t>
            </a:r>
            <a:r>
              <a:rPr lang="en-US" dirty="0"/>
              <a:t> is Encouraging &amp; Praiseworthy - </a:t>
            </a:r>
            <a:r>
              <a:rPr lang="en-US" sz="2400" dirty="0"/>
              <a:t>maturation is proceeding nicely</a:t>
            </a:r>
          </a:p>
          <a:p>
            <a:r>
              <a:rPr lang="en-US" b="1" dirty="0"/>
              <a:t>Space 1</a:t>
            </a:r>
            <a:r>
              <a:rPr lang="en-US" dirty="0"/>
              <a:t> is Without Blame or Success - </a:t>
            </a:r>
            <a:r>
              <a:rPr lang="en-US" sz="2400" dirty="0"/>
              <a:t>preparatory - just the beginning</a:t>
            </a:r>
          </a:p>
        </p:txBody>
      </p:sp>
    </p:spTree>
    <p:extLst>
      <p:ext uri="{BB962C8B-B14F-4D97-AF65-F5344CB8AC3E}">
        <p14:creationId xmlns:p14="http://schemas.microsoft.com/office/powerpoint/2010/main" val="3584995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D2EA-B0D3-E94F-8E47-E2760D96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Spaces/Positions (cont.)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3600" b="1" dirty="0">
                <a:latin typeface="Papyrus" panose="020B0602040200020303" pitchFamily="34" charset="77"/>
              </a:rPr>
              <a:t>Societal Position / Social Role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9337-8837-1D4E-868A-EAAABB26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Line 6 = The Sage</a:t>
            </a:r>
            <a:r>
              <a:rPr lang="en-US" dirty="0"/>
              <a:t>	stands for </a:t>
            </a:r>
            <a:r>
              <a:rPr lang="en-US" b="1" dirty="0"/>
              <a:t>Wisdom</a:t>
            </a:r>
            <a:endParaRPr lang="en-US" dirty="0"/>
          </a:p>
          <a:p>
            <a:r>
              <a:rPr lang="en-US" b="1" dirty="0"/>
              <a:t>Line 5 = The Ruler</a:t>
            </a:r>
            <a:r>
              <a:rPr lang="en-US" dirty="0"/>
              <a:t>	stands for </a:t>
            </a:r>
            <a:r>
              <a:rPr lang="en-US" b="1" dirty="0"/>
              <a:t>Authority</a:t>
            </a:r>
            <a:endParaRPr lang="en-US" dirty="0"/>
          </a:p>
          <a:p>
            <a:r>
              <a:rPr lang="en-US" b="1" dirty="0"/>
              <a:t>Line 4 = Minister	</a:t>
            </a:r>
            <a:r>
              <a:rPr lang="en-US" dirty="0"/>
              <a:t>	stands for </a:t>
            </a:r>
            <a:r>
              <a:rPr lang="en-US" b="1" dirty="0"/>
              <a:t>Service - Social Consciousness</a:t>
            </a:r>
            <a:endParaRPr lang="en-US" dirty="0"/>
          </a:p>
          <a:p>
            <a:r>
              <a:rPr lang="en-US" b="1" dirty="0"/>
              <a:t>Line 3 = Feudal Lords</a:t>
            </a:r>
            <a:r>
              <a:rPr lang="en-US" dirty="0"/>
              <a:t>	stand for </a:t>
            </a:r>
            <a:r>
              <a:rPr lang="en-US" b="1" dirty="0"/>
              <a:t>Personal Endeavor and</a:t>
            </a:r>
            <a:br>
              <a:rPr lang="en-US" b="1" dirty="0"/>
            </a:br>
            <a:r>
              <a:rPr lang="en-US" b="1" dirty="0"/>
              <a:t>						 Accomplishments </a:t>
            </a:r>
            <a:r>
              <a:rPr lang="en-US" dirty="0"/>
              <a:t>(in the world)</a:t>
            </a:r>
          </a:p>
          <a:p>
            <a:r>
              <a:rPr lang="en-US" b="1" dirty="0"/>
              <a:t>Line 2 = Officials</a:t>
            </a:r>
            <a:r>
              <a:rPr lang="en-US" dirty="0"/>
              <a:t>		stand for </a:t>
            </a:r>
            <a:r>
              <a:rPr lang="en-US" b="1" dirty="0"/>
              <a:t>Personal Growth &amp; Development</a:t>
            </a:r>
            <a:br>
              <a:rPr lang="en-US" b="1" dirty="0"/>
            </a:br>
            <a:r>
              <a:rPr lang="en-US" b="1" dirty="0"/>
              <a:t>						</a:t>
            </a:r>
            <a:r>
              <a:rPr lang="en-US" dirty="0"/>
              <a:t>(cultivation of skills)</a:t>
            </a:r>
          </a:p>
          <a:p>
            <a:r>
              <a:rPr lang="en-US" b="1" dirty="0"/>
              <a:t>Line 1 = the People</a:t>
            </a:r>
            <a:r>
              <a:rPr lang="en-US" dirty="0"/>
              <a:t>	stands for </a:t>
            </a:r>
            <a:r>
              <a:rPr lang="en-US" b="1" dirty="0"/>
              <a:t>Basic Needs &amp;</a:t>
            </a:r>
            <a:r>
              <a:rPr lang="en-US" dirty="0"/>
              <a:t> </a:t>
            </a:r>
            <a:r>
              <a:rPr lang="en-US" b="1" dirty="0"/>
              <a:t>Personal Survival</a:t>
            </a:r>
            <a:br>
              <a:rPr lang="en-US" b="1" dirty="0"/>
            </a:br>
            <a:r>
              <a:rPr lang="en-US" b="1" dirty="0"/>
              <a:t>						</a:t>
            </a:r>
            <a:r>
              <a:rPr lang="en-US" dirty="0"/>
              <a:t>(instinct &amp; intuition)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63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41CA-ADD8-CE44-A344-83F7AA14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Societal Position / Social Role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B7F6-760D-3041-B12D-D6E09E01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Line 6</a:t>
            </a:r>
            <a:r>
              <a:rPr lang="en-US" dirty="0"/>
              <a:t>:  </a:t>
            </a:r>
            <a:r>
              <a:rPr lang="en-US" b="1" dirty="0"/>
              <a:t>SAGE</a:t>
            </a:r>
            <a:r>
              <a:rPr lang="en-US" dirty="0"/>
              <a:t> - usually stands outside of worldly human affairs</a:t>
            </a:r>
          </a:p>
          <a:p>
            <a:r>
              <a:rPr lang="en-US" dirty="0"/>
              <a:t>	WISDOM: wisdom knows when to stop</a:t>
            </a:r>
          </a:p>
          <a:p>
            <a:r>
              <a:rPr lang="en-US" dirty="0"/>
              <a:t>	a word to the wise - danger at the top</a:t>
            </a:r>
          </a:p>
          <a:p>
            <a:r>
              <a:rPr lang="en-US" dirty="0"/>
              <a:t>	Reserved: lest you become arrogant or excessive</a:t>
            </a:r>
          </a:p>
          <a:p>
            <a:r>
              <a:rPr lang="en-US" dirty="0"/>
              <a:t>	be cautious, you’re at the limit/edge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Line 5</a:t>
            </a:r>
            <a:r>
              <a:rPr lang="en-US" dirty="0"/>
              <a:t>:  </a:t>
            </a:r>
            <a:r>
              <a:rPr lang="en-US" b="1" dirty="0"/>
              <a:t>RULER/PRINCE</a:t>
            </a:r>
            <a:r>
              <a:rPr lang="en-US" dirty="0"/>
              <a:t> - child of heaven - authority on earth - pure in conduct &amp; principle</a:t>
            </a:r>
          </a:p>
          <a:p>
            <a:r>
              <a:rPr lang="en-US" dirty="0"/>
              <a:t>	mediator between laws of heaven, guiding the laws of man</a:t>
            </a:r>
          </a:p>
          <a:p>
            <a:r>
              <a:rPr lang="en-US" dirty="0"/>
              <a:t>	AUTHORITY Power, good judgment - emperor/king/queen - governor - leader</a:t>
            </a:r>
          </a:p>
          <a:p>
            <a:r>
              <a:rPr lang="en-US" dirty="0"/>
              <a:t>	Meritorious &amp; Auspicious - achieves your goal - pinnacle of success</a:t>
            </a:r>
          </a:p>
          <a:p>
            <a:r>
              <a:rPr lang="en-US" dirty="0"/>
              <a:t>	Active in the world - HUSBAND</a:t>
            </a:r>
          </a:p>
        </p:txBody>
      </p:sp>
    </p:spTree>
    <p:extLst>
      <p:ext uri="{BB962C8B-B14F-4D97-AF65-F5344CB8AC3E}">
        <p14:creationId xmlns:p14="http://schemas.microsoft.com/office/powerpoint/2010/main" val="1544424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26D2E-BFA8-144A-81F0-123EEC04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Societal Position / Social Role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D332-3C18-9F45-AAB9-101C8057A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Line 4</a:t>
            </a:r>
            <a:r>
              <a:rPr lang="en-US" dirty="0"/>
              <a:t>:  </a:t>
            </a:r>
            <a:r>
              <a:rPr lang="en-US" b="1" dirty="0"/>
              <a:t>MINISTER</a:t>
            </a:r>
            <a:r>
              <a:rPr lang="en-US" dirty="0"/>
              <a:t> (Court Official) - the interface between authority &amp; society</a:t>
            </a:r>
          </a:p>
          <a:p>
            <a:r>
              <a:rPr lang="en-US" dirty="0"/>
              <a:t>	the intermediary between the PRINCE &amp; everyone else (a critical but delicate role)</a:t>
            </a:r>
          </a:p>
          <a:p>
            <a:r>
              <a:rPr lang="en-US" dirty="0"/>
              <a:t>	(the rulers right hand man) - in court vs. the provinces.</a:t>
            </a:r>
          </a:p>
          <a:p>
            <a:r>
              <a:rPr lang="en-US" dirty="0"/>
              <a:t>	SOCIAL CONSCIOUSNESS - Society more important than individual endeavors</a:t>
            </a:r>
          </a:p>
          <a:p>
            <a:r>
              <a:rPr lang="en-US" dirty="0"/>
              <a:t>	Stressful - with limited (personal) success - position is precarious &amp; anxiety producing</a:t>
            </a:r>
          </a:p>
          <a:p>
            <a:r>
              <a:rPr lang="en-US" dirty="0"/>
              <a:t>	under the “thumb” of the ruler - too close to “authority” for comfort.</a:t>
            </a:r>
          </a:p>
          <a:p>
            <a:r>
              <a:rPr lang="en-US" dirty="0"/>
              <a:t>	WIFE  (this could be the queen, or one of many secondary wives, compare with line 2)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Line 3</a:t>
            </a:r>
            <a:r>
              <a:rPr lang="en-US" dirty="0"/>
              <a:t>:  </a:t>
            </a:r>
            <a:r>
              <a:rPr lang="en-US" b="1" dirty="0"/>
              <a:t>FEUDAL LORDS</a:t>
            </a:r>
            <a:r>
              <a:rPr lang="en-US" dirty="0"/>
              <a:t> (</a:t>
            </a:r>
            <a:r>
              <a:rPr lang="zh-TW" altLang="en-US" dirty="0"/>
              <a:t>諸 侯 </a:t>
            </a:r>
            <a:r>
              <a:rPr lang="en-US" dirty="0" err="1"/>
              <a:t>zhū</a:t>
            </a:r>
            <a:r>
              <a:rPr lang="en-US" dirty="0"/>
              <a:t> </a:t>
            </a:r>
            <a:r>
              <a:rPr lang="en-US" dirty="0" err="1"/>
              <a:t>hóu</a:t>
            </a:r>
            <a:r>
              <a:rPr lang="en-US" dirty="0"/>
              <a:t>) - aristocracy &amp; high ranking gov’t. officials</a:t>
            </a:r>
          </a:p>
          <a:p>
            <a:r>
              <a:rPr lang="en-US" dirty="0"/>
              <a:t>	not in capitol - nor necessary aligned with court (contending lords)</a:t>
            </a:r>
          </a:p>
          <a:p>
            <a:r>
              <a:rPr lang="en-US" dirty="0"/>
              <a:t>	MESSENGER - minor officials</a:t>
            </a:r>
          </a:p>
          <a:p>
            <a:r>
              <a:rPr lang="en-US" dirty="0"/>
              <a:t>	DANGER - MISFORTUNE - transition from inside to outside, </a:t>
            </a:r>
          </a:p>
          <a:p>
            <a:r>
              <a:rPr lang="en-US" dirty="0"/>
              <a:t>	the leap is fraught with danger</a:t>
            </a:r>
          </a:p>
        </p:txBody>
      </p:sp>
    </p:spTree>
    <p:extLst>
      <p:ext uri="{BB962C8B-B14F-4D97-AF65-F5344CB8AC3E}">
        <p14:creationId xmlns:p14="http://schemas.microsoft.com/office/powerpoint/2010/main" val="1061161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F780-225F-6540-9E9F-A9F4CD8F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Societal Position / Social Role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68FF4-9BFF-C945-AC07-B35BCD94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Line 2</a:t>
            </a:r>
            <a:r>
              <a:rPr lang="en-US" dirty="0"/>
              <a:t>:  </a:t>
            </a:r>
            <a:r>
              <a:rPr lang="en-US" b="1" dirty="0"/>
              <a:t>OFFICIALS</a:t>
            </a:r>
            <a:r>
              <a:rPr lang="en-US" dirty="0"/>
              <a:t> - subordinate - rural officials - in the provinces, distant from capitol </a:t>
            </a:r>
          </a:p>
          <a:p>
            <a:r>
              <a:rPr lang="en-US" dirty="0"/>
              <a:t>	ideally &amp; more consistently aligned with ruler (compared to line 3)</a:t>
            </a:r>
          </a:p>
          <a:p>
            <a:r>
              <a:rPr lang="en-US" dirty="0"/>
              <a:t>	SELF INTEREST  Personal goals aspirations and desires</a:t>
            </a:r>
          </a:p>
          <a:p>
            <a:r>
              <a:rPr lang="en-US" dirty="0"/>
              <a:t>	the subject of the Hex., i.e. the Inquirer</a:t>
            </a:r>
          </a:p>
          <a:p>
            <a:r>
              <a:rPr lang="en-US" dirty="0"/>
              <a:t>	a Military Leader / General</a:t>
            </a:r>
          </a:p>
          <a:p>
            <a:r>
              <a:rPr lang="en-US" dirty="0"/>
              <a:t>	the WIFE - Active in the Household - inside the home (a woman)</a:t>
            </a:r>
          </a:p>
          <a:p>
            <a:r>
              <a:rPr lang="en-US" dirty="0"/>
              <a:t>	a SON</a:t>
            </a:r>
          </a:p>
          <a:p>
            <a:r>
              <a:rPr lang="en-US" dirty="0"/>
              <a:t>	Auspicious &amp; Praiseworthy - successful inner development - maturation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Line 1</a:t>
            </a:r>
            <a:r>
              <a:rPr lang="en-US" dirty="0"/>
              <a:t>:  </a:t>
            </a:r>
            <a:r>
              <a:rPr lang="en-US" b="1" dirty="0"/>
              <a:t>PEOPLE – </a:t>
            </a:r>
            <a:r>
              <a:rPr lang="en-US" dirty="0"/>
              <a:t>the </a:t>
            </a:r>
            <a:r>
              <a:rPr lang="en-US" cap="all" dirty="0"/>
              <a:t>Populace</a:t>
            </a:r>
            <a:r>
              <a:rPr lang="en-US" dirty="0"/>
              <a:t> - society at large - farmers - commoners, peasants</a:t>
            </a:r>
          </a:p>
          <a:p>
            <a:r>
              <a:rPr lang="en-US" dirty="0"/>
              <a:t>	people without name - low social status - but comprise the social base</a:t>
            </a:r>
          </a:p>
          <a:p>
            <a:r>
              <a:rPr lang="en-US" dirty="0"/>
              <a:t>	INSTINCTS - intuition - survival - the individual person</a:t>
            </a:r>
          </a:p>
          <a:p>
            <a:r>
              <a:rPr lang="en-US" dirty="0"/>
              <a:t>	there is no fault or blame in this so it is not inauspicious</a:t>
            </a:r>
          </a:p>
          <a:p>
            <a:r>
              <a:rPr lang="en-US" dirty="0"/>
              <a:t>	BEGINNINGS &amp; PREPARATION - without power or strength</a:t>
            </a:r>
          </a:p>
          <a:p>
            <a:r>
              <a:rPr lang="en-US" dirty="0"/>
              <a:t>	not yet able to accomplish much - don’t know where/how things will go</a:t>
            </a:r>
          </a:p>
          <a:p>
            <a:r>
              <a:rPr lang="en-US" dirty="0"/>
              <a:t>	not much can be expected yet - best to have beginners mind - open &amp; sincere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83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0771-2835-8346-95EB-C4DEC1D7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Societal Position / Social Role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99A1A-0980-9248-8DC5-38DA0E9F2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these are general &amp; cannot be applied with equal usefulness, </a:t>
            </a:r>
            <a:br>
              <a:rPr lang="en-US" dirty="0"/>
            </a:br>
            <a:r>
              <a:rPr lang="en-US" dirty="0"/>
              <a:t>or plausibility to every Hexagram.</a:t>
            </a:r>
          </a:p>
          <a:p>
            <a:r>
              <a:rPr lang="en-US" dirty="0"/>
              <a:t>Wilhelm may over emphasize this aspect due to his Confucian tutelage.</a:t>
            </a:r>
          </a:p>
          <a:p>
            <a:r>
              <a:rPr lang="en-US" dirty="0"/>
              <a:t>Think of them symbolically and remember that traditional Chinese cultural norms were much more hierarchical and ‘orderly’.</a:t>
            </a:r>
          </a:p>
          <a:p>
            <a:r>
              <a:rPr lang="en-US" dirty="0"/>
              <a:t>For modern times and contemporary culture, feel free to establish your own designations/values for the 6 stages based on these ideas and relevant to the nature of your inquiry.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66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6847B-DA55-C34E-A108-784376C2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LINE POSITIONS: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Related to the Body / Body Associations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BAB4C-ABF0-F844-AA6C-BD8E4CCE0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6th LINE</a:t>
            </a:r>
            <a:r>
              <a:rPr lang="en-US" dirty="0"/>
              <a:t>	THE CROWN		(connection to Celestial)	(the head)</a:t>
            </a:r>
          </a:p>
          <a:p>
            <a:r>
              <a:rPr lang="en-US" dirty="0"/>
              <a:t>final expression of the time						(GV-20–Bai Hui)</a:t>
            </a:r>
          </a:p>
          <a:p>
            <a:r>
              <a:rPr lang="en-US" dirty="0"/>
              <a:t>transition to future</a:t>
            </a:r>
          </a:p>
          <a:p>
            <a:r>
              <a:rPr lang="en-US" dirty="0"/>
              <a:t>what is remembered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b="1" dirty="0"/>
              <a:t>5th LINE</a:t>
            </a:r>
            <a:r>
              <a:rPr lang="en-US" dirty="0"/>
              <a:t>	THE HEAD,  MIND					(the shoulders)</a:t>
            </a:r>
          </a:p>
          <a:p>
            <a:r>
              <a:rPr lang="en-US" dirty="0"/>
              <a:t>the peak of creative energy</a:t>
            </a:r>
          </a:p>
          <a:p>
            <a:r>
              <a:rPr lang="en-US" dirty="0"/>
              <a:t>fruit is ripe</a:t>
            </a:r>
          </a:p>
          <a:p>
            <a:r>
              <a:rPr lang="en-US" dirty="0"/>
              <a:t>focus of all the time can hope to be/express</a:t>
            </a:r>
          </a:p>
          <a:p>
            <a:r>
              <a:rPr lang="en-US" dirty="0"/>
              <a:t>what is most apparent &amp; obvious</a:t>
            </a:r>
          </a:p>
          <a:p>
            <a:r>
              <a:rPr lang="en-US" dirty="0"/>
              <a:t>its value lies in relation to other lines - Humility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85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E2D3-0A29-294C-A639-969A59B3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Body Associations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7CC87-C50D-C74C-8DC6-0549ECF2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4th LINE</a:t>
            </a:r>
            <a:r>
              <a:rPr lang="en-US" dirty="0"/>
              <a:t>		THE HEART,  SOUL						(the torso)</a:t>
            </a:r>
          </a:p>
          <a:p>
            <a:r>
              <a:rPr lang="en-US" dirty="0"/>
              <a:t>Maturation - the fruit appears</a:t>
            </a:r>
          </a:p>
          <a:p>
            <a:r>
              <a:rPr lang="en-US" dirty="0"/>
              <a:t>beginning of culmination</a:t>
            </a:r>
          </a:p>
          <a:p>
            <a:r>
              <a:rPr lang="en-US" dirty="0"/>
              <a:t>full development becomes apparent</a:t>
            </a:r>
          </a:p>
          <a:p>
            <a:r>
              <a:rPr lang="en-US" dirty="0"/>
              <a:t>passion finds depth of feeling</a:t>
            </a:r>
          </a:p>
          <a:p>
            <a:r>
              <a:rPr lang="en-US" dirty="0"/>
              <a:t>the union of hope &amp; reality</a:t>
            </a:r>
          </a:p>
          <a:p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b="1" dirty="0"/>
              <a:t>3rd LINE	</a:t>
            </a:r>
            <a:r>
              <a:rPr lang="en-US" dirty="0"/>
              <a:t>	THE </a:t>
            </a:r>
            <a:r>
              <a:rPr lang="en-US" cap="all" dirty="0"/>
              <a:t>Belly,</a:t>
            </a:r>
            <a:r>
              <a:rPr lang="en-US" dirty="0"/>
              <a:t>  WOMB						(the thighs)</a:t>
            </a:r>
          </a:p>
          <a:p>
            <a:r>
              <a:rPr lang="en-US" dirty="0"/>
              <a:t>GUTS the passion &amp; intensity of the time</a:t>
            </a:r>
          </a:p>
          <a:p>
            <a:r>
              <a:rPr lang="en-US" dirty="0"/>
              <a:t>drive</a:t>
            </a:r>
          </a:p>
          <a:p>
            <a:r>
              <a:rPr lang="en-US" dirty="0"/>
              <a:t>a seeking outside of self</a:t>
            </a:r>
          </a:p>
          <a:p>
            <a:r>
              <a:rPr lang="en-US" dirty="0"/>
              <a:t>top of beginning stage</a:t>
            </a:r>
          </a:p>
          <a:p>
            <a:r>
              <a:rPr lang="en-US" dirty="0"/>
              <a:t>trying to connect (adolescence)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00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7395-8C67-6A48-815B-4E90768B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Body Associations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F0C65-52C2-BF4E-956F-81D2AAC5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2nd LINE</a:t>
            </a:r>
            <a:r>
              <a:rPr lang="en-US" dirty="0"/>
              <a:t>	THE LEGS,  BONES/SKELETON			(the calves)</a:t>
            </a:r>
          </a:p>
          <a:p>
            <a:r>
              <a:rPr lang="en-US" dirty="0"/>
              <a:t>core/structure/foundations</a:t>
            </a:r>
          </a:p>
          <a:p>
            <a:r>
              <a:rPr lang="en-US" dirty="0"/>
              <a:t>starting to move, grow; becoming apparent</a:t>
            </a:r>
          </a:p>
          <a:p>
            <a:r>
              <a:rPr lang="en-US" dirty="0"/>
              <a:t>but still internal &amp; mostly hidden</a:t>
            </a:r>
          </a:p>
          <a:p>
            <a:r>
              <a:rPr lang="en-US" dirty="0"/>
              <a:t>its importance is often overlooked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1st LINE</a:t>
            </a:r>
            <a:r>
              <a:rPr lang="en-US" dirty="0"/>
              <a:t>	THE FEET/ROOTS	(connection to Earth)	(the toes)</a:t>
            </a:r>
          </a:p>
          <a:p>
            <a:pPr marL="0" indent="0">
              <a:buNone/>
            </a:pPr>
            <a:r>
              <a:rPr lang="en-US" dirty="0"/>
              <a:t>stirring, arousing, sprouting; beginning, initiating	 	(Kd-1-</a:t>
            </a:r>
          </a:p>
          <a:p>
            <a:pPr marL="0" indent="0">
              <a:buNone/>
            </a:pPr>
            <a:r>
              <a:rPr lang="en-US" dirty="0"/>
              <a:t>transition from past - all that was...to  here &amp; now		-Yong Quan)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44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6EE2-5727-3A47-AF4B-8DB076B8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Papyrus" panose="020B0602040200020303" pitchFamily="34" charset="77"/>
              </a:rPr>
              <a:t>EMPHASIS is ADDED</a:t>
            </a:r>
            <a:br>
              <a:rPr lang="en-US" dirty="0">
                <a:latin typeface="Papyrus" panose="020B0602040200020303" pitchFamily="34" charset="77"/>
              </a:rPr>
            </a:br>
            <a:r>
              <a:rPr lang="en-US" dirty="0">
                <a:latin typeface="Papyrus" panose="020B0602040200020303" pitchFamily="34" charset="77"/>
              </a:rPr>
              <a:t>by the nature of the Line occupying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4CF1B-DFA5-DD4B-BF7D-0C66EA690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   –––––––––––					–––––  –––––</a:t>
            </a:r>
            <a:endParaRPr lang="en-US" dirty="0"/>
          </a:p>
          <a:p>
            <a:r>
              <a:rPr lang="en-US" i="1" dirty="0"/>
              <a:t>active, highlighted 				restive, hidden 		</a:t>
            </a:r>
          </a:p>
          <a:p>
            <a:r>
              <a:rPr lang="en-US" i="1" dirty="0"/>
              <a:t>in focus, in the spotlight 			inconspicuous </a:t>
            </a:r>
            <a:endParaRPr lang="en-US" dirty="0"/>
          </a:p>
          <a:p>
            <a:r>
              <a:rPr lang="en-US" i="1" dirty="0"/>
              <a:t>foreground					background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5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A608A-7D13-B942-A27F-A4A979BD9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Outline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BFFCB-B820-F640-AE6F-1CA1154D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I.	</a:t>
            </a:r>
            <a:r>
              <a:rPr lang="en-US" b="1" dirty="0"/>
              <a:t>Spaces</a:t>
            </a:r>
            <a:endParaRPr lang="en-US" dirty="0"/>
          </a:p>
          <a:p>
            <a:r>
              <a:rPr lang="en-US" dirty="0"/>
              <a:t>	6 Stages of Development</a:t>
            </a:r>
          </a:p>
          <a:p>
            <a:r>
              <a:rPr lang="en-US" dirty="0"/>
              <a:t>	Significance of the 6 Positions</a:t>
            </a:r>
          </a:p>
          <a:p>
            <a:r>
              <a:rPr lang="en-US" dirty="0"/>
              <a:t>	Time Flow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II.	</a:t>
            </a:r>
            <a:r>
              <a:rPr lang="en-US" b="1" dirty="0"/>
              <a:t>Lines</a:t>
            </a:r>
            <a:endParaRPr lang="en-US" dirty="0"/>
          </a:p>
          <a:p>
            <a:r>
              <a:rPr lang="en-US" dirty="0"/>
              <a:t>	Symbolism of yin and yang</a:t>
            </a:r>
          </a:p>
          <a:p>
            <a:r>
              <a:rPr lang="en-US" dirty="0"/>
              <a:t>	Lines Moving</a:t>
            </a:r>
          </a:p>
          <a:p>
            <a:r>
              <a:rPr lang="en-US" dirty="0"/>
              <a:t>		changing the situation</a:t>
            </a:r>
          </a:p>
          <a:p>
            <a:r>
              <a:rPr lang="en-US" dirty="0"/>
              <a:t>		yin to yang &amp; vice versa</a:t>
            </a:r>
          </a:p>
          <a:p>
            <a:r>
              <a:rPr lang="en-US" dirty="0"/>
              <a:t>	Pairs of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02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4747-D168-CA49-92F5-6D1A1C5B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TIME and SEQUENCE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38265-D6E8-6D45-88DC-5D6D5FD5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HEXAGRAM - indicates the nature or character of the Time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LINE POSITIONS (1-6) indicate</a:t>
            </a:r>
          </a:p>
          <a:p>
            <a:r>
              <a:rPr lang="en-US" dirty="0"/>
              <a:t>	the Sequence of Events</a:t>
            </a:r>
          </a:p>
          <a:p>
            <a:r>
              <a:rPr lang="en-US" dirty="0"/>
              <a:t>	the Stages of Development</a:t>
            </a:r>
          </a:p>
          <a:p>
            <a:r>
              <a:rPr lang="en-US" dirty="0"/>
              <a:t>	the Unfolding of the Time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Each TIME Has SIX PARTS/STAGES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8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F76B6-4E62-DD4A-9C1C-49C2B49F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TIME and SEQUENCE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F3070-1B3A-834A-B023-174120D0F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LINE 1 Bottom</a:t>
            </a:r>
            <a:r>
              <a:rPr lang="en-US" dirty="0"/>
              <a:t> - the Beginnings</a:t>
            </a:r>
          </a:p>
          <a:p>
            <a:r>
              <a:rPr lang="en-US" dirty="0"/>
              <a:t>could be now, but frequently precedes the present</a:t>
            </a:r>
          </a:p>
          <a:p>
            <a:r>
              <a:rPr lang="en-US" dirty="0"/>
              <a:t>connects to the past and prior events - often obscure - the roots</a:t>
            </a:r>
          </a:p>
          <a:p>
            <a:r>
              <a:rPr lang="en-US" dirty="0"/>
              <a:t>an inside, but somewhat external position</a:t>
            </a:r>
          </a:p>
          <a:p>
            <a:r>
              <a:rPr lang="en-US" dirty="0"/>
              <a:t>perspective from below or within</a:t>
            </a:r>
          </a:p>
          <a:p>
            <a:r>
              <a:rPr lang="en-US" dirty="0"/>
              <a:t>from earth - looking up - from the basement</a:t>
            </a:r>
          </a:p>
          <a:p>
            <a:r>
              <a:rPr lang="en-US" dirty="0"/>
              <a:t>approaching or entering the situation</a:t>
            </a:r>
          </a:p>
          <a:p>
            <a:r>
              <a:rPr lang="en-US" dirty="0"/>
              <a:t>refers to events leading up to the current situation</a:t>
            </a:r>
          </a:p>
          <a:p>
            <a:r>
              <a:rPr lang="en-US" dirty="0"/>
              <a:t>foundation/roots of the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80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96AB-F6BB-6B47-909B-ADFD1993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TIME and SEQUENCE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B305A-24C6-7843-B26D-5A38A09D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LINES 2 thru 5</a:t>
            </a:r>
            <a:r>
              <a:rPr lang="en-US" dirty="0"/>
              <a:t> - the Middle of the Time - the Present</a:t>
            </a:r>
          </a:p>
          <a:p>
            <a:r>
              <a:rPr lang="en-US" dirty="0"/>
              <a:t>the Crux or Core of the Matter</a:t>
            </a:r>
          </a:p>
          <a:p>
            <a:r>
              <a:rPr lang="en-US" dirty="0"/>
              <a:t>the main event</a:t>
            </a:r>
          </a:p>
          <a:p>
            <a:r>
              <a:rPr lang="en-US" dirty="0"/>
              <a:t>the focus of your endeavor and attention</a:t>
            </a:r>
          </a:p>
          <a:p>
            <a:r>
              <a:rPr lang="en-US" dirty="0"/>
              <a:t>development &amp; fruition of the time</a:t>
            </a:r>
          </a:p>
          <a:p>
            <a:r>
              <a:rPr lang="en-US" dirty="0"/>
              <a:t>a subjective position - within - the nuclear Hex. (heart of situation)</a:t>
            </a:r>
          </a:p>
          <a:p>
            <a:r>
              <a:rPr lang="en-US" dirty="0" err="1"/>
              <a:t>Shchutskii</a:t>
            </a:r>
            <a:r>
              <a:rPr lang="en-US" dirty="0"/>
              <a:t> (p. xxxii)</a:t>
            </a:r>
          </a:p>
          <a:p>
            <a:r>
              <a:rPr lang="en-US" dirty="0"/>
              <a:t>	2nd line - the height of the situation's internal development</a:t>
            </a:r>
          </a:p>
          <a:p>
            <a:r>
              <a:rPr lang="en-US" dirty="0"/>
              <a:t>	3rd line - represents its transition from internal to external - (critical) transition</a:t>
            </a:r>
          </a:p>
          <a:p>
            <a:r>
              <a:rPr lang="en-US" dirty="0"/>
              <a:t>	4th line - the beginning of its external appearance</a:t>
            </a:r>
          </a:p>
          <a:p>
            <a:r>
              <a:rPr lang="en-US" dirty="0"/>
              <a:t>	5th line - its maximal exposure</a:t>
            </a:r>
          </a:p>
        </p:txBody>
      </p:sp>
    </p:spTree>
    <p:extLst>
      <p:ext uri="{BB962C8B-B14F-4D97-AF65-F5344CB8AC3E}">
        <p14:creationId xmlns:p14="http://schemas.microsoft.com/office/powerpoint/2010/main" val="2732596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4140-E3CB-5D48-A0BB-51027322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TIME and SEQUENCE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62B2-62DB-6B44-88DC-CA8245A66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LINE 6 Top</a:t>
            </a:r>
            <a:r>
              <a:rPr lang="en-US" dirty="0"/>
              <a:t> - represents Endings</a:t>
            </a:r>
          </a:p>
          <a:p>
            <a:r>
              <a:rPr lang="en-US" dirty="0"/>
              <a:t>the conclusion</a:t>
            </a:r>
          </a:p>
          <a:p>
            <a:r>
              <a:rPr lang="en-US" dirty="0"/>
              <a:t>after the climax</a:t>
            </a:r>
          </a:p>
          <a:p>
            <a:r>
              <a:rPr lang="en-US" dirty="0"/>
              <a:t>the implications of the time/event extending into the future</a:t>
            </a:r>
          </a:p>
          <a:p>
            <a:r>
              <a:rPr lang="en-US" dirty="0"/>
              <a:t>an outside, objective position - from above - looking down - from the roof</a:t>
            </a:r>
          </a:p>
          <a:p>
            <a:r>
              <a:rPr lang="en-US" dirty="0"/>
              <a:t>withdrawing - leaving - afterwards, looking back on situation</a:t>
            </a:r>
          </a:p>
          <a:p>
            <a:r>
              <a:rPr lang="en-US" dirty="0"/>
              <a:t>highlights remembered</a:t>
            </a:r>
          </a:p>
          <a:p>
            <a:r>
              <a:rPr lang="en-US" dirty="0"/>
              <a:t>results emphasized, as opposed to the process</a:t>
            </a:r>
          </a:p>
          <a:p>
            <a:r>
              <a:rPr lang="en-US" dirty="0"/>
              <a:t>over development - situation becomes atypical or turns into its opposite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10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D4D7-8B02-9245-95E0-6708C150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TIME FRAMES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2A324-5D90-1641-8ADF-58D60FC8A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line represents a time interval</a:t>
            </a:r>
          </a:p>
          <a:p>
            <a:r>
              <a:rPr lang="en-US" dirty="0"/>
              <a:t>may be an HOUR, DAY, WEEK, MONTH, SEASON, YEAR, or DECADE</a:t>
            </a:r>
            <a:br>
              <a:rPr lang="en-US" dirty="0"/>
            </a:br>
            <a:r>
              <a:rPr lang="en-US" dirty="0"/>
              <a:t>depending on your Question (or your sense of the time frame)</a:t>
            </a:r>
          </a:p>
          <a:p>
            <a:r>
              <a:rPr lang="en-US" dirty="0"/>
              <a:t>For instance if you cast a hexagram for the week: </a:t>
            </a:r>
            <a:br>
              <a:rPr lang="en-US" dirty="0"/>
            </a:br>
            <a:r>
              <a:rPr lang="en-US" dirty="0"/>
              <a:t>	each line would pertain to 1 day</a:t>
            </a:r>
          </a:p>
          <a:p>
            <a:r>
              <a:rPr lang="en-US" dirty="0"/>
              <a:t>If you cast for the year: </a:t>
            </a:r>
            <a:br>
              <a:rPr lang="en-US" dirty="0"/>
            </a:br>
            <a:r>
              <a:rPr lang="en-US" dirty="0"/>
              <a:t>	then each line would last 2 months</a:t>
            </a:r>
          </a:p>
          <a:p>
            <a:r>
              <a:rPr lang="en-US" dirty="0"/>
              <a:t>whole hexagram = 60 yrs. (an average lifetime) </a:t>
            </a:r>
            <a:br>
              <a:rPr lang="en-US" dirty="0"/>
            </a:br>
            <a:r>
              <a:rPr lang="en-US" dirty="0"/>
              <a:t>	each line would be a decade long.</a:t>
            </a:r>
          </a:p>
        </p:txBody>
      </p:sp>
    </p:spTree>
    <p:extLst>
      <p:ext uri="{BB962C8B-B14F-4D97-AF65-F5344CB8AC3E}">
        <p14:creationId xmlns:p14="http://schemas.microsoft.com/office/powerpoint/2010/main" val="444183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C18A-63B0-734E-B870-303086E5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爻位  </a:t>
            </a:r>
            <a:r>
              <a:rPr lang="en-US" dirty="0" err="1"/>
              <a:t>Yáo</a:t>
            </a:r>
            <a:r>
              <a:rPr lang="en-US" dirty="0"/>
              <a:t> </a:t>
            </a:r>
            <a:r>
              <a:rPr lang="en-US" dirty="0" err="1"/>
              <a:t>Wèi</a:t>
            </a:r>
            <a:br>
              <a:rPr lang="en-US" dirty="0"/>
            </a:br>
            <a:r>
              <a:rPr lang="en-US" b="1" dirty="0">
                <a:latin typeface="Papyrus" panose="020B0602040200020303" pitchFamily="34" charset="77"/>
              </a:rPr>
              <a:t>LINES &amp; POSITION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9FAE-767D-604F-BFA4-56F4170F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/>
              <a:t>Correct or Proper Lines</a:t>
            </a:r>
            <a:endParaRPr lang="en-US" dirty="0"/>
          </a:p>
          <a:p>
            <a:r>
              <a:rPr lang="zh-TW" altLang="en-US" dirty="0"/>
              <a:t>位</a:t>
            </a:r>
            <a:r>
              <a:rPr lang="en-US" dirty="0"/>
              <a:t>		</a:t>
            </a:r>
            <a:r>
              <a:rPr lang="en-US" dirty="0" err="1"/>
              <a:t>wèi</a:t>
            </a:r>
            <a:r>
              <a:rPr lang="en-US" dirty="0"/>
              <a:t> = position  (location)</a:t>
            </a:r>
          </a:p>
          <a:p>
            <a:r>
              <a:rPr lang="zh-TW" altLang="en-US" dirty="0"/>
              <a:t>正 位</a:t>
            </a:r>
            <a:r>
              <a:rPr lang="en-US" dirty="0"/>
              <a:t>	</a:t>
            </a:r>
            <a:r>
              <a:rPr lang="en-US" dirty="0" err="1"/>
              <a:t>zhèng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 = correct, proper, upright </a:t>
            </a:r>
            <a:r>
              <a:rPr lang="en-US" sz="1700" dirty="0"/>
              <a:t>(aka </a:t>
            </a:r>
            <a:r>
              <a:rPr lang="zh-TW" altLang="en-US" sz="1700" dirty="0"/>
              <a:t>當 </a:t>
            </a:r>
            <a:r>
              <a:rPr lang="en-US" sz="1700" dirty="0" err="1"/>
              <a:t>dàng</a:t>
            </a:r>
            <a:r>
              <a:rPr lang="en-US" sz="1700" dirty="0"/>
              <a:t> </a:t>
            </a:r>
            <a:r>
              <a:rPr lang="en-US" sz="1700" dirty="0" err="1"/>
              <a:t>wèi</a:t>
            </a:r>
            <a:r>
              <a:rPr lang="en-US" sz="1700" dirty="0"/>
              <a:t> = proper or appropriate)</a:t>
            </a:r>
          </a:p>
          <a:p>
            <a:r>
              <a:rPr lang="zh-TW" altLang="en-US" dirty="0"/>
              <a:t>不 當 位</a:t>
            </a:r>
            <a:r>
              <a:rPr lang="en-US" dirty="0"/>
              <a:t>	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dàng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 = improper or inappropriate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B.Nielsen</a:t>
            </a:r>
            <a:r>
              <a:rPr lang="en-US" sz="2400" dirty="0"/>
              <a:t> calls </a:t>
            </a:r>
            <a:r>
              <a:rPr lang="en-US" sz="2400" dirty="0" err="1"/>
              <a:t>zheng</a:t>
            </a:r>
            <a:r>
              <a:rPr lang="en-US" sz="2400" dirty="0"/>
              <a:t> wei '</a:t>
            </a:r>
            <a:r>
              <a:rPr lang="en-US" sz="2400" b="1" dirty="0"/>
              <a:t>correct</a:t>
            </a:r>
            <a:r>
              <a:rPr lang="en-US" sz="2400" dirty="0"/>
              <a:t>' p. 333 and dang wei '</a:t>
            </a:r>
            <a:r>
              <a:rPr lang="en-US" sz="2400" b="1" dirty="0"/>
              <a:t>matching</a:t>
            </a:r>
            <a:r>
              <a:rPr lang="en-US" sz="2400" dirty="0"/>
              <a:t> positions' p.45)</a:t>
            </a:r>
          </a:p>
          <a:p>
            <a:r>
              <a:rPr lang="en-US" dirty="0"/>
              <a:t>A line is considered “</a:t>
            </a:r>
            <a:r>
              <a:rPr lang="en-US" b="1" dirty="0"/>
              <a:t>Correct</a:t>
            </a:r>
            <a:r>
              <a:rPr lang="en-US" dirty="0"/>
              <a:t>”  </a:t>
            </a:r>
            <a:r>
              <a:rPr lang="en-US" sz="2400" dirty="0"/>
              <a:t>(Proper, Appropriate, Fitting, Congenial, or Matching)</a:t>
            </a:r>
          </a:p>
          <a:p>
            <a:r>
              <a:rPr lang="en-US" dirty="0"/>
              <a:t>when its Yin–Yang character correlates with the nature of the Position.</a:t>
            </a:r>
          </a:p>
          <a:p>
            <a:r>
              <a:rPr lang="en-US" dirty="0"/>
              <a:t>ODD numbers and therefore line positions 1-3-5 are associated with YANG</a:t>
            </a:r>
          </a:p>
          <a:p>
            <a:r>
              <a:rPr lang="en-US" dirty="0"/>
              <a:t>EVEN numbers and therefore line positions 2-4-6 are associated with YIN</a:t>
            </a:r>
          </a:p>
        </p:txBody>
      </p:sp>
    </p:spTree>
    <p:extLst>
      <p:ext uri="{BB962C8B-B14F-4D97-AF65-F5344CB8AC3E}">
        <p14:creationId xmlns:p14="http://schemas.microsoft.com/office/powerpoint/2010/main" val="207095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2A41-CEAE-4541-8477-4F97AA6F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Correct or Proper Lines (cont.)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FADF-BCF2-4C42-AF74-6EFEE6285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all lines find their </a:t>
            </a:r>
            <a:r>
              <a:rPr lang="en-US" b="1" i="1" dirty="0"/>
              <a:t>proper</a:t>
            </a:r>
            <a:r>
              <a:rPr lang="en-US" dirty="0"/>
              <a:t> place </a:t>
            </a:r>
            <a:br>
              <a:rPr lang="en-US" dirty="0"/>
            </a:br>
            <a:r>
              <a:rPr lang="en-US" dirty="0"/>
              <a:t>	the result is Hexagram 63 = After Completion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		</a:t>
            </a:r>
            <a:r>
              <a:rPr lang="en-US" b="1" dirty="0"/>
              <a:t>––––––    ––––––</a:t>
            </a:r>
            <a:endParaRPr lang="en-US" dirty="0"/>
          </a:p>
          <a:p>
            <a:r>
              <a:rPr lang="en-US" dirty="0"/>
              <a:t>		</a:t>
            </a:r>
            <a:r>
              <a:rPr lang="en-US" b="1" dirty="0"/>
              <a:t>––––––––––––––</a:t>
            </a:r>
            <a:endParaRPr lang="en-US" dirty="0"/>
          </a:p>
          <a:p>
            <a:r>
              <a:rPr lang="en-US" dirty="0"/>
              <a:t>		</a:t>
            </a:r>
            <a:r>
              <a:rPr lang="en-US" b="1" dirty="0"/>
              <a:t>––––––    ––––––</a:t>
            </a:r>
            <a:endParaRPr lang="en-US" dirty="0"/>
          </a:p>
          <a:p>
            <a:r>
              <a:rPr lang="en-US" dirty="0"/>
              <a:t>		</a:t>
            </a:r>
            <a:r>
              <a:rPr lang="en-US" b="1" dirty="0"/>
              <a:t>––––––––––––––</a:t>
            </a:r>
            <a:endParaRPr lang="en-US" dirty="0"/>
          </a:p>
          <a:p>
            <a:r>
              <a:rPr lang="en-US" dirty="0"/>
              <a:t>		</a:t>
            </a:r>
            <a:r>
              <a:rPr lang="en-US" b="1" dirty="0"/>
              <a:t>––––––    ––––––</a:t>
            </a:r>
            <a:endParaRPr lang="en-US" dirty="0"/>
          </a:p>
          <a:p>
            <a:r>
              <a:rPr lang="en-US" dirty="0"/>
              <a:t>		</a:t>
            </a:r>
            <a:r>
              <a:rPr lang="en-US" b="1" dirty="0"/>
              <a:t>––––––––––––––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all lines are </a:t>
            </a:r>
            <a:r>
              <a:rPr lang="en-US" b="1" dirty="0"/>
              <a:t>Incorrect</a:t>
            </a:r>
            <a:r>
              <a:rPr lang="en-US" dirty="0"/>
              <a:t> the result is Hexagram 64 = Before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519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59C2-3B23-D348-8084-E2C39FA5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Correct or Proper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DA0E9-1406-D640-AFAA-4C848F811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Generally, </a:t>
            </a:r>
            <a:r>
              <a:rPr lang="en-US" b="1" i="1" dirty="0"/>
              <a:t>correctness</a:t>
            </a:r>
            <a:r>
              <a:rPr lang="en-US" dirty="0"/>
              <a:t> is considered advantageous and thought to be Auspicious,</a:t>
            </a:r>
          </a:p>
          <a:p>
            <a:r>
              <a:rPr lang="en-US" dirty="0"/>
              <a:t>but it is not always an advantage, </a:t>
            </a:r>
          </a:p>
          <a:p>
            <a:r>
              <a:rPr lang="en-US" dirty="0"/>
              <a:t>sometimes a yang line in yang position can be too firm or rigid</a:t>
            </a:r>
          </a:p>
          <a:p>
            <a:r>
              <a:rPr lang="en-US" dirty="0"/>
              <a:t>conversely a yin line in yin position may be too soft or yielding</a:t>
            </a:r>
          </a:p>
          <a:p>
            <a:r>
              <a:rPr lang="en-US" i="1" dirty="0"/>
              <a:t>Example: H:7 the yin line in the 6th place.  </a:t>
            </a:r>
            <a:br>
              <a:rPr lang="en-US" i="1" dirty="0"/>
            </a:br>
            <a:r>
              <a:rPr lang="en-US" i="1" dirty="0"/>
              <a:t>Although success is achieved, the yin line suggests inferior people are present.  </a:t>
            </a:r>
            <a:br>
              <a:rPr lang="en-US" i="1" dirty="0"/>
            </a:br>
            <a:r>
              <a:rPr lang="en-US" i="1" dirty="0"/>
              <a:t>They should be paid for their help, but not be rewarded beyond that.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Sometimes an Incorrect line balances or compensates for the position</a:t>
            </a:r>
          </a:p>
          <a:p>
            <a:r>
              <a:rPr lang="en-US" i="1" dirty="0"/>
              <a:t>Example: H:14 the yin line in the 5th position of authority represents leadership through sincerity, the 5 yang lines respond positively to it because it possesses dignity.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43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F2ED-D67F-D04B-AFEF-3A40B567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Correct or Proper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0C3F-D6C1-2E4F-B24D-5509C3CC9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line &amp; position accord, this is considered a good/comfortable match in which your temperament, desires, talents and skills, are in accord with one's position, station, duties, etc.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converse occurs when one is forced (by circumstances) into a situation that is inappropriate and/or stifling - like an artist who gets drafted into the military, or the </a:t>
            </a:r>
            <a:r>
              <a:rPr lang="en-US" i="1" dirty="0"/>
              <a:t>‘peter principle’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81333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C1CF-3D30-3745-BD41-A00A20A2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Correct or Proper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A26A4-669A-F94C-A34F-CDBAFD297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Inventory of Correct Lines</a:t>
            </a:r>
            <a:r>
              <a:rPr lang="en-US" b="1" dirty="0"/>
              <a:t>		</a:t>
            </a:r>
            <a:r>
              <a:rPr lang="en-US" b="1" u="sng" dirty="0"/>
              <a:t>Hexagram		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Hex have	</a:t>
            </a:r>
            <a:r>
              <a:rPr lang="en-US" b="1" dirty="0"/>
              <a:t>0 Correct</a:t>
            </a:r>
            <a:r>
              <a:rPr lang="en-US" dirty="0"/>
              <a:t>		64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6 Hex 		</a:t>
            </a:r>
            <a:r>
              <a:rPr lang="en-US" b="1" dirty="0"/>
              <a:t>1 Correct</a:t>
            </a:r>
            <a:r>
              <a:rPr lang="en-US" dirty="0"/>
              <a:t>		4 - 6 - 35 - 38 - 40 – 50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15 Hex 	</a:t>
            </a:r>
            <a:r>
              <a:rPr lang="en-US" b="1" dirty="0"/>
              <a:t>2 Correct</a:t>
            </a:r>
            <a:r>
              <a:rPr lang="en-US" dirty="0"/>
              <a:t>		7 - 10 - 12 - 14 - 16 - 18 - 21 - 23 //</a:t>
            </a:r>
            <a:br>
              <a:rPr lang="en-US" dirty="0"/>
            </a:br>
            <a:r>
              <a:rPr lang="en-US" dirty="0"/>
              <a:t>					32 - 41 - 44 - 47 - 54 - 56 - 59</a:t>
            </a:r>
          </a:p>
          <a:p>
            <a:pPr marL="0" indent="0">
              <a:buNone/>
            </a:pPr>
            <a:r>
              <a:rPr lang="en-US" dirty="0"/>
              <a:t>20 Hex 	</a:t>
            </a:r>
            <a:r>
              <a:rPr lang="en-US" b="1" dirty="0"/>
              <a:t>3 Correct</a:t>
            </a:r>
            <a:r>
              <a:rPr lang="en-US" dirty="0"/>
              <a:t>		1/2 - 19/20 - 25/26 - 27/28 - 29/30 //</a:t>
            </a:r>
            <a:br>
              <a:rPr lang="en-US" dirty="0"/>
            </a:br>
            <a:r>
              <a:rPr lang="en-US" dirty="0"/>
              <a:t>				 	33/34 - 45/46 - 51/52 - 57/58 - 61/62</a:t>
            </a:r>
          </a:p>
          <a:p>
            <a:pPr marL="0" indent="0">
              <a:buNone/>
            </a:pPr>
            <a:r>
              <a:rPr lang="en-US" dirty="0"/>
              <a:t>15 Hex 	</a:t>
            </a:r>
            <a:r>
              <a:rPr lang="en-US" b="1" dirty="0"/>
              <a:t>4 Correct</a:t>
            </a:r>
            <a:r>
              <a:rPr lang="en-US" dirty="0"/>
              <a:t>		8 - 9 - 11 - 13 - 15 - 17 - 22 - 24 //</a:t>
            </a:r>
            <a:br>
              <a:rPr lang="en-US" dirty="0"/>
            </a:br>
            <a:r>
              <a:rPr lang="en-US" dirty="0"/>
              <a:t>					31 - 42 - 43 - 48 - 53 - 55 - 60</a:t>
            </a:r>
          </a:p>
          <a:p>
            <a:pPr marL="0" indent="0">
              <a:buNone/>
            </a:pPr>
            <a:r>
              <a:rPr lang="en-US" dirty="0"/>
              <a:t>6 Hex 		</a:t>
            </a:r>
            <a:r>
              <a:rPr lang="en-US" b="1" dirty="0"/>
              <a:t>5 Correct</a:t>
            </a:r>
            <a:r>
              <a:rPr lang="en-US" dirty="0"/>
              <a:t>		3 - 5 - 36 - 37 - 39 - 49</a:t>
            </a:r>
          </a:p>
          <a:p>
            <a:pPr marL="0" indent="0">
              <a:buNone/>
            </a:pPr>
            <a:r>
              <a:rPr lang="en-US" dirty="0"/>
              <a:t>1 Hex with	</a:t>
            </a:r>
            <a:r>
              <a:rPr lang="en-US" b="1" dirty="0"/>
              <a:t>6 Correct</a:t>
            </a:r>
            <a:r>
              <a:rPr lang="en-US" dirty="0"/>
              <a:t>		63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6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3EE2-DBB2-454A-864B-92FEEEBC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Outline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6AFC1-BCCC-F34A-BA89-696B44FEA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III.	</a:t>
            </a:r>
            <a:r>
              <a:rPr lang="en-US" b="1" dirty="0"/>
              <a:t>Trigrams</a:t>
            </a:r>
            <a:endParaRPr lang="en-US" dirty="0"/>
          </a:p>
          <a:p>
            <a:r>
              <a:rPr lang="en-US" dirty="0"/>
              <a:t> 	8 Trigrams as Archetypes</a:t>
            </a:r>
          </a:p>
          <a:p>
            <a:r>
              <a:rPr lang="en-US" dirty="0"/>
              <a:t>	Trigram Associations and attributes</a:t>
            </a:r>
          </a:p>
          <a:p>
            <a:r>
              <a:rPr lang="en-US" dirty="0"/>
              <a:t>	Nuclear trigrams</a:t>
            </a:r>
          </a:p>
          <a:p>
            <a:r>
              <a:rPr lang="en-US" dirty="0"/>
              <a:t>	Former &amp; Latter Heaven Arrangements of Trigrams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IV.	</a:t>
            </a:r>
            <a:r>
              <a:rPr lang="en-US" b="1" dirty="0"/>
              <a:t>Hexagrams</a:t>
            </a:r>
            <a:endParaRPr lang="en-US" dirty="0"/>
          </a:p>
          <a:p>
            <a:r>
              <a:rPr lang="en-US" dirty="0"/>
              <a:t>	the picture graphs / symbolic code / interactions of yin &amp; yang</a:t>
            </a:r>
          </a:p>
          <a:p>
            <a:r>
              <a:rPr lang="en-US" dirty="0"/>
              <a:t>	Hex. Names as depictions of archetypal times</a:t>
            </a:r>
          </a:p>
          <a:p>
            <a:r>
              <a:rPr lang="en-US" dirty="0"/>
              <a:t>	Hex. Pairs and their distribution pattern</a:t>
            </a:r>
          </a:p>
          <a:p>
            <a:r>
              <a:rPr lang="en-US" dirty="0"/>
              <a:t>	the Sequence of 64</a:t>
            </a:r>
          </a:p>
          <a:p>
            <a:r>
              <a:rPr lang="en-US" dirty="0"/>
              <a:t>	Permutations of Hexagrams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981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123A-43D4-2E43-9626-1C098CC7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Interpretation of a Hexagram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Based on the Number of Correct Lines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694A6-55AF-9C44-847A-9A761169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A.</a:t>
            </a:r>
            <a:r>
              <a:rPr lang="en-US" dirty="0"/>
              <a:t>  Count the </a:t>
            </a:r>
            <a:r>
              <a:rPr lang="en-US" b="1" dirty="0"/>
              <a:t>number of</a:t>
            </a:r>
            <a:r>
              <a:rPr lang="en-US" dirty="0"/>
              <a:t> “correct lines” in your hexagram</a:t>
            </a:r>
          </a:p>
          <a:p>
            <a:r>
              <a:rPr lang="en-US" dirty="0"/>
              <a:t>more correct lines = more external opportunity and success</a:t>
            </a:r>
          </a:p>
          <a:p>
            <a:r>
              <a:rPr lang="en-US" dirty="0"/>
              <a:t>fewer correct lines = more internal opportunities for growth &amp; self discovery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1-2 correct</a:t>
            </a:r>
            <a:r>
              <a:rPr lang="en-US" dirty="0"/>
              <a:t> might be interpreted as:</a:t>
            </a:r>
          </a:p>
          <a:p>
            <a:r>
              <a:rPr lang="en-US" dirty="0"/>
              <a:t>inappropriate fit - uncomfortable - doesn’t sit well</a:t>
            </a:r>
          </a:p>
          <a:p>
            <a:r>
              <a:rPr lang="en-US" dirty="0"/>
              <a:t>you and aspects of the situation don’t accommodate one another or agree in some way</a:t>
            </a:r>
          </a:p>
          <a:p>
            <a:r>
              <a:rPr lang="en-US" dirty="0"/>
              <a:t>may mean insufficient boundaries - too loose - out of control, disorganized</a:t>
            </a:r>
          </a:p>
          <a:p>
            <a:r>
              <a:rPr lang="en-US" dirty="0"/>
              <a:t>a politically liberal or radical stance</a:t>
            </a:r>
          </a:p>
          <a:p>
            <a:r>
              <a:rPr lang="en-US" dirty="0"/>
              <a:t>a break with tradition  (sometimes rebellion is necessary &amp; called for)</a:t>
            </a:r>
          </a:p>
          <a:p>
            <a:r>
              <a:rPr lang="en-US" dirty="0"/>
              <a:t>possibly too indiscriminate  (baby with the bath water syndrome)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68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F332-F8FB-F945-8DA2-B03F9493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Correct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8ED5-CCE0-A141-AFDA-6A40354A2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3-4 correct</a:t>
            </a:r>
            <a:r>
              <a:rPr lang="en-US" dirty="0"/>
              <a:t> might be interpreted as:</a:t>
            </a:r>
          </a:p>
          <a:p>
            <a:r>
              <a:rPr lang="en-US" dirty="0"/>
              <a:t>proper - balanced &amp; stable - moderate &amp; proportional</a:t>
            </a:r>
          </a:p>
          <a:p>
            <a:r>
              <a:rPr lang="en-US" dirty="0"/>
              <a:t>comfortable - a good fit - you wear it well, casual, (but not too casual)</a:t>
            </a:r>
          </a:p>
          <a:p>
            <a:r>
              <a:rPr lang="en-US" dirty="0"/>
              <a:t>not everything is perfect, but its ok</a:t>
            </a:r>
            <a:br>
              <a:rPr lang="en-US" dirty="0"/>
            </a:br>
            <a:r>
              <a:rPr lang="en-US" dirty="0"/>
              <a:t>	to err is human - to understand/forgive is divine</a:t>
            </a:r>
          </a:p>
          <a:p>
            <a:r>
              <a:rPr lang="en-US" dirty="0"/>
              <a:t>politically moderate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870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2AF3-75F0-8344-B4CD-4CAF8925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Correct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C19D-67BD-F04B-861F-521FA93C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5-6 correct</a:t>
            </a:r>
            <a:r>
              <a:rPr lang="en-US" dirty="0"/>
              <a:t> might be interpreted as:</a:t>
            </a:r>
          </a:p>
          <a:p>
            <a:r>
              <a:rPr lang="en-US" dirty="0"/>
              <a:t>exceptionally good - fortuitous</a:t>
            </a:r>
          </a:p>
          <a:p>
            <a:r>
              <a:rPr lang="en-US" dirty="0"/>
              <a:t>everything going perfectly</a:t>
            </a:r>
          </a:p>
          <a:p>
            <a:r>
              <a:rPr lang="en-US" dirty="0"/>
              <a:t>could be too tight - restrictive</a:t>
            </a:r>
          </a:p>
          <a:p>
            <a:r>
              <a:rPr lang="en-US" dirty="0"/>
              <a:t>conservative, stiff, rigid, (a stuffed shirt)</a:t>
            </a:r>
          </a:p>
          <a:p>
            <a:r>
              <a:rPr lang="en-US" dirty="0"/>
              <a:t>too much control</a:t>
            </a:r>
          </a:p>
          <a:p>
            <a:r>
              <a:rPr lang="en-US" dirty="0"/>
              <a:t>the pompousness of rules, and dogma for their own sake  (red tape)</a:t>
            </a:r>
          </a:p>
          <a:p>
            <a:r>
              <a:rPr lang="en-US" dirty="0"/>
              <a:t>the pretense of always being correct/right</a:t>
            </a:r>
          </a:p>
          <a:p>
            <a:r>
              <a:rPr lang="en-US" dirty="0"/>
              <a:t>politically conservative, wants to preserve the status quo, </a:t>
            </a:r>
            <a:br>
              <a:rPr lang="en-US" dirty="0"/>
            </a:br>
            <a:r>
              <a:rPr lang="en-US" dirty="0"/>
              <a:t>or even reactionary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25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156B-1572-E645-B3A6-FCF5E1BB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Correct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C91E-CB84-8446-AB0D-F29A26F5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B.</a:t>
            </a:r>
            <a:r>
              <a:rPr lang="en-US" dirty="0"/>
              <a:t>  Count the number of yin &amp; yang lines that are 'correct'</a:t>
            </a:r>
          </a:p>
          <a:p>
            <a:r>
              <a:rPr lang="en-US" b="1" dirty="0"/>
              <a:t>Correct</a:t>
            </a:r>
            <a:r>
              <a:rPr lang="en-US" dirty="0"/>
              <a:t> </a:t>
            </a:r>
            <a:r>
              <a:rPr lang="en-US" b="1" dirty="0"/>
              <a:t>Yin lines predominate</a:t>
            </a:r>
            <a:r>
              <a:rPr lang="en-US" dirty="0"/>
              <a:t> </a:t>
            </a:r>
          </a:p>
          <a:p>
            <a:r>
              <a:rPr lang="en-US" dirty="0"/>
              <a:t>= more inward focus, reflective etc.</a:t>
            </a:r>
          </a:p>
          <a:p>
            <a:r>
              <a:rPr lang="en-US" dirty="0"/>
              <a:t>but could be self-indulgent, too internal, or even melancholic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Correct Yang lines predominate</a:t>
            </a:r>
            <a:r>
              <a:rPr lang="en-US" dirty="0"/>
              <a:t> </a:t>
            </a:r>
          </a:p>
          <a:p>
            <a:r>
              <a:rPr lang="en-US" dirty="0"/>
              <a:t>= more outer focus - success in the world</a:t>
            </a:r>
          </a:p>
          <a:p>
            <a:r>
              <a:rPr lang="en-US" dirty="0"/>
              <a:t>but may become arrogant or self righteous, into power and wealth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Incorrect Lines</a:t>
            </a:r>
            <a:r>
              <a:rPr lang="en-US" dirty="0"/>
              <a:t> might suggest a disadvantage in the situation, </a:t>
            </a:r>
            <a:br>
              <a:rPr lang="en-US" dirty="0"/>
            </a:br>
            <a:r>
              <a:rPr lang="en-US" dirty="0"/>
              <a:t>or something is inappropriate for the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56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9A45-8E59-7A41-BDD3-9232144C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/>
              <a:t>卦 主 </a:t>
            </a:r>
            <a:r>
              <a:rPr lang="en-US" b="1" dirty="0" err="1">
                <a:latin typeface="Papyrus" panose="020B0602040200020303" pitchFamily="34" charset="77"/>
              </a:rPr>
              <a:t>Guà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Zhǔ</a:t>
            </a:r>
            <a:r>
              <a:rPr lang="en-US" b="1" dirty="0">
                <a:latin typeface="Papyrus" panose="020B0602040200020303" pitchFamily="34" charset="77"/>
              </a:rPr>
              <a:t> = </a:t>
            </a:r>
            <a:r>
              <a:rPr lang="en-US" sz="4000" b="1" dirty="0">
                <a:latin typeface="Papyrus" panose="020B0602040200020303" pitchFamily="34" charset="77"/>
              </a:rPr>
              <a:t>Hexagram Masters/Governors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RULING/HOST LINES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AA271-EA6F-9244-B9ED-3E079FBF2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Different from, but related to, the association of the 5th line as the Ruler of the Hexagram.</a:t>
            </a:r>
          </a:p>
          <a:p>
            <a:r>
              <a:rPr lang="en-US" dirty="0"/>
              <a:t>This mostly pertains to the line or lines in the hexagram that are “distinctive”.</a:t>
            </a:r>
          </a:p>
          <a:p>
            <a:r>
              <a:rPr lang="en-US" dirty="0"/>
              <a:t>Seems to originate with Jing Fang (77-37 BCE)</a:t>
            </a:r>
          </a:p>
          <a:p>
            <a:r>
              <a:rPr lang="en-US" dirty="0"/>
              <a:t>Usually the </a:t>
            </a:r>
            <a:r>
              <a:rPr lang="en-US" b="1" dirty="0"/>
              <a:t>SINGLE Yin or Yang Line </a:t>
            </a:r>
            <a:r>
              <a:rPr lang="en-US" dirty="0"/>
              <a:t>of:</a:t>
            </a:r>
          </a:p>
          <a:p>
            <a:r>
              <a:rPr lang="en-US" dirty="0"/>
              <a:t>a)  the Hexagram as a whole	Yin = 9/10, 13/14, 43/44		Yang = 7/8, 15/16, 23/24</a:t>
            </a:r>
          </a:p>
          <a:p>
            <a:r>
              <a:rPr lang="en-US" dirty="0"/>
              <a:t>b)  within a Trigram</a:t>
            </a:r>
          </a:p>
          <a:p>
            <a:r>
              <a:rPr lang="en-US" dirty="0"/>
              <a:t>c)  esp. of the Upper Trigram</a:t>
            </a:r>
          </a:p>
          <a:p>
            <a:r>
              <a:rPr lang="en-US" dirty="0"/>
              <a:t>d)  esp. if it is the Central Line of the Trigram	yin=Li   &gt; 14, 21, 30, 35, 38, 50, 56, 64</a:t>
            </a:r>
          </a:p>
          <a:p>
            <a:r>
              <a:rPr lang="en-US" dirty="0"/>
              <a:t>i.e. the 2nd &amp;/or 5th lines (76 out of 115)		</a:t>
            </a:r>
            <a:r>
              <a:rPr lang="en-US" dirty="0" err="1"/>
              <a:t>yg</a:t>
            </a:r>
            <a:r>
              <a:rPr lang="en-US" dirty="0"/>
              <a:t>=</a:t>
            </a:r>
            <a:r>
              <a:rPr lang="en-US" dirty="0" err="1"/>
              <a:t>Kan</a:t>
            </a:r>
            <a:r>
              <a:rPr lang="en-US" dirty="0"/>
              <a:t> &gt;  3,  5,  8, 29, 39, 48, 60, 63</a:t>
            </a:r>
            <a:r>
              <a:rPr lang="en-US" baseline="30000" dirty="0"/>
              <a:t>x</a:t>
            </a:r>
            <a:endParaRPr lang="en-US" dirty="0"/>
          </a:p>
          <a:p>
            <a:r>
              <a:rPr lang="en-US" dirty="0"/>
              <a:t>			(5th position as host occurs 51x or 44%)</a:t>
            </a:r>
          </a:p>
          <a:p>
            <a:r>
              <a:rPr lang="en-US" dirty="0"/>
              <a:t>			(2nd position as host occurs 25x or 22%)</a:t>
            </a:r>
          </a:p>
        </p:txBody>
      </p:sp>
    </p:spTree>
    <p:extLst>
      <p:ext uri="{BB962C8B-B14F-4D97-AF65-F5344CB8AC3E}">
        <p14:creationId xmlns:p14="http://schemas.microsoft.com/office/powerpoint/2010/main" val="35396459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4830D-D55B-7D43-BCE9-71F1DEE0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RULING/HOST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A9014-CED3-BB4B-8E03-BAA8679D0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Two Types of Rulers:</a:t>
            </a:r>
            <a:r>
              <a:rPr lang="en-US" dirty="0"/>
              <a:t>	</a:t>
            </a:r>
            <a:br>
              <a:rPr lang="en-US" dirty="0"/>
            </a:br>
            <a:r>
              <a:rPr lang="en-US" sz="2400" dirty="0"/>
              <a:t>both types are only indicated in Wilhelm</a:t>
            </a:r>
            <a:br>
              <a:rPr lang="en-US" dirty="0"/>
            </a:br>
            <a:r>
              <a:rPr lang="en-US" sz="2000" dirty="0"/>
              <a:t>(derived from Li </a:t>
            </a:r>
            <a:r>
              <a:rPr lang="en-US" sz="2000" dirty="0" err="1"/>
              <a:t>Guangdi</a:t>
            </a:r>
            <a:r>
              <a:rPr lang="en-US" sz="2000" dirty="0"/>
              <a:t> 1642-1718) (he produced the 1715 Kang Xi edition of the Yi)</a:t>
            </a:r>
          </a:p>
          <a:p>
            <a:r>
              <a:rPr lang="zh-TW" altLang="en-US" dirty="0"/>
              <a:t>主 卦 之 主</a:t>
            </a:r>
            <a:r>
              <a:rPr lang="en-US" dirty="0"/>
              <a:t> </a:t>
            </a:r>
            <a:r>
              <a:rPr lang="en-US" dirty="0" err="1"/>
              <a:t>zhǔ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/>
              <a:t> </a:t>
            </a:r>
            <a:r>
              <a:rPr lang="en-US" dirty="0" err="1"/>
              <a:t>zhǔ</a:t>
            </a:r>
            <a:r>
              <a:rPr lang="en-US" dirty="0"/>
              <a:t> = ‘the ruler that governs the hexagram’</a:t>
            </a:r>
          </a:p>
          <a:p>
            <a:r>
              <a:rPr lang="en-US" b="1" dirty="0"/>
              <a:t>THE GOVERNING RULER</a:t>
            </a:r>
            <a:r>
              <a:rPr lang="en-US" dirty="0"/>
              <a:t> - designated by a </a:t>
            </a:r>
            <a:r>
              <a:rPr lang="en-US" dirty="0">
                <a:sym typeface="Wingdings 2" pitchFamily="2" charset="2"/>
              </a:rPr>
              <a:t></a:t>
            </a:r>
            <a:r>
              <a:rPr lang="en-US" dirty="0"/>
              <a:t> circle in Wilhelm</a:t>
            </a:r>
            <a:br>
              <a:rPr lang="en-US" dirty="0"/>
            </a:br>
            <a:r>
              <a:rPr lang="en-US" dirty="0"/>
              <a:t>					(by sideways triangles </a:t>
            </a:r>
            <a:r>
              <a:rPr lang="en-US" dirty="0">
                <a:sym typeface="Wingdings 3" pitchFamily="2" charset="2"/>
              </a:rPr>
              <a:t></a:t>
            </a:r>
            <a:r>
              <a:rPr lang="en-US" dirty="0"/>
              <a:t> in Wing)</a:t>
            </a:r>
          </a:p>
          <a:p>
            <a:r>
              <a:rPr lang="en-US" dirty="0"/>
              <a:t>Is a line of ‘good character’,  ruler by virtue of its position</a:t>
            </a:r>
            <a:br>
              <a:rPr lang="en-US" dirty="0"/>
            </a:br>
            <a:r>
              <a:rPr lang="en-US" dirty="0"/>
              <a:t>					(i.e. line 2 or 5 = 66%)</a:t>
            </a:r>
          </a:p>
          <a:p>
            <a:r>
              <a:rPr lang="en-US" sz="2400" dirty="0"/>
              <a:t>Every hexagram has at least one GR  (usu. the 5th place &amp; auspicious)</a:t>
            </a:r>
            <a:r>
              <a:rPr lang="en-US" dirty="0"/>
              <a:t>			</a:t>
            </a:r>
            <a:r>
              <a:rPr lang="en-US" b="1" dirty="0"/>
              <a:t>92 GR's</a:t>
            </a:r>
            <a:r>
              <a:rPr lang="en-US" dirty="0"/>
              <a:t> total.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648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46CA-EB42-7F43-B628-86F37BF8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RULING/HOST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DA39-3BA8-FE4B-BB26-3BCE43AF8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3300" dirty="0"/>
              <a:t>成 卦 之 主 </a:t>
            </a:r>
            <a:r>
              <a:rPr lang="en-US" sz="3300" dirty="0" err="1"/>
              <a:t>chéng</a:t>
            </a:r>
            <a:r>
              <a:rPr lang="en-US" sz="3300" dirty="0"/>
              <a:t> </a:t>
            </a:r>
            <a:r>
              <a:rPr lang="en-US" sz="3300" dirty="0" err="1"/>
              <a:t>guà</a:t>
            </a:r>
            <a:r>
              <a:rPr lang="en-US" sz="3300" dirty="0"/>
              <a:t> </a:t>
            </a:r>
            <a:r>
              <a:rPr lang="en-US" sz="3300" dirty="0" err="1"/>
              <a:t>zhī</a:t>
            </a:r>
            <a:r>
              <a:rPr lang="en-US" sz="3300" dirty="0"/>
              <a:t> </a:t>
            </a:r>
            <a:r>
              <a:rPr lang="en-US" sz="3300" dirty="0" err="1"/>
              <a:t>zhǔ</a:t>
            </a:r>
            <a:r>
              <a:rPr lang="en-US" sz="3300" dirty="0"/>
              <a:t> = ‘the ruler of the complete hexagram’, </a:t>
            </a:r>
            <a:br>
              <a:rPr lang="en-US" sz="3300" dirty="0"/>
            </a:br>
            <a:r>
              <a:rPr lang="en-US" sz="3300" dirty="0"/>
              <a:t>						or the whole hexagram's ruler.</a:t>
            </a:r>
          </a:p>
          <a:p>
            <a:r>
              <a:rPr lang="en-US" b="1" dirty="0"/>
              <a:t>THE CONSTITUTING RULER</a:t>
            </a:r>
            <a:r>
              <a:rPr lang="en-US" dirty="0"/>
              <a:t> - designated by a </a:t>
            </a:r>
            <a:r>
              <a:rPr lang="en-US" dirty="0">
                <a:sym typeface="Wingdings 2" pitchFamily="2" charset="2"/>
              </a:rPr>
              <a:t></a:t>
            </a:r>
            <a:r>
              <a:rPr lang="en-US" dirty="0"/>
              <a:t> square in Wilhelm.</a:t>
            </a:r>
          </a:p>
          <a:p>
            <a:r>
              <a:rPr lang="en-US" sz="2400" dirty="0"/>
              <a:t>Is a particularly distinctive line that gives the hexagram its characteristic flavor &amp; meaning.</a:t>
            </a:r>
          </a:p>
          <a:p>
            <a:r>
              <a:rPr lang="en-US" dirty="0"/>
              <a:t>See rules listed above.</a:t>
            </a:r>
          </a:p>
          <a:p>
            <a:r>
              <a:rPr lang="en-US" dirty="0"/>
              <a:t>The 5th line is never a Constituting Ruler.	(see Hex. 9 where L:4 is CR &amp; L:5 is GR)</a:t>
            </a:r>
          </a:p>
          <a:p>
            <a:r>
              <a:rPr lang="en-US" dirty="0"/>
              <a:t>CR’s occur in 15 Hex – for a total of 23 lines				</a:t>
            </a:r>
            <a:r>
              <a:rPr lang="en-US" u="sng" dirty="0"/>
              <a:t>= </a:t>
            </a:r>
            <a:r>
              <a:rPr lang="en-US" b="1" u="sng" dirty="0"/>
              <a:t>23 CR's</a:t>
            </a:r>
            <a:endParaRPr lang="en-US" dirty="0"/>
          </a:p>
          <a:p>
            <a:r>
              <a:rPr lang="en-US" dirty="0"/>
              <a:t>5 hexagrams in which there is 1 CR &amp; 1 GR	(H: 9, 10, 12, 43, &amp; 46)	= 5 lines</a:t>
            </a:r>
          </a:p>
          <a:p>
            <a:r>
              <a:rPr lang="en-US" dirty="0"/>
              <a:t>2 hexagrams have 2 of each			(H: 42 &amp; 58)			= 4 lines</a:t>
            </a:r>
          </a:p>
          <a:p>
            <a:r>
              <a:rPr lang="en-US" dirty="0"/>
              <a:t>2 hexagrams have 1 CR  and 2 GR's		(H: 33 &amp; 44)			= 2 lines</a:t>
            </a:r>
          </a:p>
          <a:p>
            <a:r>
              <a:rPr lang="en-US" dirty="0"/>
              <a:t>6 hexagrams have 2 CR's  and 1 GR		(H: 36, 41, 54, 57, 59, 61)	= 12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713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A232-21E4-6B42-BE2E-F84AA480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Papyrus" panose="020B0602040200020303" pitchFamily="34" charset="77"/>
              </a:rPr>
              <a:t>Table Analyzing Ruling/Host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75BA8-13B7-5C45-8622-6CFF6FD18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u="sng" dirty="0"/>
              <a:t>Line</a:t>
            </a:r>
            <a:r>
              <a:rPr lang="en-US" dirty="0"/>
              <a:t>	</a:t>
            </a:r>
            <a:r>
              <a:rPr lang="en-US" u="sng" dirty="0"/>
              <a:t>Occurs</a:t>
            </a:r>
            <a:r>
              <a:rPr lang="en-US" dirty="0"/>
              <a:t>	</a:t>
            </a:r>
            <a:r>
              <a:rPr lang="en-US" u="sng" dirty="0"/>
              <a:t>% of Hex</a:t>
            </a:r>
            <a:r>
              <a:rPr lang="en-US" dirty="0"/>
              <a:t>	</a:t>
            </a:r>
            <a:r>
              <a:rPr lang="en-US" u="sng" dirty="0"/>
              <a:t>% of all R</a:t>
            </a:r>
            <a:r>
              <a:rPr lang="en-US" dirty="0"/>
              <a:t>		</a:t>
            </a:r>
            <a:r>
              <a:rPr lang="en-US" u="sng" dirty="0"/>
              <a:t>G. Ruler</a:t>
            </a:r>
            <a:r>
              <a:rPr lang="en-US" dirty="0"/>
              <a:t>	</a:t>
            </a:r>
            <a:r>
              <a:rPr lang="en-US" u="sng" dirty="0"/>
              <a:t>C. Ruler</a:t>
            </a:r>
            <a:r>
              <a:rPr lang="en-US" dirty="0"/>
              <a:t>		</a:t>
            </a:r>
            <a:r>
              <a:rPr lang="en-US" u="sng" dirty="0"/>
              <a:t>Yang</a:t>
            </a:r>
            <a:r>
              <a:rPr lang="en-US" dirty="0"/>
              <a:t>	</a:t>
            </a:r>
            <a:r>
              <a:rPr lang="en-US" u="sng" dirty="0"/>
              <a:t>Yin</a:t>
            </a:r>
          </a:p>
          <a:p>
            <a:endParaRPr lang="en-US" dirty="0"/>
          </a:p>
          <a:p>
            <a:r>
              <a:rPr lang="en-US" dirty="0"/>
              <a:t>Line 6	12x	19%	10%		7	5		8	4</a:t>
            </a:r>
          </a:p>
          <a:p>
            <a:endParaRPr lang="en-US" dirty="0"/>
          </a:p>
          <a:p>
            <a:r>
              <a:rPr lang="en-US" b="1" dirty="0"/>
              <a:t>Line 5	51x	80%	44%		51</a:t>
            </a:r>
            <a:r>
              <a:rPr lang="en-US" dirty="0"/>
              <a:t>	0		</a:t>
            </a:r>
            <a:r>
              <a:rPr lang="en-US" b="1" dirty="0"/>
              <a:t>30	21</a:t>
            </a:r>
          </a:p>
          <a:p>
            <a:endParaRPr lang="en-US" dirty="0"/>
          </a:p>
          <a:p>
            <a:r>
              <a:rPr lang="en-US" dirty="0"/>
              <a:t>Line 4	10x	16%	9%		5	5		5	5</a:t>
            </a:r>
          </a:p>
          <a:p>
            <a:endParaRPr lang="en-US" dirty="0"/>
          </a:p>
          <a:p>
            <a:r>
              <a:rPr lang="en-US" dirty="0"/>
              <a:t>Line 3	6x	09%	5%		1	5		1	5</a:t>
            </a:r>
          </a:p>
          <a:p>
            <a:endParaRPr lang="en-US" dirty="0"/>
          </a:p>
          <a:p>
            <a:r>
              <a:rPr lang="en-US" b="1" dirty="0"/>
              <a:t>Line 2	25x	39%	22%		22	3</a:t>
            </a:r>
            <a:r>
              <a:rPr lang="en-US" dirty="0"/>
              <a:t>		</a:t>
            </a:r>
            <a:r>
              <a:rPr lang="en-US" b="1" dirty="0"/>
              <a:t>13	12</a:t>
            </a:r>
          </a:p>
          <a:p>
            <a:endParaRPr lang="en-US" dirty="0"/>
          </a:p>
          <a:p>
            <a:r>
              <a:rPr lang="en-US" dirty="0"/>
              <a:t>Line 1	11x	17%	10%		6	5		7	4</a:t>
            </a:r>
          </a:p>
          <a:p>
            <a:endParaRPr lang="en-US" dirty="0"/>
          </a:p>
          <a:p>
            <a:r>
              <a:rPr lang="en-US" b="1" dirty="0"/>
              <a:t>Total</a:t>
            </a:r>
            <a:r>
              <a:rPr lang="en-US" dirty="0"/>
              <a:t>:	115x		100%		</a:t>
            </a:r>
            <a:r>
              <a:rPr lang="en-US" b="1" dirty="0"/>
              <a:t>92 = 80%</a:t>
            </a:r>
            <a:r>
              <a:rPr lang="en-US" dirty="0"/>
              <a:t>	23 = 20%		64 = 56%	51 = 44%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645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5F07-10CB-3542-A47F-0067F02A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NUMBER of RULERS/HOSTS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7B66E-DD2C-1443-8D63-48E5EC37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115 Ruling/</a:t>
            </a:r>
            <a:r>
              <a:rPr lang="en-US" b="1" cap="all" dirty="0"/>
              <a:t>Host</a:t>
            </a:r>
            <a:r>
              <a:rPr lang="en-US" b="1" dirty="0"/>
              <a:t> Lines  </a:t>
            </a:r>
            <a:r>
              <a:rPr lang="en-US" dirty="0"/>
              <a:t>(following Wilhelm)</a:t>
            </a:r>
          </a:p>
          <a:p>
            <a:r>
              <a:rPr lang="en-US" dirty="0">
                <a:sym typeface="Wingdings 2" pitchFamily="2" charset="2"/>
              </a:rPr>
              <a:t></a:t>
            </a:r>
            <a:r>
              <a:rPr lang="en-US" dirty="0"/>
              <a:t>  92 Governing Rulers:		31 yin		61 yang</a:t>
            </a:r>
          </a:p>
          <a:p>
            <a:r>
              <a:rPr lang="en-US" dirty="0">
                <a:sym typeface="Wingdings 2" pitchFamily="2" charset="2"/>
              </a:rPr>
              <a:t></a:t>
            </a:r>
            <a:r>
              <a:rPr lang="en-US" dirty="0"/>
              <a:t>  23 Constituting Rulers:	20 yin		3 yang	</a:t>
            </a:r>
            <a:br>
              <a:rPr lang="en-US" dirty="0"/>
            </a:br>
            <a:r>
              <a:rPr lang="en-US" dirty="0"/>
              <a:t>				</a:t>
            </a:r>
            <a:r>
              <a:rPr lang="en-US" b="1" dirty="0"/>
              <a:t>Total:	51 yin		64 yang</a:t>
            </a:r>
          </a:p>
          <a:p>
            <a:r>
              <a:rPr lang="en-US" b="1" dirty="0"/>
              <a:t>1 HOST</a:t>
            </a:r>
            <a:r>
              <a:rPr lang="en-US" dirty="0"/>
              <a:t> (occurs in 25 hexagrams)		25 GR / 0 CR	</a:t>
            </a: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9 yin		</a:t>
            </a:r>
            <a:r>
              <a:rPr lang="en-US" dirty="0"/>
              <a:t>16 yang lines	= </a:t>
            </a:r>
            <a:r>
              <a:rPr lang="en-US" b="1" dirty="0"/>
              <a:t>25</a:t>
            </a:r>
            <a:endParaRPr lang="en-US" dirty="0"/>
          </a:p>
          <a:p>
            <a:r>
              <a:rPr lang="en-US" b="1" dirty="0"/>
              <a:t>2 HOSTS</a:t>
            </a:r>
            <a:r>
              <a:rPr lang="en-US" dirty="0"/>
              <a:t> (occurs in 29 hexagrams)		53 GR / 5 CR	</a:t>
            </a: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22 yin		</a:t>
            </a:r>
            <a:r>
              <a:rPr lang="en-US" dirty="0"/>
              <a:t>36 yang lines	= </a:t>
            </a:r>
            <a:r>
              <a:rPr lang="en-US" b="1" dirty="0"/>
              <a:t>58</a:t>
            </a:r>
            <a:endParaRPr lang="en-US" dirty="0"/>
          </a:p>
          <a:p>
            <a:r>
              <a:rPr lang="en-US" b="1" dirty="0"/>
              <a:t>3 HOSTS</a:t>
            </a:r>
            <a:r>
              <a:rPr lang="en-US" dirty="0"/>
              <a:t> (occurs in 8 hexagrams)		10 GR / 14 CR</a:t>
            </a: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16 yin		</a:t>
            </a:r>
            <a:r>
              <a:rPr lang="en-US" dirty="0"/>
              <a:t>8 yang lines	= </a:t>
            </a:r>
            <a:r>
              <a:rPr lang="en-US" b="1" dirty="0"/>
              <a:t>24</a:t>
            </a:r>
          </a:p>
          <a:p>
            <a:r>
              <a:rPr lang="en-US" b="1" dirty="0"/>
              <a:t>4 HOSTS</a:t>
            </a:r>
            <a:r>
              <a:rPr lang="en-US" dirty="0"/>
              <a:t> (occurs in 2 hexagrams)		4 GR / 4 CR</a:t>
            </a: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4 yin		</a:t>
            </a:r>
            <a:r>
              <a:rPr lang="en-US" dirty="0"/>
              <a:t>4 yang lines	= </a:t>
            </a:r>
            <a:r>
              <a:rPr lang="en-US" b="1" dirty="0"/>
              <a:t>8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38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5FCF-FA7A-A345-8D92-0E40E8DE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RULERS/HOSTS (cont.)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3FF96-9073-114E-81BB-EFECA4A19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Interesting Note:</a:t>
            </a:r>
            <a:endParaRPr lang="en-US" dirty="0"/>
          </a:p>
          <a:p>
            <a:r>
              <a:rPr lang="en-US" dirty="0"/>
              <a:t>Only once is the 3rd line a GR</a:t>
            </a:r>
            <a:br>
              <a:rPr lang="en-US" dirty="0"/>
            </a:br>
            <a:r>
              <a:rPr lang="en-US" dirty="0"/>
              <a:t>(indicative of its usually difficult, tenuous &amp; transitional position)</a:t>
            </a:r>
          </a:p>
          <a:p>
            <a:r>
              <a:rPr lang="en-US" dirty="0"/>
              <a:t>This occurs as the only yang line in Hex. 15 Modesty/Humility.</a:t>
            </a:r>
          </a:p>
          <a:p>
            <a:r>
              <a:rPr lang="en-US" dirty="0"/>
              <a:t>This is also the only hexagram in which all 6 lines are auspicious,</a:t>
            </a:r>
          </a:p>
          <a:p>
            <a:r>
              <a:rPr lang="en-US" dirty="0"/>
              <a:t>indicating the power of genuine modesty and humility.</a:t>
            </a:r>
          </a:p>
          <a:p>
            <a:r>
              <a:rPr lang="en-US" dirty="0"/>
              <a:t>the 3rd line is a CR 5x (H: 10, 41, 54, 58, 61)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8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90A6-3648-A743-BAF2-7491FB1F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The Yi Jing Speaks a Symbolic Language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B558-D84B-2945-B94B-3A22A8224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grammar of Lines, Numbers, Associations, Images, &amp; Relationships</a:t>
            </a:r>
            <a:br>
              <a:rPr lang="en-US" dirty="0"/>
            </a:br>
            <a:r>
              <a:rPr lang="en-US" dirty="0"/>
              <a:t>	with a natural Logic called Yin and Yang.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Not being “things” themselves, Y/Y are used to describe and understand</a:t>
            </a:r>
            <a:br>
              <a:rPr lang="en-US" dirty="0"/>
            </a:br>
            <a:r>
              <a:rPr lang="en-US" dirty="0"/>
              <a:t>	the relationships between other things and processes.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describe the dynamics of Change, </a:t>
            </a:r>
            <a:br>
              <a:rPr lang="en-US" dirty="0"/>
            </a:br>
            <a:r>
              <a:rPr lang="en-US" dirty="0"/>
              <a:t>	everything happening between the two poles of possibility.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 many associations &amp; correspondences are summed up </a:t>
            </a:r>
            <a:br>
              <a:rPr lang="en-US" dirty="0"/>
            </a:br>
            <a:r>
              <a:rPr lang="en-US" dirty="0"/>
              <a:t>	under the generic &amp; archetypal headings YIN/YANG.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3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F5A8-4A7A-224F-8F30-2A30C50E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LINES IN TRANSITION</a:t>
            </a:r>
            <a:br>
              <a:rPr lang="en-US" dirty="0">
                <a:latin typeface="Papyrus" panose="020B0602040200020303" pitchFamily="34" charset="77"/>
              </a:rPr>
            </a:br>
            <a:r>
              <a:rPr lang="en-US" sz="3200" b="1" dirty="0">
                <a:latin typeface="Papyrus" panose="020B0602040200020303" pitchFamily="34" charset="77"/>
              </a:rPr>
              <a:t>Kinetic – Moving  – Changing  –Transforming Lines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809B-12BC-AF45-9D16-F0883DBFD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Any and all lines of a hexagram have (equal) potential for change</a:t>
            </a:r>
          </a:p>
          <a:p>
            <a:r>
              <a:rPr lang="en-US" dirty="0"/>
              <a:t>In a sense ALL lines are moving (in time, natural sequence 1-6)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6 or 9 indicates the line is actively changing </a:t>
            </a:r>
          </a:p>
          <a:p>
            <a:r>
              <a:rPr lang="en-US" dirty="0"/>
              <a:t>(into its opposite)	––x––  becomes  –––––	––</a:t>
            </a:r>
            <a:r>
              <a:rPr lang="en-US" strike="sngStrike" dirty="0"/>
              <a:t>o</a:t>
            </a:r>
            <a:r>
              <a:rPr lang="en-US" dirty="0"/>
              <a:t>––  turns into  –– ––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An ‘OLD’ line (6 or 9), having progressed to its natural limit, </a:t>
            </a:r>
          </a:p>
          <a:p>
            <a:r>
              <a:rPr lang="en-US" dirty="0"/>
              <a:t>renews &amp; rejuvenates itself by transforming into a ‘YOUNG’ line (7 or 8).</a:t>
            </a:r>
          </a:p>
        </p:txBody>
      </p:sp>
    </p:spTree>
    <p:extLst>
      <p:ext uri="{BB962C8B-B14F-4D97-AF65-F5344CB8AC3E}">
        <p14:creationId xmlns:p14="http://schemas.microsoft.com/office/powerpoint/2010/main" val="27525474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13BE-F889-DF40-96EA-1B6CDB9AF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LINES IN TRANSITION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5BF8A-458E-864C-814A-332066D3E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/>
              <a:t>A changing line is a symbol that denotes</a:t>
            </a:r>
          </a:p>
          <a:p>
            <a:r>
              <a:rPr lang="en-US" dirty="0"/>
              <a:t>1) a lines’ potential to change is </a:t>
            </a:r>
            <a:r>
              <a:rPr lang="en-US" b="1" dirty="0"/>
              <a:t>Actual</a:t>
            </a:r>
          </a:p>
          <a:p>
            <a:r>
              <a:rPr lang="en-US" dirty="0"/>
              <a:t>2) that in doing so it is totally changing the time or situation (i.e. the Hex)</a:t>
            </a:r>
          </a:p>
          <a:p>
            <a:r>
              <a:rPr lang="en-US" dirty="0"/>
              <a:t>It also changes the internal relationships between lines, trigrams etc. (incl. rulers)</a:t>
            </a:r>
          </a:p>
          <a:p>
            <a:r>
              <a:rPr lang="en-US" dirty="0"/>
              <a:t>They indicate (by changing Hex) the direction change is taking</a:t>
            </a:r>
          </a:p>
          <a:p>
            <a:r>
              <a:rPr lang="en-US" dirty="0"/>
              <a:t>the trend or tendency of the time &amp; where the situation is heading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Changing line focuses our attention on the exact place or places that are in transition, most pivotal, significant &amp; informative, tells you where you are, which stage, in development of the situation you’re in now, or at which stage things can or will most likely or easily change.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It is the </a:t>
            </a:r>
            <a:r>
              <a:rPr lang="en-US" b="1" dirty="0"/>
              <a:t>most specific information </a:t>
            </a:r>
            <a:r>
              <a:rPr lang="en-US" dirty="0"/>
              <a:t>the Oracle gives  (384 line texts authored by Duke Zhou)</a:t>
            </a:r>
          </a:p>
          <a:p>
            <a:r>
              <a:rPr lang="en-US" dirty="0"/>
              <a:t>Its portend is specific enough to override the overall “Judgment” of the Hexagram.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00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9619-B872-3D4B-82CA-5A6D88C2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LINES IN TRANSITION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B7EE4-05C2-6E4A-AA1D-73AD0F51E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They indicate the direction change is taking, the trend or tendency of this time, where and how the situation is going and by changing to a new Hex where its going to end.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Any Hexagram can change into any other Hexagram</a:t>
            </a:r>
          </a:p>
          <a:p>
            <a:r>
              <a:rPr lang="en-US" dirty="0"/>
              <a:t>depending on the number of changing lines		</a:t>
            </a:r>
            <a:r>
              <a:rPr lang="en-US" sz="2600" dirty="0"/>
              <a:t>(4,096 possible configurations</a:t>
            </a:r>
            <a:r>
              <a:rPr lang="en-US" dirty="0"/>
              <a:t>)</a:t>
            </a:r>
          </a:p>
          <a:p>
            <a:r>
              <a:rPr lang="en-US" dirty="0"/>
              <a:t>anything is possible, but some things are more likely 	</a:t>
            </a:r>
            <a:r>
              <a:rPr lang="en-US" sz="2000" dirty="0"/>
              <a:t>(i.e. 5 or 6 changing lines changing is extremely rare)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Cusp points</a:t>
            </a:r>
            <a:r>
              <a:rPr lang="en-US" dirty="0"/>
              <a:t>:	with two (or more moving lines) and contrary to the usual method, change just one line at a time and examine the hexagram(s) in-between your Initial and Resultant hexagrams.</a:t>
            </a:r>
          </a:p>
          <a:p>
            <a:r>
              <a:rPr lang="en-US" dirty="0"/>
              <a:t>Analyze and try to understand the intermediary stages of your process.</a:t>
            </a:r>
          </a:p>
          <a:p>
            <a:r>
              <a:rPr lang="en-US" dirty="0"/>
              <a:t>View the results at each stage, learn where the opportunities lie.</a:t>
            </a:r>
          </a:p>
          <a:p>
            <a:r>
              <a:rPr lang="en-US" dirty="0"/>
              <a:t>Each line and Resultant hexagram speak to the appropriate action or attitude for each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055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C725-557D-3945-96D7-BFD94A28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MODIFIED STANDARD PROCEDURE</a:t>
            </a:r>
            <a:r>
              <a:rPr lang="en-US" sz="4000" dirty="0">
                <a:latin typeface="Papyrus" panose="020B0602040200020303" pitchFamily="34" charset="77"/>
              </a:rPr>
              <a:t> (Modification for 2 changing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48EBC-08CB-0F44-B8FE-01D148B71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 Read basic text of CAST HEX.  (Judgment &amp; Image)     </a:t>
            </a:r>
            <a:r>
              <a:rPr lang="zh-TW" altLang="en-US" dirty="0"/>
              <a:t>本 卦 </a:t>
            </a:r>
            <a:r>
              <a:rPr lang="en-US" dirty="0" err="1"/>
              <a:t>Běn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 = Root Hex. = Original Hex.</a:t>
            </a:r>
          </a:p>
          <a:p>
            <a:pPr marL="514350" indent="-514350">
              <a:buAutoNum type="arabicPeriod" startAt="2"/>
            </a:pPr>
            <a:r>
              <a:rPr lang="en-US" dirty="0"/>
              <a:t>Read </a:t>
            </a:r>
            <a:r>
              <a:rPr lang="en-US" b="1" dirty="0"/>
              <a:t>all line texts</a:t>
            </a:r>
            <a:r>
              <a:rPr lang="en-US" dirty="0"/>
              <a:t>, then focus on the changing line texts of the Ben </a:t>
            </a:r>
            <a:r>
              <a:rPr lang="en-US" dirty="0" err="1"/>
              <a:t>Gua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2a.   Change the lowest of the lines to reveal an Intermediate Hexagram.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2b.   Read the one remaining changing line in this Hex.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 Change the </a:t>
            </a:r>
            <a:r>
              <a:rPr lang="en-US" b="1" dirty="0"/>
              <a:t>upper changing line</a:t>
            </a:r>
            <a:r>
              <a:rPr lang="en-US" dirty="0"/>
              <a:t> to form RESULTANT HEX.   </a:t>
            </a:r>
            <a:r>
              <a:rPr lang="zh-TW" altLang="en-US" sz="2300" dirty="0"/>
              <a:t>之 卦 </a:t>
            </a:r>
            <a:r>
              <a:rPr lang="en-US" sz="2300" dirty="0" err="1"/>
              <a:t>Zhī</a:t>
            </a:r>
            <a:r>
              <a:rPr lang="en-US" sz="2300" dirty="0"/>
              <a:t> </a:t>
            </a:r>
            <a:r>
              <a:rPr lang="en-US" sz="2300" dirty="0" err="1"/>
              <a:t>Guà</a:t>
            </a:r>
            <a:r>
              <a:rPr lang="en-US" sz="2300" dirty="0"/>
              <a:t> = ‘Go to’ Hex. = Resulting Hex.</a:t>
            </a:r>
          </a:p>
          <a:p>
            <a:pPr marL="0" indent="0">
              <a:buNone/>
            </a:pPr>
            <a:r>
              <a:rPr lang="en-US" dirty="0"/>
              <a:t>4.  Read basic text for RESULTANT HEX (Judgment &amp; Image)	 </a:t>
            </a:r>
            <a:r>
              <a:rPr lang="en-US" sz="2600" dirty="0"/>
              <a:t>(aka Derived/Derivative Hex.)</a:t>
            </a:r>
          </a:p>
          <a:p>
            <a:pPr marL="0" indent="0">
              <a:buNone/>
            </a:pPr>
            <a:r>
              <a:rPr lang="en-US" dirty="0"/>
              <a:t>	no line texts are relevant, but again read through all 6 lines in this 3rd Hexagram.</a:t>
            </a:r>
            <a:endParaRPr lang="en-US" sz="1700" dirty="0"/>
          </a:p>
          <a:p>
            <a:r>
              <a:rPr lang="en-US" dirty="0"/>
              <a:t>If no changing lines, only step 1 &amp; first part of step 2 are relevant</a:t>
            </a:r>
          </a:p>
          <a:p>
            <a:r>
              <a:rPr lang="en-US" dirty="0" err="1"/>
              <a:t>R.L.Wing</a:t>
            </a:r>
            <a:r>
              <a:rPr lang="en-US" dirty="0"/>
              <a:t> comments on stable hexagrams in her </a:t>
            </a:r>
            <a:r>
              <a:rPr lang="en-US" i="1" dirty="0"/>
              <a:t>Workbook</a:t>
            </a:r>
            <a:r>
              <a:rPr lang="en-US" dirty="0"/>
              <a:t>, at the bottom of the left hand page.</a:t>
            </a:r>
          </a:p>
          <a:p>
            <a:endParaRPr lang="en-US" dirty="0"/>
          </a:p>
          <a:p>
            <a:r>
              <a:rPr lang="en-US" i="1" dirty="0"/>
              <a:t>The procedure for interpreting multiple changing lines is on the next page and p. 87.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310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D9708-9589-5F47-B2DC-0B43859B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Interpreting Your Hexagram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Based on the Number of Moving Lines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1CFB4-166D-1847-BA7A-B5B1EE291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33% chance of any given line cast being a changing one</a:t>
            </a:r>
          </a:p>
          <a:p>
            <a:r>
              <a:rPr lang="en-US" dirty="0"/>
              <a:t>therefore, odds are there will be 2 moving lines per hexagram</a:t>
            </a:r>
          </a:p>
          <a:p>
            <a:r>
              <a:rPr lang="en-US" dirty="0"/>
              <a:t>and it is 3x more likely to be a 9 (a yang line that is changing)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Based on these probabilities one can immediately deduce something about the situation by noticing the number of moving lines present in the hexagram</a:t>
            </a:r>
          </a:p>
          <a:p>
            <a:r>
              <a:rPr lang="en-US" dirty="0"/>
              <a:t>Therefore we can interpret from the number of changing lines alone.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211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61F7-06C3-4144-8729-385D3E58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Moving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4D9D5-ED3A-2641-A53B-394B233B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1-2 lines</a:t>
            </a:r>
            <a:r>
              <a:rPr lang="en-US" dirty="0"/>
              <a:t> </a:t>
            </a:r>
            <a:r>
              <a:rPr lang="en-US" b="1" dirty="0"/>
              <a:t>changing </a:t>
            </a:r>
            <a:endParaRPr lang="en-US" dirty="0"/>
          </a:p>
          <a:p>
            <a:r>
              <a:rPr lang="en-US" dirty="0"/>
              <a:t>represents normal flux, </a:t>
            </a:r>
          </a:p>
          <a:p>
            <a:r>
              <a:rPr lang="en-US" dirty="0"/>
              <a:t>which can be monitored and directed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3-4 lines</a:t>
            </a:r>
            <a:r>
              <a:rPr lang="en-US" dirty="0"/>
              <a:t> </a:t>
            </a:r>
            <a:r>
              <a:rPr lang="en-US" b="1" dirty="0"/>
              <a:t>changing </a:t>
            </a:r>
            <a:endParaRPr lang="en-US" dirty="0"/>
          </a:p>
          <a:p>
            <a:r>
              <a:rPr lang="en-US" dirty="0"/>
              <a:t>is volatile, unstable, and/or readily changing, </a:t>
            </a:r>
          </a:p>
          <a:p>
            <a:r>
              <a:rPr lang="en-US" dirty="0"/>
              <a:t>perhaps too easily, or quickly for understanding or integration</a:t>
            </a:r>
          </a:p>
          <a:p>
            <a:r>
              <a:rPr lang="en-US" dirty="0"/>
              <a:t>could mean confusing times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b="1" dirty="0"/>
              <a:t>5-6 lines</a:t>
            </a:r>
            <a:r>
              <a:rPr lang="en-US" dirty="0"/>
              <a:t> </a:t>
            </a:r>
            <a:r>
              <a:rPr lang="en-US" b="1" dirty="0"/>
              <a:t>changing </a:t>
            </a:r>
            <a:endParaRPr lang="en-US" dirty="0"/>
          </a:p>
          <a:p>
            <a:r>
              <a:rPr lang="en-US" dirty="0"/>
              <a:t>is explosive, cathartic change, </a:t>
            </a:r>
          </a:p>
          <a:p>
            <a:r>
              <a:rPr lang="en-US" dirty="0"/>
              <a:t>which cannot be controlled, </a:t>
            </a:r>
          </a:p>
          <a:p>
            <a:r>
              <a:rPr lang="en-US" dirty="0"/>
              <a:t>certainly not stopped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893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15D6-091C-E045-854D-74AC775B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Moving Lines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24A56-0A74-BE4C-AA6B-EC71440B2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0 lines</a:t>
            </a:r>
            <a:r>
              <a:rPr lang="en-US" dirty="0"/>
              <a:t> </a:t>
            </a:r>
            <a:r>
              <a:rPr lang="en-US" b="1" dirty="0"/>
              <a:t>changing</a:t>
            </a:r>
            <a:r>
              <a:rPr lang="en-US" dirty="0"/>
              <a:t> = stationary, little or no change is occurring, or is called for</a:t>
            </a:r>
          </a:p>
          <a:p>
            <a:r>
              <a:rPr lang="en-US" dirty="0"/>
              <a:t>implies relatively stable times, </a:t>
            </a:r>
          </a:p>
          <a:p>
            <a:r>
              <a:rPr lang="en-US" dirty="0"/>
              <a:t>which could mean a time of great clarity and focus,</a:t>
            </a:r>
          </a:p>
          <a:p>
            <a:r>
              <a:rPr lang="en-US" dirty="0"/>
              <a:t>a clear path, being on course, on track (following your </a:t>
            </a:r>
            <a:r>
              <a:rPr lang="en-US" dirty="0" err="1"/>
              <a:t>dao</a:t>
            </a:r>
            <a:r>
              <a:rPr lang="en-US" dirty="0"/>
              <a:t>)</a:t>
            </a:r>
          </a:p>
          <a:p>
            <a:r>
              <a:rPr lang="en-US" dirty="0"/>
              <a:t>a time of stability in your life, a plateau (in a good/positive sense)</a:t>
            </a:r>
          </a:p>
          <a:p>
            <a:endParaRPr lang="en-US" dirty="0"/>
          </a:p>
          <a:p>
            <a:r>
              <a:rPr lang="en-US" b="1" dirty="0"/>
              <a:t>conversely</a:t>
            </a:r>
            <a:r>
              <a:rPr lang="en-US" dirty="0"/>
              <a:t>, plateaued (in the negative sense)</a:t>
            </a:r>
          </a:p>
          <a:p>
            <a:r>
              <a:rPr lang="en-US" dirty="0"/>
              <a:t>a time of stagnation or stuck-ness,</a:t>
            </a:r>
          </a:p>
          <a:p>
            <a:r>
              <a:rPr lang="en-US" dirty="0"/>
              <a:t>being stuck in a rut, habituated, </a:t>
            </a:r>
          </a:p>
          <a:p>
            <a:r>
              <a:rPr lang="en-US" dirty="0"/>
              <a:t>a need to break out or away, a change is necessary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In either case it will require some energy to move or change the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803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4956-342A-CB4F-BE82-4874D82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Direction of Change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89A6-5DE8-AB4A-B448-05C29C6D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/>
              <a:t>from the </a:t>
            </a:r>
            <a:r>
              <a:rPr lang="zh-TW" altLang="en-US" dirty="0"/>
              <a:t>大傳 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 (Ta </a:t>
            </a:r>
            <a:r>
              <a:rPr lang="en-US" dirty="0" err="1"/>
              <a:t>Chuan</a:t>
            </a:r>
            <a:r>
              <a:rPr lang="en-US" dirty="0"/>
              <a:t>) Great Commentary  (chapter II.4 - W/B p. 289)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YIN to YANG is called:	</a:t>
            </a:r>
            <a:r>
              <a:rPr lang="zh-TW" altLang="en-US" dirty="0"/>
              <a:t>變 </a:t>
            </a:r>
            <a:r>
              <a:rPr lang="en-US" dirty="0" err="1"/>
              <a:t>biàn</a:t>
            </a:r>
            <a:r>
              <a:rPr lang="en-US" dirty="0"/>
              <a:t> = </a:t>
            </a:r>
            <a:r>
              <a:rPr lang="en-US" cap="all" dirty="0"/>
              <a:t>CHANGE, ALTERNATION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Increase,  something is added, gained or accumulated</a:t>
            </a:r>
          </a:p>
          <a:p>
            <a:pPr marL="0" indent="0">
              <a:buNone/>
            </a:pPr>
            <a:r>
              <a:rPr lang="en-US" dirty="0"/>
              <a:t>			(6 to 7),  winter to spring</a:t>
            </a:r>
            <a:r>
              <a:rPr lang="en-US" cap="all" dirty="0"/>
              <a:t> 	</a:t>
            </a:r>
            <a:r>
              <a:rPr lang="en-US" dirty="0"/>
              <a:t>is considered </a:t>
            </a:r>
            <a:r>
              <a:rPr lang="en-US" i="1" dirty="0"/>
              <a:t>Progression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things appear (nothingness manifests something)</a:t>
            </a:r>
          </a:p>
          <a:p>
            <a:pPr marL="0" indent="0">
              <a:buNone/>
            </a:pPr>
            <a:r>
              <a:rPr lang="en-US" dirty="0"/>
              <a:t>			unfolding (seed becomes tree)		[</a:t>
            </a:r>
            <a:r>
              <a:rPr lang="en-US" b="1" dirty="0"/>
              <a:t>explicate order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YANG to YIN is called:	</a:t>
            </a:r>
            <a:r>
              <a:rPr lang="zh-TW" altLang="en-US" dirty="0"/>
              <a:t>化 </a:t>
            </a:r>
            <a:r>
              <a:rPr lang="en-US" dirty="0" err="1"/>
              <a:t>huà</a:t>
            </a:r>
            <a:r>
              <a:rPr lang="en-US" dirty="0"/>
              <a:t> = TRANSFORMATION</a:t>
            </a:r>
          </a:p>
          <a:p>
            <a:pPr marL="0" indent="0">
              <a:buNone/>
            </a:pPr>
            <a:r>
              <a:rPr lang="en-US" dirty="0"/>
              <a:t>			Decrease,  something diminishes, is subtracted, lost or given up</a:t>
            </a:r>
          </a:p>
          <a:p>
            <a:pPr marL="0" indent="0">
              <a:buNone/>
            </a:pPr>
            <a:r>
              <a:rPr lang="en-US" dirty="0"/>
              <a:t>			(9 to 8),  summer to fall 	is considered </a:t>
            </a:r>
            <a:r>
              <a:rPr lang="en-US" i="1" dirty="0"/>
              <a:t>Retrogression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things disappear (something returns to nothingness)</a:t>
            </a:r>
          </a:p>
          <a:p>
            <a:pPr marL="0" indent="0">
              <a:buNone/>
            </a:pPr>
            <a:r>
              <a:rPr lang="en-US" dirty="0"/>
              <a:t>			enfolding (tree becomes a seed)		[</a:t>
            </a:r>
            <a:r>
              <a:rPr lang="en-US" b="1" dirty="0"/>
              <a:t>implicate order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39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7D53-7372-E347-92E9-0B52DF887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Direction of Change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86FD1-825C-954D-A0A1-C73C3FFA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sz="2900" b="1" dirty="0"/>
              <a:t>––––X––––  to  –––––––––</a:t>
            </a:r>
            <a:r>
              <a:rPr lang="en-US" dirty="0"/>
              <a:t>	</a:t>
            </a:r>
            <a:r>
              <a:rPr lang="en-US" b="1" dirty="0"/>
              <a:t>6 to 7</a:t>
            </a:r>
            <a:r>
              <a:rPr lang="en-US" dirty="0"/>
              <a:t>	</a:t>
            </a:r>
            <a:r>
              <a:rPr lang="en-US" b="1" dirty="0"/>
              <a:t>progress, moving forward  </a:t>
            </a:r>
            <a:r>
              <a:rPr lang="en-US" dirty="0"/>
              <a:t>(into the future) </a:t>
            </a:r>
          </a:p>
          <a:p>
            <a:pPr marL="0" indent="0">
              <a:buNone/>
            </a:pPr>
            <a:r>
              <a:rPr lang="en-US" dirty="0"/>
              <a:t>					what was empty, receives &amp; fills</a:t>
            </a:r>
          </a:p>
          <a:p>
            <a:pPr marL="0" indent="0">
              <a:buNone/>
            </a:pPr>
            <a:r>
              <a:rPr lang="en-US" dirty="0"/>
              <a:t>					what was potential actualizes/manifests</a:t>
            </a:r>
          </a:p>
          <a:p>
            <a:pPr marL="0" indent="0">
              <a:buNone/>
            </a:pPr>
            <a:r>
              <a:rPr lang="en-US" dirty="0"/>
              <a:t>					energy is gathered, the system organizes</a:t>
            </a:r>
          </a:p>
          <a:p>
            <a:pPr marL="0" indent="0">
              <a:buNone/>
            </a:pPr>
            <a:r>
              <a:rPr lang="en-US" dirty="0"/>
              <a:t>					the situation moves from background to foreground</a:t>
            </a:r>
          </a:p>
          <a:p>
            <a:pPr marL="0" indent="0">
              <a:buNone/>
            </a:pPr>
            <a:r>
              <a:rPr lang="en-US" dirty="0"/>
              <a:t>					into the light (night into day), into the future, into focus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r>
              <a:rPr lang="en-US" sz="2900" b="1" dirty="0"/>
              <a:t>––––</a:t>
            </a:r>
            <a:r>
              <a:rPr lang="en-US" sz="2900" b="1" strike="sngStrike" dirty="0"/>
              <a:t>O</a:t>
            </a:r>
            <a:r>
              <a:rPr lang="en-US" sz="2900" b="1" dirty="0"/>
              <a:t>––––  to  ––––  ––––</a:t>
            </a:r>
            <a:r>
              <a:rPr lang="en-US" dirty="0"/>
              <a:t>	</a:t>
            </a:r>
            <a:r>
              <a:rPr lang="en-US" b="1" dirty="0"/>
              <a:t>9 to 8</a:t>
            </a:r>
            <a:r>
              <a:rPr lang="en-US" dirty="0"/>
              <a:t>	</a:t>
            </a:r>
            <a:r>
              <a:rPr lang="en-US" b="1" dirty="0"/>
              <a:t>retrograde, moving backward </a:t>
            </a:r>
            <a:r>
              <a:rPr lang="en-US" dirty="0"/>
              <a:t>(retreat into the past) </a:t>
            </a:r>
          </a:p>
          <a:p>
            <a:pPr marL="0" indent="0">
              <a:buNone/>
            </a:pPr>
            <a:r>
              <a:rPr lang="en-US" dirty="0"/>
              <a:t>					what was full, drains &amp; empties</a:t>
            </a:r>
          </a:p>
          <a:p>
            <a:pPr marL="0" indent="0">
              <a:buNone/>
            </a:pPr>
            <a:r>
              <a:rPr lang="en-US" dirty="0"/>
              <a:t>					what was manifest diversifies &amp; randomizes  (entropy)</a:t>
            </a:r>
          </a:p>
          <a:p>
            <a:pPr marL="0" indent="0">
              <a:buNone/>
            </a:pPr>
            <a:r>
              <a:rPr lang="en-US" dirty="0"/>
              <a:t>					what was firm, softens/melts</a:t>
            </a:r>
          </a:p>
          <a:p>
            <a:pPr marL="0" indent="0">
              <a:buNone/>
            </a:pPr>
            <a:r>
              <a:rPr lang="en-US" dirty="0"/>
              <a:t>					energy is released/expended</a:t>
            </a:r>
          </a:p>
          <a:p>
            <a:pPr marL="0" indent="0">
              <a:buNone/>
            </a:pPr>
            <a:r>
              <a:rPr lang="en-US" dirty="0"/>
              <a:t>					the situation moves from foreground to background,</a:t>
            </a:r>
          </a:p>
          <a:p>
            <a:pPr marL="0" indent="0">
              <a:buNone/>
            </a:pPr>
            <a:r>
              <a:rPr lang="en-US" dirty="0"/>
              <a:t>					recedes into the shadows (day into night), </a:t>
            </a:r>
          </a:p>
          <a:p>
            <a:pPr marL="0" indent="0">
              <a:buNone/>
            </a:pPr>
            <a:r>
              <a:rPr lang="en-US" dirty="0"/>
              <a:t>					into the past, out of focus or 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49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AB78-88C1-5144-ABA5-BBDDA0003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Moving Lines – Zhu-Xi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8E7AD-8D6A-1D4F-9DD6-2FDCE02CA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to deal with and prioritize multiple moving lines.</a:t>
            </a:r>
          </a:p>
          <a:p>
            <a:r>
              <a:rPr lang="en-US" sz="2600" dirty="0"/>
              <a:t>from </a:t>
            </a:r>
            <a:r>
              <a:rPr lang="zh-TW" altLang="en-US" sz="2600" dirty="0"/>
              <a:t>朱 熹 </a:t>
            </a:r>
            <a:r>
              <a:rPr lang="en-US" sz="2600" dirty="0" err="1"/>
              <a:t>Zhū</a:t>
            </a:r>
            <a:r>
              <a:rPr lang="en-US" sz="2600" dirty="0"/>
              <a:t> </a:t>
            </a:r>
            <a:r>
              <a:rPr lang="en-US" sz="2600" dirty="0" err="1"/>
              <a:t>Xī</a:t>
            </a:r>
            <a:r>
              <a:rPr lang="en-US" sz="2600" dirty="0"/>
              <a:t> (Chu </a:t>
            </a:r>
            <a:r>
              <a:rPr lang="en-US" sz="2600" dirty="0" err="1"/>
              <a:t>Hsi</a:t>
            </a:r>
            <a:r>
              <a:rPr lang="en-US" sz="2600" dirty="0"/>
              <a:t>) [1130-1200]  (Yi </a:t>
            </a:r>
            <a:r>
              <a:rPr lang="en-US" sz="2600" dirty="0" err="1"/>
              <a:t>Xue</a:t>
            </a:r>
            <a:r>
              <a:rPr lang="en-US" sz="2600" dirty="0"/>
              <a:t> Qi Meng = Change Study Primer (1186 CE))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NO MOVING </a:t>
            </a:r>
            <a:r>
              <a:rPr lang="en-US" dirty="0"/>
              <a:t>LINES	(no changes or movement, possible stasis)</a:t>
            </a:r>
          </a:p>
          <a:p>
            <a:r>
              <a:rPr lang="en-US" dirty="0"/>
              <a:t>Base your interpretation on the Judgment, Image &amp; commentaries of the cast hexagram.</a:t>
            </a:r>
          </a:p>
          <a:p>
            <a:r>
              <a:rPr lang="en-US" dirty="0"/>
              <a:t>Read the line texts for their images &amp; allegorical support of the hexagram text, </a:t>
            </a:r>
          </a:p>
          <a:p>
            <a:r>
              <a:rPr lang="en-US" dirty="0"/>
              <a:t>but place no weight on their omen portends.  </a:t>
            </a:r>
          </a:p>
          <a:p>
            <a:r>
              <a:rPr lang="en-US" dirty="0"/>
              <a:t>He also suggests interpreting the lower trigram as the Ben </a:t>
            </a:r>
            <a:r>
              <a:rPr lang="en-US" dirty="0" err="1"/>
              <a:t>Gua</a:t>
            </a:r>
            <a:br>
              <a:rPr lang="en-US" dirty="0"/>
            </a:br>
            <a:r>
              <a:rPr lang="en-US" dirty="0"/>
              <a:t>	 and the upper trigram as the </a:t>
            </a:r>
            <a:r>
              <a:rPr lang="en-US" dirty="0" err="1"/>
              <a:t>Zhi</a:t>
            </a:r>
            <a:r>
              <a:rPr lang="en-US" dirty="0"/>
              <a:t> </a:t>
            </a:r>
            <a:r>
              <a:rPr lang="en-US" dirty="0" err="1"/>
              <a:t>Gua</a:t>
            </a:r>
            <a:r>
              <a:rPr lang="en-US" dirty="0"/>
              <a:t>.</a:t>
            </a:r>
          </a:p>
          <a:p>
            <a:r>
              <a:rPr lang="en-US" dirty="0"/>
              <a:t> (i.e. convert each trigram into its "Pure" Hexagram </a:t>
            </a:r>
            <a:r>
              <a:rPr lang="zh-TW" altLang="en-US" dirty="0"/>
              <a:t>純 卦</a:t>
            </a:r>
            <a:r>
              <a:rPr lang="en-US" dirty="0"/>
              <a:t> </a:t>
            </a:r>
            <a:r>
              <a:rPr lang="en-US" dirty="0" err="1"/>
              <a:t>Chún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)		</a:t>
            </a:r>
          </a:p>
          <a:p>
            <a:r>
              <a:rPr lang="en-US" dirty="0"/>
              <a:t>The oracle is being exceptionally clear &amp; concise with you.  </a:t>
            </a:r>
            <a:r>
              <a:rPr lang="en-US" sz="1800" dirty="0"/>
              <a:t>(see R.L. WING text)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7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071FC-83F1-7846-84C1-13070D51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Symbolic Language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B602E-3BB5-BE41-8A76-514CC5E5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Yi Jing represents Y/Y graphically as Lines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divided line </a:t>
            </a:r>
            <a:r>
              <a:rPr lang="en-US" dirty="0"/>
              <a:t>is the symbol of	</a:t>
            </a:r>
            <a:r>
              <a:rPr lang="en-US" b="1" dirty="0"/>
              <a:t>YIN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solid line </a:t>
            </a:r>
            <a:r>
              <a:rPr lang="en-US" dirty="0"/>
              <a:t>is symbolic of 		</a:t>
            </a:r>
            <a:r>
              <a:rPr lang="en-US" b="1" dirty="0"/>
              <a:t>YANG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Y/Y can be understood/interpreted in a great many ways</a:t>
            </a:r>
            <a:br>
              <a:rPr lang="en-US" dirty="0"/>
            </a:br>
            <a:r>
              <a:rPr lang="en-US" dirty="0"/>
              <a:t>which is part of what makes the Yi Jing so universally applicable.</a:t>
            </a:r>
            <a:br>
              <a:rPr lang="en-US" dirty="0"/>
            </a:br>
            <a:r>
              <a:rPr lang="en-US" dirty="0"/>
              <a:t>specific interpretation depends on the field of inquiry.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terms Yin &amp; Yang however do not appear in the text.</a:t>
            </a:r>
            <a:br>
              <a:rPr lang="en-US" dirty="0"/>
            </a:br>
            <a:r>
              <a:rPr lang="en-US" dirty="0"/>
              <a:t>Their introduction into the Chinese language comes later.</a:t>
            </a:r>
            <a:br>
              <a:rPr lang="en-US" dirty="0"/>
            </a:br>
            <a:r>
              <a:rPr lang="en-US" dirty="0"/>
              <a:t>Therefore one has to extrapolate from the line itself,</a:t>
            </a:r>
            <a:br>
              <a:rPr lang="en-US" dirty="0"/>
            </a:br>
            <a:r>
              <a:rPr lang="en-US" dirty="0"/>
              <a:t>or to correlate other words being used as referents</a:t>
            </a:r>
            <a:br>
              <a:rPr lang="en-US" dirty="0"/>
            </a:br>
            <a:r>
              <a:rPr lang="en-US" dirty="0"/>
              <a:t>for example: strong or firm = yang, </a:t>
            </a:r>
            <a:br>
              <a:rPr lang="en-US" dirty="0"/>
            </a:br>
            <a:r>
              <a:rPr lang="en-US" dirty="0"/>
              <a:t>	and weak or yielding  = yin.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884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1337-C3A8-AD41-BB10-48E5A540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Moving Lines – Zhu-Xi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C0CB-2B6D-0546-B12F-F1D41E74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ONE MOVING </a:t>
            </a:r>
            <a:r>
              <a:rPr lang="en-US" dirty="0"/>
              <a:t>LINE	(normal flux)</a:t>
            </a:r>
          </a:p>
          <a:p>
            <a:r>
              <a:rPr lang="en-US" dirty="0"/>
              <a:t>Read both hexagram texts, but consider the line text as the final word, </a:t>
            </a:r>
          </a:p>
          <a:p>
            <a:r>
              <a:rPr lang="en-US" dirty="0"/>
              <a:t>base your interpretation/decision on this.</a:t>
            </a:r>
          </a:p>
          <a:p>
            <a:r>
              <a:rPr lang="en-US" dirty="0"/>
              <a:t>Consider the Resultant hexagram to be remote, a somewhat distant, future.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b="1" dirty="0"/>
              <a:t>TWO MOVING</a:t>
            </a:r>
            <a:r>
              <a:rPr lang="en-US" dirty="0"/>
              <a:t> LINES	(normal flux)</a:t>
            </a:r>
          </a:p>
          <a:p>
            <a:r>
              <a:rPr lang="en-US" dirty="0"/>
              <a:t>Both line texts are important, they represent earlier &amp; later significant factors, </a:t>
            </a:r>
          </a:p>
          <a:p>
            <a:r>
              <a:rPr lang="en-US" dirty="0"/>
              <a:t>tradition gives more weight to the outcome/upper line. </a:t>
            </a:r>
          </a:p>
          <a:p>
            <a:r>
              <a:rPr lang="en-US" dirty="0"/>
              <a:t>[Change the lower line 1st to form its new hexagram, </a:t>
            </a:r>
          </a:p>
          <a:p>
            <a:r>
              <a:rPr lang="en-US" dirty="0"/>
              <a:t>use this to understand the transition between the two lines, then change whole hexagram.]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THREE MOVING</a:t>
            </a:r>
            <a:r>
              <a:rPr lang="en-US" dirty="0"/>
              <a:t> LINES	(major transition)</a:t>
            </a:r>
          </a:p>
          <a:p>
            <a:r>
              <a:rPr lang="en-US" dirty="0"/>
              <a:t>Consider all 3 line texts.   Focus on the middle one (some say the upper one).</a:t>
            </a:r>
          </a:p>
          <a:p>
            <a:r>
              <a:rPr lang="en-US" dirty="0"/>
              <a:t>Give equal weight to the Initial (ben </a:t>
            </a:r>
            <a:r>
              <a:rPr lang="en-US" dirty="0" err="1"/>
              <a:t>gua</a:t>
            </a:r>
            <a:r>
              <a:rPr lang="en-US" dirty="0"/>
              <a:t>) &amp; Resultant (</a:t>
            </a:r>
            <a:r>
              <a:rPr lang="en-US" dirty="0" err="1"/>
              <a:t>zhi</a:t>
            </a:r>
            <a:r>
              <a:rPr lang="en-US" dirty="0"/>
              <a:t> </a:t>
            </a:r>
            <a:r>
              <a:rPr lang="en-US" dirty="0" err="1"/>
              <a:t>gua</a:t>
            </a:r>
            <a:r>
              <a:rPr lang="en-US" dirty="0"/>
              <a:t>) hexagrams </a:t>
            </a:r>
          </a:p>
          <a:p>
            <a:r>
              <a:rPr lang="en-US" dirty="0"/>
              <a:t>as you are midway between the old &amp; the new, the past &amp; the future.</a:t>
            </a:r>
          </a:p>
          <a:p>
            <a:r>
              <a:rPr lang="en-US" dirty="0"/>
              <a:t>The 3 lines represent the 3 principle stages in the development of the situation, all are relevant.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495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CEDE-39E5-324A-9FF4-02614FA0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Number of Moving Lines – Zhu-Xi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0F6BC-72C7-7B4C-BB0B-21948D5C0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FOUR MOVING</a:t>
            </a:r>
            <a:r>
              <a:rPr lang="en-US" dirty="0"/>
              <a:t> LINES	(cathartic transition)</a:t>
            </a:r>
          </a:p>
          <a:p>
            <a:r>
              <a:rPr lang="en-US" dirty="0"/>
              <a:t>Read all line texts in both hexagrams. </a:t>
            </a:r>
          </a:p>
          <a:p>
            <a:r>
              <a:rPr lang="en-US" dirty="0"/>
              <a:t>Focus on the 2 unchanging lines (esp. in R. Hex.)  especially the lower of the two.</a:t>
            </a:r>
          </a:p>
          <a:p>
            <a:r>
              <a:rPr lang="en-US" dirty="0"/>
              <a:t>Begin to give more significance to the texts of the new hexagram.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FIVE MOVING</a:t>
            </a:r>
            <a:r>
              <a:rPr lang="en-US" dirty="0"/>
              <a:t> LINES	(volatile change)</a:t>
            </a:r>
          </a:p>
          <a:p>
            <a:r>
              <a:rPr lang="en-US" dirty="0"/>
              <a:t>Read all line the texts, emphasize the one unchanging line in both hexagrams, </a:t>
            </a:r>
          </a:p>
          <a:p>
            <a:r>
              <a:rPr lang="en-US" dirty="0"/>
              <a:t>especially in the R. hexagram.</a:t>
            </a:r>
          </a:p>
          <a:p>
            <a:r>
              <a:rPr lang="en-US" dirty="0"/>
              <a:t>Focus on the new hexagram.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SIX MOVING</a:t>
            </a:r>
            <a:r>
              <a:rPr lang="en-US" dirty="0"/>
              <a:t> LINES		(inevitable transformation) </a:t>
            </a:r>
          </a:p>
          <a:p>
            <a:r>
              <a:rPr lang="en-US" dirty="0"/>
              <a:t>Read everything in both hexagrams, but base your interpretation &amp; decision on the outcome </a:t>
            </a:r>
            <a:br>
              <a:rPr lang="en-US" dirty="0"/>
            </a:br>
            <a:r>
              <a:rPr lang="en-US" dirty="0"/>
              <a:t>described by the Judgment (etc.) of the R. hexagram.</a:t>
            </a:r>
          </a:p>
          <a:p>
            <a:r>
              <a:rPr lang="en-US" dirty="0"/>
              <a:t>Also read “all nines” in Hex 1 &amp; “all sixes” in Hex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286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49BF-4E5F-A64D-8CBB-074E1A78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Common Omens Appended to Line Texts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AD37-4662-AB46-B644-146D408BA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CAPS = Wilhelm</a:t>
            </a:r>
          </a:p>
          <a:p>
            <a:r>
              <a:rPr lang="en-US" dirty="0"/>
              <a:t>If one’s action/intent is harmonious (with the Dao)</a:t>
            </a:r>
          </a:p>
          <a:p>
            <a:r>
              <a:rPr lang="en-US" dirty="0"/>
              <a:t>Attainment of desired goal is likely.			</a:t>
            </a:r>
            <a:r>
              <a:rPr lang="en-US" i="1" u="sng" dirty="0"/>
              <a:t>Kunst Translation</a:t>
            </a:r>
            <a:endParaRPr lang="en-US" dirty="0"/>
          </a:p>
          <a:p>
            <a:r>
              <a:rPr lang="zh-TW" altLang="en-US" dirty="0"/>
              <a:t>吉</a:t>
            </a:r>
            <a:r>
              <a:rPr lang="en-US" dirty="0"/>
              <a:t>	</a:t>
            </a:r>
            <a:r>
              <a:rPr lang="en-US" b="1" dirty="0" err="1"/>
              <a:t>Jí</a:t>
            </a:r>
            <a:r>
              <a:rPr lang="en-US" dirty="0"/>
              <a:t>		GOOD FORTUNE   (good luck)		</a:t>
            </a:r>
            <a:r>
              <a:rPr lang="en-US" b="1" dirty="0"/>
              <a:t>Auspicious</a:t>
            </a:r>
            <a:endParaRPr lang="en-US" dirty="0"/>
          </a:p>
          <a:p>
            <a:r>
              <a:rPr lang="en-US" dirty="0"/>
              <a:t>(147 occurrences)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If the action/intent is </a:t>
            </a:r>
            <a:r>
              <a:rPr lang="en-US" b="1" dirty="0"/>
              <a:t>not</a:t>
            </a:r>
            <a:r>
              <a:rPr lang="en-US" dirty="0"/>
              <a:t> harmonious (with the Dao)</a:t>
            </a:r>
          </a:p>
          <a:p>
            <a:r>
              <a:rPr lang="en-US" dirty="0"/>
              <a:t>To proceed leads to loss and invites disaster.</a:t>
            </a:r>
          </a:p>
          <a:p>
            <a:r>
              <a:rPr lang="zh-TW" altLang="en-US" dirty="0"/>
              <a:t>凶</a:t>
            </a:r>
            <a:r>
              <a:rPr lang="en-US" dirty="0"/>
              <a:t>	</a:t>
            </a:r>
            <a:r>
              <a:rPr lang="en-US" b="1" dirty="0" err="1"/>
              <a:t>Xiōng</a:t>
            </a:r>
            <a:r>
              <a:rPr lang="en-US" dirty="0"/>
              <a:t>		MISFORTUNE        (bad luck) Stop!		</a:t>
            </a:r>
            <a:r>
              <a:rPr lang="en-US" b="1" dirty="0"/>
              <a:t>Ominous</a:t>
            </a:r>
            <a:endParaRPr lang="en-US" dirty="0"/>
          </a:p>
          <a:p>
            <a:r>
              <a:rPr lang="en-US" dirty="0"/>
              <a:t>(58 occurrences)						(pitfall(s), ill fated)</a:t>
            </a:r>
          </a:p>
        </p:txBody>
      </p:sp>
    </p:spTree>
    <p:extLst>
      <p:ext uri="{BB962C8B-B14F-4D97-AF65-F5344CB8AC3E}">
        <p14:creationId xmlns:p14="http://schemas.microsoft.com/office/powerpoint/2010/main" val="8904712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35FD-CEA2-694C-B19C-1E580536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Common Omens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09F7-ECE7-1D4A-BA19-2A9774D63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action is in error, but feel sorrow in time to correct</a:t>
            </a:r>
          </a:p>
          <a:p>
            <a:r>
              <a:rPr lang="en-US" dirty="0"/>
              <a:t>To turn back, or apologize can bring good fortune back.</a:t>
            </a:r>
          </a:p>
          <a:p>
            <a:r>
              <a:rPr lang="zh-TW" altLang="en-US" dirty="0"/>
              <a:t>悔</a:t>
            </a:r>
            <a:r>
              <a:rPr lang="en-US" dirty="0"/>
              <a:t>	</a:t>
            </a:r>
            <a:r>
              <a:rPr lang="en-US" b="1" dirty="0" err="1"/>
              <a:t>Huǐ</a:t>
            </a:r>
            <a:r>
              <a:rPr lang="en-US" dirty="0"/>
              <a:t>		REMORSE/</a:t>
            </a:r>
            <a:r>
              <a:rPr lang="en-US" cap="all" dirty="0"/>
              <a:t>Regret</a:t>
            </a:r>
            <a:r>
              <a:rPr lang="en-US" dirty="0"/>
              <a:t> (Repent)			</a:t>
            </a:r>
            <a:r>
              <a:rPr lang="en-US" b="1" dirty="0"/>
              <a:t>Trouble</a:t>
            </a:r>
            <a:endParaRPr lang="en-US" dirty="0"/>
          </a:p>
          <a:p>
            <a:r>
              <a:rPr lang="en-US" dirty="0"/>
              <a:t>(34 occurrences)	</a:t>
            </a:r>
            <a:r>
              <a:rPr lang="en-US" sz="2300" dirty="0"/>
              <a:t>Hui </a:t>
            </a:r>
            <a:r>
              <a:rPr lang="en-US" sz="2300" dirty="0" err="1"/>
              <a:t>Gua</a:t>
            </a:r>
            <a:r>
              <a:rPr lang="en-US" sz="2300" dirty="0"/>
              <a:t> = Remorseful trigram = upper trig.  [</a:t>
            </a:r>
            <a:r>
              <a:rPr lang="en-US" sz="1800" dirty="0"/>
              <a:t>BN p.21, 120, 198]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intent was right at the beginning, but deteriorated (through indifference or arrogance)</a:t>
            </a:r>
          </a:p>
          <a:p>
            <a:r>
              <a:rPr lang="zh-TW" altLang="en-US" dirty="0"/>
              <a:t>吝</a:t>
            </a:r>
            <a:r>
              <a:rPr lang="en-US" dirty="0"/>
              <a:t>	</a:t>
            </a:r>
            <a:r>
              <a:rPr lang="en-US" b="1" dirty="0" err="1"/>
              <a:t>Lìn</a:t>
            </a:r>
            <a:r>
              <a:rPr lang="en-US" dirty="0"/>
              <a:t>		HUMILIATION   results				</a:t>
            </a:r>
            <a:r>
              <a:rPr lang="en-US" b="1" dirty="0"/>
              <a:t>Distress</a:t>
            </a:r>
            <a:endParaRPr lang="en-US" dirty="0"/>
          </a:p>
          <a:p>
            <a:r>
              <a:rPr lang="en-US" dirty="0"/>
              <a:t>(20 occurrences)	(lit. stingy, miserly, tight fisted)</a:t>
            </a:r>
            <a:br>
              <a:rPr lang="en-US" dirty="0"/>
            </a:br>
            <a:r>
              <a:rPr lang="en-US" dirty="0"/>
              <a:t>			(perhaps hard-lean times)  – Arduous/Stressful</a:t>
            </a:r>
          </a:p>
          <a:p>
            <a:r>
              <a:rPr lang="en-US" dirty="0"/>
              <a:t>			To rectify: exercise more forethought &amp; discipline.</a:t>
            </a:r>
          </a:p>
          <a:p>
            <a:r>
              <a:rPr lang="en-US" dirty="0"/>
              <a:t>			This may return one to good fortune.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837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CC91-FF83-F44B-97C5-83FFB619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Common Omens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1B400-EFD3-1E46-A254-86185BCDB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Minor deviation from the path constitutes a</a:t>
            </a:r>
          </a:p>
          <a:p>
            <a:r>
              <a:rPr lang="zh-TW" altLang="en-US" dirty="0"/>
              <a:t>咎</a:t>
            </a:r>
            <a:r>
              <a:rPr lang="en-US" dirty="0"/>
              <a:t>	</a:t>
            </a:r>
            <a:r>
              <a:rPr lang="en-US" dirty="0" err="1"/>
              <a:t>Jiù</a:t>
            </a:r>
            <a:r>
              <a:rPr lang="en-US" dirty="0"/>
              <a:t>		MISTAKE						</a:t>
            </a:r>
            <a:r>
              <a:rPr lang="en-US" b="1" dirty="0"/>
              <a:t>Misfortune</a:t>
            </a:r>
            <a:endParaRPr lang="en-US" dirty="0"/>
          </a:p>
          <a:p>
            <a:r>
              <a:rPr lang="en-US" dirty="0"/>
              <a:t>if made innocently, without realizing it.</a:t>
            </a:r>
          </a:p>
          <a:p>
            <a:r>
              <a:rPr lang="en-US" dirty="0"/>
              <a:t>and if amended   </a:t>
            </a:r>
            <a:r>
              <a:rPr lang="en-US" i="1" dirty="0"/>
              <a:t>then</a:t>
            </a:r>
            <a:r>
              <a:rPr lang="en-US" dirty="0"/>
              <a:t>	</a:t>
            </a:r>
          </a:p>
          <a:p>
            <a:r>
              <a:rPr lang="zh-TW" altLang="en-US" dirty="0"/>
              <a:t>無 咎</a:t>
            </a:r>
            <a:r>
              <a:rPr lang="en-US" dirty="0"/>
              <a:t>	</a:t>
            </a:r>
            <a:r>
              <a:rPr lang="en-US" b="1" dirty="0" err="1"/>
              <a:t>Wú</a:t>
            </a:r>
            <a:r>
              <a:rPr lang="en-US" b="1" dirty="0"/>
              <a:t> </a:t>
            </a:r>
            <a:r>
              <a:rPr lang="en-US" b="1" dirty="0" err="1"/>
              <a:t>Jiù</a:t>
            </a:r>
            <a:r>
              <a:rPr lang="en-US" dirty="0"/>
              <a:t>		NO </a:t>
            </a:r>
            <a:r>
              <a:rPr lang="en-US" cap="all" dirty="0"/>
              <a:t>Fault</a:t>
            </a:r>
            <a:r>
              <a:rPr lang="en-US" dirty="0"/>
              <a:t>/BLAME/</a:t>
            </a:r>
            <a:r>
              <a:rPr lang="en-US" cap="all" dirty="0"/>
              <a:t>Error</a:t>
            </a:r>
            <a:r>
              <a:rPr lang="en-US" dirty="0"/>
              <a:t>	</a:t>
            </a:r>
            <a:r>
              <a:rPr lang="en-US" i="1" dirty="0"/>
              <a:t>results in</a:t>
            </a:r>
            <a:r>
              <a:rPr lang="en-US" dirty="0"/>
              <a:t>			</a:t>
            </a:r>
            <a:r>
              <a:rPr lang="en-US" b="1" dirty="0"/>
              <a:t>No Misfortune</a:t>
            </a:r>
            <a:endParaRPr lang="en-US" dirty="0"/>
          </a:p>
          <a:p>
            <a:r>
              <a:rPr lang="en-US" dirty="0"/>
              <a:t>(93 occurrences)		(Jiu occurs 100x, but never by itself, </a:t>
            </a:r>
            <a:r>
              <a:rPr lang="en-US" i="1" dirty="0"/>
              <a:t>93 are Wu Jiu</a:t>
            </a:r>
            <a:r>
              <a:rPr lang="en-US" dirty="0"/>
              <a:t>)</a:t>
            </a:r>
          </a:p>
          <a:p>
            <a:r>
              <a:rPr lang="en-US" dirty="0"/>
              <a:t>			perhaps a 'victim of circumstances'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b="1" dirty="0"/>
              <a:t>Generally lines 2 &amp; 5 are auspicious </a:t>
            </a:r>
            <a:r>
              <a:rPr lang="en-US" dirty="0"/>
              <a:t>(for action)</a:t>
            </a:r>
          </a:p>
          <a:p>
            <a:r>
              <a:rPr lang="en-US" dirty="0"/>
              <a:t>lines 3 &amp; 4 being transitional &amp; close to authority, are cause to be on one's guard</a:t>
            </a:r>
          </a:p>
          <a:p>
            <a:r>
              <a:rPr lang="en-US" dirty="0"/>
              <a:t>lines 1 &amp; 6 being on the edges, are also cause for caution</a:t>
            </a:r>
          </a:p>
          <a:p>
            <a:r>
              <a:rPr lang="en-US" dirty="0"/>
              <a:t>L:1 is usually due to being ill prepared, or insufficient resources</a:t>
            </a:r>
          </a:p>
          <a:p>
            <a:r>
              <a:rPr lang="en-US" dirty="0"/>
              <a:t>L:6 typically involves over doing it, being excessive in some way	 </a:t>
            </a:r>
          </a:p>
        </p:txBody>
      </p:sp>
    </p:spTree>
    <p:extLst>
      <p:ext uri="{BB962C8B-B14F-4D97-AF65-F5344CB8AC3E}">
        <p14:creationId xmlns:p14="http://schemas.microsoft.com/office/powerpoint/2010/main" val="36273317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0D26-B403-734C-A986-07ADAE2A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SUMMARIZING LINES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522CA-1209-3547-9C23-B25865B3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1. Notice the yin/yang nature of the lines &amp; their distribution pattern in the hexagram.</a:t>
            </a:r>
          </a:p>
          <a:p>
            <a:pPr marL="0" indent="0">
              <a:buNone/>
            </a:pPr>
            <a:r>
              <a:rPr lang="en-US" dirty="0"/>
              <a:t>2. Are they Correct or Incorrect?	How many?</a:t>
            </a:r>
          </a:p>
          <a:p>
            <a:pPr marL="0" indent="0">
              <a:buNone/>
            </a:pPr>
            <a:r>
              <a:rPr lang="en-US" dirty="0"/>
              <a:t>3. Are any lines </a:t>
            </a:r>
            <a:r>
              <a:rPr lang="en-US" b="1" i="1" dirty="0"/>
              <a:t>Changing</a:t>
            </a:r>
            <a:r>
              <a:rPr lang="en-US" dirty="0"/>
              <a:t> 		- use standard procedure to see where its going (new Hex)</a:t>
            </a:r>
          </a:p>
          <a:p>
            <a:r>
              <a:rPr lang="en-US" dirty="0"/>
              <a:t>what specifically do these lines auger	(read line texts, &amp; check omens)</a:t>
            </a:r>
          </a:p>
          <a:p>
            <a:r>
              <a:rPr lang="en-US" dirty="0"/>
              <a:t>How many are moving?   and what does this suggest about the nature of the time?</a:t>
            </a:r>
          </a:p>
          <a:p>
            <a:r>
              <a:rPr lang="en-US" dirty="0"/>
              <a:t>if several lines are moving how to place emphasis (so as not to get too confused)</a:t>
            </a:r>
          </a:p>
          <a:p>
            <a:r>
              <a:rPr lang="en-US" dirty="0"/>
              <a:t>Which direction are they moving?	yin to yang?	yang to yin?</a:t>
            </a:r>
          </a:p>
          <a:p>
            <a:r>
              <a:rPr lang="en-US" dirty="0"/>
              <a:t>What does this suggest relative to your situation/Q.</a:t>
            </a:r>
          </a:p>
          <a:p>
            <a:pPr marL="0" indent="0">
              <a:buNone/>
            </a:pPr>
            <a:r>
              <a:rPr lang="en-US" dirty="0"/>
              <a:t>4. Notice any Ruling/Host lines.</a:t>
            </a:r>
          </a:p>
          <a:p>
            <a:r>
              <a:rPr lang="en-US" dirty="0"/>
              <a:t>usually the significant yin or yang line(s) in a hexagram pattern</a:t>
            </a:r>
          </a:p>
          <a:p>
            <a:r>
              <a:rPr lang="en-US" dirty="0"/>
              <a:t>does it conflict or compliment the hexagrams natural ruler (the 5th place)</a:t>
            </a:r>
          </a:p>
          <a:p>
            <a:pPr marL="0" indent="0">
              <a:buNone/>
            </a:pPr>
            <a:r>
              <a:rPr lang="en-US" dirty="0"/>
              <a:t>5. Remember the traditional Confucian designations associated with the line positions.</a:t>
            </a:r>
          </a:p>
          <a:p>
            <a:r>
              <a:rPr lang="en-US" dirty="0"/>
              <a:t>notice how they are referred to &amp; used in interpretation. 	</a:t>
            </a:r>
            <a:r>
              <a:rPr lang="en-US" i="1" dirty="0"/>
              <a:t>Reframe if necessary.</a:t>
            </a:r>
            <a:endParaRPr lang="en-US" dirty="0"/>
          </a:p>
          <a:p>
            <a:r>
              <a:rPr lang="en-US" dirty="0"/>
              <a:t>mostly in the line texts, especially in Book III of Wilhelm.</a:t>
            </a:r>
          </a:p>
          <a:p>
            <a:pPr marL="0" indent="0">
              <a:buNone/>
            </a:pPr>
            <a:r>
              <a:rPr lang="en-US" dirty="0"/>
              <a:t>6. Pay attention to the flow of time through your hexagram (beg. to end).</a:t>
            </a:r>
          </a:p>
          <a:p>
            <a:r>
              <a:rPr lang="en-US" dirty="0"/>
              <a:t>the basic Time Frame is established in/by your Question.</a:t>
            </a:r>
          </a:p>
          <a:p>
            <a:r>
              <a:rPr lang="en-US" dirty="0"/>
              <a:t>the “transition points” i.e. the moving line(s), make special note of their placement.</a:t>
            </a:r>
          </a:p>
        </p:txBody>
      </p:sp>
    </p:spTree>
    <p:extLst>
      <p:ext uri="{BB962C8B-B14F-4D97-AF65-F5344CB8AC3E}">
        <p14:creationId xmlns:p14="http://schemas.microsoft.com/office/powerpoint/2010/main" val="34101808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6A53-8413-9649-ACCA-1790F16C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20B0602040200020303" pitchFamily="34" charset="77"/>
              </a:rPr>
              <a:t>The Structure of Hexagrams –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A4C8E-E588-474B-9C96-27C36EC62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latin typeface="Papyrus" panose="020B0602040200020303" pitchFamily="34" charset="77"/>
              </a:rPr>
              <a:t>Pairs</a:t>
            </a:r>
          </a:p>
          <a:p>
            <a:pPr marL="0" indent="0" algn="ctr">
              <a:buNone/>
            </a:pPr>
            <a:r>
              <a:rPr lang="en-US" sz="7200" dirty="0">
                <a:latin typeface="Papyrus" panose="020B0602040200020303" pitchFamily="34" charset="77"/>
              </a:rPr>
              <a:t>of</a:t>
            </a:r>
          </a:p>
          <a:p>
            <a:pPr marL="0" indent="0" algn="ctr">
              <a:buNone/>
            </a:pPr>
            <a:r>
              <a:rPr lang="en-US" sz="7200" dirty="0">
                <a:latin typeface="Papyrus" panose="020B0602040200020303" pitchFamily="34" charset="77"/>
              </a:rPr>
              <a:t>Lines</a:t>
            </a:r>
          </a:p>
        </p:txBody>
      </p:sp>
    </p:spTree>
    <p:extLst>
      <p:ext uri="{BB962C8B-B14F-4D97-AF65-F5344CB8AC3E}">
        <p14:creationId xmlns:p14="http://schemas.microsoft.com/office/powerpoint/2010/main" val="6337299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8E2F-AB7C-474D-A6E9-E67D5A79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(Pairs of) Lines  </a:t>
            </a:r>
            <a:r>
              <a:rPr lang="en-US" dirty="0"/>
              <a:t>(</a:t>
            </a:r>
            <a:r>
              <a:rPr lang="zh-TW" altLang="en-US" dirty="0"/>
              <a:t>爻 </a:t>
            </a:r>
            <a:r>
              <a:rPr lang="en-US" dirty="0" err="1"/>
              <a:t>Yáo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D198-8774-B54C-B31D-CD4DD8F7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*There are </a:t>
            </a:r>
            <a:r>
              <a:rPr lang="en-US" b="1" dirty="0"/>
              <a:t>three types</a:t>
            </a:r>
            <a:r>
              <a:rPr lang="en-US" dirty="0"/>
              <a:t> of line pairs in every hexagram.</a:t>
            </a:r>
          </a:p>
          <a:p>
            <a:pPr marL="0" indent="0">
              <a:buNone/>
            </a:pPr>
            <a:r>
              <a:rPr lang="en-US" b="1" dirty="0"/>
              <a:t>I. The First Pair</a:t>
            </a:r>
            <a:r>
              <a:rPr lang="en-US" dirty="0"/>
              <a:t> are lines </a:t>
            </a:r>
            <a:r>
              <a:rPr lang="en-US" b="1" dirty="0"/>
              <a:t>next to</a:t>
            </a:r>
            <a:r>
              <a:rPr lang="en-US" dirty="0"/>
              <a:t> or </a:t>
            </a:r>
            <a:r>
              <a:rPr lang="en-US" b="1" dirty="0"/>
              <a:t>adjacent</a:t>
            </a:r>
            <a:r>
              <a:rPr lang="en-US" dirty="0"/>
              <a:t> to one another, sometimes called </a:t>
            </a:r>
            <a:r>
              <a:rPr lang="en-US" b="1" dirty="0"/>
              <a:t>neighbors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These two lines are immediately above and below each other in the hexagram. </a:t>
            </a:r>
          </a:p>
          <a:p>
            <a:r>
              <a:rPr lang="en-US" dirty="0"/>
              <a:t>There are </a:t>
            </a:r>
            <a:r>
              <a:rPr lang="en-US" b="1" dirty="0"/>
              <a:t>5 pairs</a:t>
            </a:r>
            <a:r>
              <a:rPr lang="en-US" dirty="0"/>
              <a:t> of </a:t>
            </a:r>
            <a:r>
              <a:rPr lang="en-US" b="1" dirty="0"/>
              <a:t>Adjacent Lines</a:t>
            </a:r>
            <a:r>
              <a:rPr lang="en-US" dirty="0"/>
              <a:t> in each hexagram.	1 &amp; 2	2 &amp; 3	3 &amp; 4	4 &amp; 5	5 &amp; 6 </a:t>
            </a:r>
          </a:p>
          <a:p>
            <a:pPr marL="0" indent="0">
              <a:buNone/>
            </a:pPr>
            <a:r>
              <a:rPr lang="en-US" b="1" dirty="0"/>
              <a:t>	–––––––	</a:t>
            </a:r>
            <a:r>
              <a:rPr lang="en-US" b="1" dirty="0">
                <a:sym typeface="Symbol" pitchFamily="2" charset="2"/>
              </a:rPr>
              <a:t></a:t>
            </a:r>
            <a:r>
              <a:rPr lang="en-US" b="1" dirty="0"/>
              <a:t> 6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>
                <a:sym typeface="Symbol" pitchFamily="2" charset="2"/>
              </a:rPr>
              <a:t>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––––––	</a:t>
            </a:r>
            <a:r>
              <a:rPr lang="en-US" b="1" dirty="0">
                <a:sym typeface="Symbol" pitchFamily="2" charset="2"/>
              </a:rPr>
              <a:t></a:t>
            </a:r>
            <a:r>
              <a:rPr lang="en-US" b="1" dirty="0"/>
              <a:t> 5 	</a:t>
            </a:r>
            <a:r>
              <a:rPr lang="en-US" b="1" dirty="0">
                <a:sym typeface="Symbol" pitchFamily="2" charset="2"/>
              </a:rPr>
              <a:t>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	</a:t>
            </a:r>
            <a:r>
              <a:rPr lang="en-US" b="1" dirty="0">
                <a:sym typeface="Symbol" pitchFamily="2" charset="2"/>
              </a:rPr>
              <a:t>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–––––––	</a:t>
            </a:r>
            <a:r>
              <a:rPr lang="en-US" b="1" dirty="0">
                <a:sym typeface="Symbol" pitchFamily="2" charset="2"/>
              </a:rPr>
              <a:t></a:t>
            </a:r>
            <a:r>
              <a:rPr lang="en-US" b="1" dirty="0"/>
              <a:t> 4 	</a:t>
            </a:r>
            <a:r>
              <a:rPr lang="en-US" b="1" dirty="0">
                <a:sym typeface="Symbol" pitchFamily="2" charset="2"/>
              </a:rPr>
              <a:t>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>
                <a:sym typeface="Symbol" pitchFamily="2" charset="2"/>
              </a:rPr>
              <a:t>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–––––––	</a:t>
            </a:r>
            <a:r>
              <a:rPr lang="en-US" b="1" dirty="0">
                <a:sym typeface="Symbol" pitchFamily="2" charset="2"/>
              </a:rPr>
              <a:t></a:t>
            </a:r>
            <a:r>
              <a:rPr lang="en-US" b="1" dirty="0"/>
              <a:t> 3 	</a:t>
            </a:r>
            <a:r>
              <a:rPr lang="en-US" b="1" dirty="0">
                <a:sym typeface="Symbol" pitchFamily="2" charset="2"/>
              </a:rPr>
              <a:t>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	</a:t>
            </a:r>
            <a:r>
              <a:rPr lang="en-US" b="1" dirty="0">
                <a:sym typeface="Symbol" pitchFamily="2" charset="2"/>
              </a:rPr>
              <a:t>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–––––––	</a:t>
            </a:r>
            <a:r>
              <a:rPr lang="en-US" b="1" dirty="0">
                <a:sym typeface="Symbol" pitchFamily="2" charset="2"/>
              </a:rPr>
              <a:t></a:t>
            </a:r>
            <a:r>
              <a:rPr lang="en-US" b="1" dirty="0"/>
              <a:t> 2 	</a:t>
            </a:r>
            <a:r>
              <a:rPr lang="en-US" b="1" dirty="0">
                <a:sym typeface="Symbol" pitchFamily="2" charset="2"/>
              </a:rPr>
              <a:t>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>
                <a:sym typeface="Symbol" pitchFamily="2" charset="2"/>
              </a:rPr>
              <a:t>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–––––––	</a:t>
            </a:r>
            <a:r>
              <a:rPr lang="en-US" b="1" dirty="0">
                <a:sym typeface="Symbol" pitchFamily="2" charset="2"/>
              </a:rPr>
              <a:t></a:t>
            </a:r>
            <a:r>
              <a:rPr lang="en-US" b="1" dirty="0"/>
              <a:t> 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103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817E-1F27-9942-860D-DD53D2CF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(Pairs of) Lines  </a:t>
            </a:r>
            <a:r>
              <a:rPr lang="en-US" sz="4000" dirty="0">
                <a:latin typeface="Papyrus" panose="020B0602040200020303" pitchFamily="34" charset="77"/>
              </a:rPr>
              <a:t>(</a:t>
            </a:r>
            <a:r>
              <a:rPr lang="en-US" altLang="zh-TW" sz="4000" dirty="0">
                <a:latin typeface="Papyrus" panose="020B0602040200020303" pitchFamily="34" charset="77"/>
              </a:rPr>
              <a:t>cont.</a:t>
            </a:r>
            <a:r>
              <a:rPr lang="en-US" sz="4000" dirty="0">
                <a:latin typeface="Papyrus" panose="020B0602040200020303" pitchFamily="34" charset="77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01688-94E3-4E47-A9C4-57CB1D8DF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II. The Second Pair</a:t>
            </a:r>
            <a:r>
              <a:rPr lang="en-US" dirty="0"/>
              <a:t> matches lines in same positions in the upper and lower trigrams.</a:t>
            </a:r>
          </a:p>
          <a:p>
            <a:r>
              <a:rPr lang="en-US" dirty="0"/>
              <a:t>i.e. the top, middle and bottom lines of their respective trigrams.</a:t>
            </a:r>
          </a:p>
          <a:p>
            <a:r>
              <a:rPr lang="en-US" dirty="0"/>
              <a:t>These are called </a:t>
            </a:r>
            <a:r>
              <a:rPr lang="en-US" b="1" dirty="0"/>
              <a:t>Analogous Lines.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There are </a:t>
            </a:r>
            <a:r>
              <a:rPr lang="en-US" b="1" dirty="0"/>
              <a:t>3 pairs</a:t>
            </a:r>
            <a:r>
              <a:rPr lang="en-US" dirty="0"/>
              <a:t> of </a:t>
            </a:r>
            <a:r>
              <a:rPr lang="en-US" b="1" dirty="0"/>
              <a:t>Analogous Lines</a:t>
            </a:r>
            <a:r>
              <a:rPr lang="en-US" dirty="0"/>
              <a:t> in each hexagram.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–––––––</a:t>
            </a:r>
            <a:r>
              <a:rPr lang="en-US" dirty="0"/>
              <a:t>	6		6 &amp; 3 = top lines of their trigrams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–––––––</a:t>
            </a:r>
            <a:r>
              <a:rPr lang="en-US" dirty="0"/>
              <a:t>	</a:t>
            </a:r>
            <a:r>
              <a:rPr lang="en-US" b="1" dirty="0"/>
              <a:t>5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–––––––</a:t>
            </a:r>
            <a:r>
              <a:rPr lang="en-US" dirty="0"/>
              <a:t>	</a:t>
            </a:r>
            <a:r>
              <a:rPr lang="en-US" i="1" dirty="0"/>
              <a:t>4</a:t>
            </a:r>
            <a:r>
              <a:rPr lang="en-US" dirty="0"/>
              <a:t>		</a:t>
            </a:r>
            <a:r>
              <a:rPr lang="en-US" b="1" dirty="0"/>
              <a:t>5 &amp; 2</a:t>
            </a:r>
            <a:r>
              <a:rPr lang="en-US" dirty="0"/>
              <a:t> = middle lines of their trigrams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–––––––</a:t>
            </a:r>
            <a:r>
              <a:rPr lang="en-US" dirty="0"/>
              <a:t>	3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–––––––</a:t>
            </a:r>
            <a:r>
              <a:rPr lang="en-US" dirty="0"/>
              <a:t>	</a:t>
            </a:r>
            <a:r>
              <a:rPr lang="en-US" b="1" dirty="0"/>
              <a:t>2</a:t>
            </a:r>
            <a:r>
              <a:rPr lang="en-US" dirty="0"/>
              <a:t>		</a:t>
            </a:r>
            <a:r>
              <a:rPr lang="en-US" i="1" dirty="0"/>
              <a:t>4 &amp; 1</a:t>
            </a:r>
            <a:r>
              <a:rPr lang="en-US" dirty="0"/>
              <a:t> = bottom lines of their trigrams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–––––––</a:t>
            </a:r>
            <a:r>
              <a:rPr lang="en-US" dirty="0"/>
              <a:t>	</a:t>
            </a:r>
            <a:r>
              <a:rPr lang="en-US" i="1" dirty="0"/>
              <a:t>1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5283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9A58-A144-9E44-BE2B-42AD451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(Pairs of) Lines  </a:t>
            </a:r>
            <a:r>
              <a:rPr lang="en-US" dirty="0">
                <a:latin typeface="Papyrus" panose="020B0602040200020303" pitchFamily="34" charset="77"/>
              </a:rPr>
              <a:t>(</a:t>
            </a:r>
            <a:r>
              <a:rPr lang="en-US" altLang="zh-TW" dirty="0">
                <a:latin typeface="Papyrus" panose="020B0602040200020303" pitchFamily="34" charset="77"/>
              </a:rPr>
              <a:t>cont.</a:t>
            </a:r>
            <a:r>
              <a:rPr lang="en-US" dirty="0">
                <a:latin typeface="Papyrus" panose="020B0602040200020303" pitchFamily="34" charset="77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38555-8232-6541-BC17-8A008238B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III. The Third Pair</a:t>
            </a:r>
            <a:r>
              <a:rPr lang="en-US" dirty="0"/>
              <a:t> are lines at the same distance from a hypothetical center </a:t>
            </a:r>
            <a:br>
              <a:rPr lang="en-US" dirty="0"/>
            </a:br>
            <a:r>
              <a:rPr lang="en-US" dirty="0"/>
              <a:t>		      of the hexagram, i.e. between lines 3 &amp; 4. </a:t>
            </a:r>
          </a:p>
          <a:p>
            <a:r>
              <a:rPr lang="en-US" dirty="0"/>
              <a:t>These 3 pairs do not have a traditional name, I refer to them as the </a:t>
            </a:r>
            <a:r>
              <a:rPr lang="en-US" b="1" dirty="0"/>
              <a:t>3 Steps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6	third step	=  lines 1 &amp; 6	(are the “edges” of the hexagram)</a:t>
            </a:r>
          </a:p>
          <a:p>
            <a:pPr marL="0" indent="0">
              <a:buNone/>
            </a:pPr>
            <a:r>
              <a:rPr lang="en-US" dirty="0"/>
              <a:t>	5	second step	=  lines 2 &amp; 5	(are also analogous lines)</a:t>
            </a:r>
          </a:p>
          <a:p>
            <a:pPr marL="0" indent="0">
              <a:buNone/>
            </a:pPr>
            <a:r>
              <a:rPr lang="en-US" dirty="0"/>
              <a:t>	4	first step	=  lines 3 &amp; 4	(are also adjacent lines)</a:t>
            </a:r>
          </a:p>
          <a:p>
            <a:pPr marL="0" indent="0">
              <a:buNone/>
            </a:pPr>
            <a:r>
              <a:rPr lang="en-US" dirty="0"/>
              <a:t>	•	</a:t>
            </a:r>
            <a:r>
              <a:rPr lang="en-US" b="1" i="1" dirty="0"/>
              <a:t>center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3	first step	</a:t>
            </a:r>
          </a:p>
          <a:p>
            <a:pPr marL="0" indent="0">
              <a:buNone/>
            </a:pPr>
            <a:r>
              <a:rPr lang="en-US" dirty="0"/>
              <a:t>	2	second step	</a:t>
            </a:r>
          </a:p>
          <a:p>
            <a:pPr marL="0" indent="0">
              <a:buNone/>
            </a:pPr>
            <a:r>
              <a:rPr lang="en-US" dirty="0"/>
              <a:t>	1	third step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5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224C-304B-1841-9198-B267B614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Symbolic Language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4FAC-7A8E-904F-8CE5-13A0922FB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hexagrams originate in/with Yin or Yang.</a:t>
            </a:r>
          </a:p>
          <a:p>
            <a:r>
              <a:rPr lang="en-US" dirty="0"/>
              <a:t>Yang initiates with the 1st hexagram, and with the 1st line; </a:t>
            </a:r>
            <a:br>
              <a:rPr lang="en-US" dirty="0"/>
            </a:br>
            <a:r>
              <a:rPr lang="en-US" dirty="0"/>
              <a:t>and all odd numbered lines thereafter.</a:t>
            </a:r>
          </a:p>
          <a:p>
            <a:r>
              <a:rPr lang="en-US" dirty="0"/>
              <a:t>Yin follows &amp; completes, the second hexagram, 2</a:t>
            </a:r>
            <a:r>
              <a:rPr lang="en-US" baseline="30000" dirty="0"/>
              <a:t>nd</a:t>
            </a:r>
            <a:r>
              <a:rPr lang="en-US" dirty="0"/>
              <a:t> line; </a:t>
            </a:r>
            <a:br>
              <a:rPr lang="en-US" dirty="0"/>
            </a:br>
            <a:r>
              <a:rPr lang="en-US" dirty="0"/>
              <a:t>and all even numbered lines.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32 hexagrams begin with a Yang line</a:t>
            </a:r>
          </a:p>
          <a:p>
            <a:r>
              <a:rPr lang="en-US" dirty="0"/>
              <a:t>32 hexagrams begin with a Yin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684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3F717-C0CE-6E40-B9CA-F4F0D0C5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(Pairs of) Lines  </a:t>
            </a:r>
            <a:r>
              <a:rPr lang="en-US" sz="4000" dirty="0">
                <a:latin typeface="Papyrus" panose="020B0602040200020303" pitchFamily="34" charset="77"/>
              </a:rPr>
              <a:t>(</a:t>
            </a:r>
            <a:r>
              <a:rPr lang="en-US" altLang="zh-TW" sz="4000" dirty="0">
                <a:latin typeface="Papyrus" panose="020B0602040200020303" pitchFamily="34" charset="77"/>
              </a:rPr>
              <a:t>cont.</a:t>
            </a:r>
            <a:r>
              <a:rPr lang="en-US" sz="4000" dirty="0">
                <a:latin typeface="Papyrus" panose="020B0602040200020303" pitchFamily="34" charset="77"/>
              </a:rPr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39CC6-1EBE-DB40-9C22-9928A14AA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* Let’s look a little closer at these last three pairs.</a:t>
            </a:r>
          </a:p>
          <a:p>
            <a:r>
              <a:rPr lang="en-US" dirty="0"/>
              <a:t>Frank Kegan identifies and explains them like this:</a:t>
            </a:r>
          </a:p>
          <a:p>
            <a:pPr marL="0" indent="0">
              <a:buNone/>
            </a:pPr>
            <a:r>
              <a:rPr lang="en-US" dirty="0"/>
              <a:t>	lines 3 &amp; 4  =  </a:t>
            </a:r>
            <a:r>
              <a:rPr lang="en-US" b="1" dirty="0"/>
              <a:t>the Heart/Feeling pair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lines 5 &amp; 2  =  </a:t>
            </a:r>
            <a:r>
              <a:rPr lang="en-US" b="1" dirty="0"/>
              <a:t>the Mind/Mental pair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lines 6 &amp; 1  =  </a:t>
            </a:r>
            <a:r>
              <a:rPr lang="en-US" b="1" dirty="0"/>
              <a:t>the Environmental pair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The Heart Pair</a:t>
            </a:r>
            <a:r>
              <a:rPr lang="en-US" dirty="0"/>
              <a:t>: Lines/Yao 3&amp;4	</a:t>
            </a:r>
          </a:p>
          <a:p>
            <a:r>
              <a:rPr lang="en-US" dirty="0"/>
              <a:t>pertains to the core of the situation/hex, </a:t>
            </a:r>
          </a:p>
          <a:p>
            <a:pPr marL="0" indent="0">
              <a:buNone/>
            </a:pPr>
            <a:r>
              <a:rPr lang="en-US" dirty="0"/>
              <a:t>	it is the most subjective perspective, </a:t>
            </a:r>
          </a:p>
          <a:p>
            <a:pPr marL="0" indent="0">
              <a:buNone/>
            </a:pPr>
            <a:r>
              <a:rPr lang="en-US" dirty="0"/>
              <a:t>	that which is most deeply felt and least clearly seen or understood.</a:t>
            </a:r>
          </a:p>
          <a:p>
            <a:r>
              <a:rPr lang="en-US" dirty="0"/>
              <a:t>These two lines represent the most internal and/or emotional response, </a:t>
            </a:r>
          </a:p>
          <a:p>
            <a:pPr marL="0" indent="0">
              <a:buNone/>
            </a:pPr>
            <a:r>
              <a:rPr lang="en-US" dirty="0"/>
              <a:t>	or preconditions for the current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098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1D12-2957-D94F-AC52-F2009F72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(Pairs of) Lines  </a:t>
            </a:r>
            <a:r>
              <a:rPr lang="en-US" sz="4000" dirty="0">
                <a:latin typeface="Papyrus" panose="020B0602040200020303" pitchFamily="34" charset="77"/>
              </a:rPr>
              <a:t>(</a:t>
            </a:r>
            <a:r>
              <a:rPr lang="en-US" altLang="zh-TW" sz="4000" dirty="0">
                <a:latin typeface="Papyrus" panose="020B0602040200020303" pitchFamily="34" charset="77"/>
              </a:rPr>
              <a:t>cont.</a:t>
            </a:r>
            <a:r>
              <a:rPr lang="en-US" sz="4000" dirty="0">
                <a:latin typeface="Papyrus" panose="020B0602040200020303" pitchFamily="34" charset="77"/>
              </a:rPr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E3E6-1243-FA42-B692-72B9F7D6C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The Environment Pair</a:t>
            </a:r>
            <a:r>
              <a:rPr lang="en-US" dirty="0"/>
              <a:t>: Lines/Yao 1&amp;6</a:t>
            </a:r>
          </a:p>
          <a:p>
            <a:r>
              <a:rPr lang="en-US" dirty="0"/>
              <a:t>is a most objective position, </a:t>
            </a:r>
          </a:p>
          <a:p>
            <a:r>
              <a:rPr lang="en-US" dirty="0"/>
              <a:t>that which is most clearly seen and least clearly felt. </a:t>
            </a:r>
          </a:p>
          <a:p>
            <a:r>
              <a:rPr lang="en-US" dirty="0"/>
              <a:t>These two lines represent the transitional edges of the hex/situation</a:t>
            </a:r>
          </a:p>
          <a:p>
            <a:r>
              <a:rPr lang="en-US" dirty="0"/>
              <a:t>blending into the fore and background (past and future)</a:t>
            </a:r>
          </a:p>
          <a:p>
            <a:r>
              <a:rPr lang="en-US" dirty="0"/>
              <a:t>The places where the effects of the environment are influencing the situation,   </a:t>
            </a:r>
            <a:r>
              <a:rPr lang="en-US" i="1" dirty="0"/>
              <a:t>or</a:t>
            </a:r>
            <a:r>
              <a:rPr lang="en-US" dirty="0"/>
              <a:t> </a:t>
            </a:r>
          </a:p>
          <a:p>
            <a:r>
              <a:rPr lang="en-US" i="1" dirty="0"/>
              <a:t>Conversely:</a:t>
            </a:r>
            <a:r>
              <a:rPr lang="en-US" dirty="0"/>
              <a:t>  where the subjective interfaces with, and is projected onto the environment.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The Mind Pair</a:t>
            </a:r>
            <a:r>
              <a:rPr lang="en-US" dirty="0"/>
              <a:t>: Lines/Yao 2&amp;5</a:t>
            </a:r>
          </a:p>
          <a:p>
            <a:r>
              <a:rPr lang="en-US" dirty="0"/>
              <a:t>represents the meeting and integration of internal and external forces</a:t>
            </a:r>
          </a:p>
          <a:p>
            <a:r>
              <a:rPr lang="en-US" dirty="0"/>
              <a:t>involved in the present situation/hexagram.</a:t>
            </a:r>
          </a:p>
          <a:p>
            <a:r>
              <a:rPr lang="en-US" dirty="0"/>
              <a:t>Where the heart and the environment interface.</a:t>
            </a:r>
          </a:p>
          <a:p>
            <a:r>
              <a:rPr lang="en-US" dirty="0"/>
              <a:t>The mind mediates and integrates the two.</a:t>
            </a:r>
          </a:p>
          <a:p>
            <a:r>
              <a:rPr lang="en-US" dirty="0"/>
              <a:t>That which is both seen and felt can be brought together, understood, and expressed by the mind.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233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01BC-5846-6746-8569-C643BF06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(Pairs of) Lines  </a:t>
            </a:r>
            <a:r>
              <a:rPr lang="en-US" dirty="0">
                <a:latin typeface="Papyrus" panose="020B0602040200020303" pitchFamily="34" charset="77"/>
              </a:rPr>
              <a:t>(</a:t>
            </a:r>
            <a:r>
              <a:rPr lang="en-US" altLang="zh-TW" dirty="0">
                <a:latin typeface="Papyrus" panose="020B0602040200020303" pitchFamily="34" charset="77"/>
              </a:rPr>
              <a:t>cont.</a:t>
            </a:r>
            <a:r>
              <a:rPr lang="en-US" dirty="0">
                <a:latin typeface="Papyrus" panose="020B0602040200020303" pitchFamily="34" charset="77"/>
              </a:rPr>
              <a:t>)</a:t>
            </a:r>
            <a:br>
              <a:rPr lang="en-US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Central Lines  (</a:t>
            </a:r>
            <a:r>
              <a:rPr lang="zh-TW" altLang="en-US" b="1" dirty="0"/>
              <a:t>中爻 </a:t>
            </a:r>
            <a:r>
              <a:rPr lang="en-US" b="1" dirty="0" err="1">
                <a:latin typeface="Papyrus" panose="020B0602040200020303" pitchFamily="34" charset="77"/>
              </a:rPr>
              <a:t>Zhōng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Yáo</a:t>
            </a:r>
            <a:r>
              <a:rPr lang="en-US" b="1" dirty="0">
                <a:latin typeface="Papyrus" panose="020B0602040200020303" pitchFamily="34" charset="77"/>
              </a:rPr>
              <a:t>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99F2B-DC4C-F54F-9F6B-AA0A93E73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2nd &amp; 5th lines are designated by the special term   </a:t>
            </a:r>
            <a:r>
              <a:rPr lang="zh-TW" altLang="en-US" dirty="0"/>
              <a:t>中 </a:t>
            </a:r>
            <a:r>
              <a:rPr lang="en-US" dirty="0" err="1"/>
              <a:t>Zhōng</a:t>
            </a:r>
            <a:r>
              <a:rPr lang="en-US" dirty="0"/>
              <a:t> i.e. Central</a:t>
            </a:r>
          </a:p>
          <a:p>
            <a:r>
              <a:rPr lang="en-US" dirty="0"/>
              <a:t>i.e.  the center of their respective trigrams.</a:t>
            </a:r>
          </a:p>
          <a:p>
            <a:r>
              <a:rPr lang="en-US" dirty="0"/>
              <a:t>They are physically in the middle of their trigrams.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center of the upper trigram is known as 'the most honored or honorable position' (</a:t>
            </a:r>
            <a:r>
              <a:rPr lang="zh-TW" altLang="en-US" dirty="0"/>
              <a:t>貫 位</a:t>
            </a:r>
            <a:r>
              <a:rPr lang="en-US" dirty="0"/>
              <a:t> </a:t>
            </a:r>
            <a:r>
              <a:rPr lang="en-US" dirty="0" err="1"/>
              <a:t>guàn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)</a:t>
            </a:r>
          </a:p>
          <a:p>
            <a:r>
              <a:rPr lang="en-US" dirty="0"/>
              <a:t>i.e. the position of the Ruler.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center of the lower trigram is known as 'the humble position' (</a:t>
            </a:r>
            <a:r>
              <a:rPr lang="zh-TW" altLang="en-US" dirty="0"/>
              <a:t>賤 位</a:t>
            </a:r>
            <a:r>
              <a:rPr lang="en-US" dirty="0"/>
              <a:t> </a:t>
            </a:r>
            <a:r>
              <a:rPr lang="en-US" dirty="0" err="1"/>
              <a:t>jiàn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)</a:t>
            </a:r>
          </a:p>
          <a:p>
            <a:r>
              <a:rPr lang="en-US" dirty="0"/>
              <a:t>i.e. the position of the Official.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23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E89AE-8B88-FB4F-9C0D-4AD0AE85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Central Lines  (</a:t>
            </a:r>
            <a:r>
              <a:rPr lang="en-US" altLang="zh-TW" sz="4000" b="1" dirty="0">
                <a:latin typeface="Papyrus" panose="020B0602040200020303" pitchFamily="34" charset="77"/>
              </a:rPr>
              <a:t>cont.</a:t>
            </a:r>
            <a:r>
              <a:rPr lang="en-US" sz="4000" b="1" dirty="0">
                <a:latin typeface="Papyrus" panose="020B0602040200020303" pitchFamily="34" charset="77"/>
              </a:rPr>
              <a:t>)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2F1F9-1597-8842-B9A4-2188AE09D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They are insulated or protected on both sides (by the top and bottom lines of their trigrams) </a:t>
            </a:r>
            <a:br>
              <a:rPr lang="en-US" dirty="0"/>
            </a:br>
            <a:r>
              <a:rPr lang="en-US" dirty="0"/>
              <a:t>and therefore regarded as the safest positions.  They have support all around them. </a:t>
            </a:r>
          </a:p>
          <a:p>
            <a:r>
              <a:rPr lang="en-US" dirty="0"/>
              <a:t>They lie between the two extremes (of inner &amp; outer lines)</a:t>
            </a:r>
            <a:br>
              <a:rPr lang="en-US" dirty="0"/>
            </a:br>
            <a:r>
              <a:rPr lang="en-US" dirty="0"/>
              <a:t>and therefore symbolize moderation and the ‘middle path’.</a:t>
            </a:r>
          </a:p>
          <a:p>
            <a:r>
              <a:rPr lang="en-US" dirty="0"/>
              <a:t>The middle way is an extremely important concept in Chinese thought and philosophy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Due to these advantages they are accorded positions of power in the hexagram, (Ruler &amp; Official) and because they are responsible (moderate), they are accorded the authority to act.</a:t>
            </a:r>
          </a:p>
          <a:p>
            <a:r>
              <a:rPr lang="en-US" dirty="0"/>
              <a:t>Their omens usually indicate action, or OK to proceed, with the proposed course of action.</a:t>
            </a:r>
          </a:p>
          <a:p>
            <a:r>
              <a:rPr lang="en-US" dirty="0"/>
              <a:t>Because of their centrality, lines 2 &amp; 5 usually have auspicious omens.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2600" dirty="0"/>
              <a:t>This may also be referred to as (</a:t>
            </a:r>
            <a:r>
              <a:rPr lang="zh-TW" altLang="en-US" sz="2600" dirty="0"/>
              <a:t>得中</a:t>
            </a:r>
            <a:r>
              <a:rPr lang="en-US" sz="2600" dirty="0"/>
              <a:t> </a:t>
            </a:r>
            <a:r>
              <a:rPr lang="en-US" sz="2600" dirty="0" err="1"/>
              <a:t>dé</a:t>
            </a:r>
            <a:r>
              <a:rPr lang="en-US" sz="2600" dirty="0"/>
              <a:t> </a:t>
            </a:r>
            <a:r>
              <a:rPr lang="en-US" sz="2600" dirty="0" err="1"/>
              <a:t>zhōng</a:t>
            </a:r>
            <a:r>
              <a:rPr lang="en-US" sz="2600" dirty="0"/>
              <a:t>) 'attaining the center' or 'attaining a central position’.</a:t>
            </a:r>
            <a:br>
              <a:rPr lang="en-US" dirty="0"/>
            </a:br>
            <a:r>
              <a:rPr lang="en-US" sz="1700" dirty="0"/>
              <a:t>* Swanson Explorations p.91, note 51 suggests de as 'receiving' or 'attaining' a position is another line attribute and may also refer to attaining other positions.</a:t>
            </a:r>
          </a:p>
        </p:txBody>
      </p:sp>
    </p:spTree>
    <p:extLst>
      <p:ext uri="{BB962C8B-B14F-4D97-AF65-F5344CB8AC3E}">
        <p14:creationId xmlns:p14="http://schemas.microsoft.com/office/powerpoint/2010/main" val="27233263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0E53-55D5-B443-B46C-289394D9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(Pairs of) Lines  </a:t>
            </a:r>
            <a:r>
              <a:rPr lang="en-US" dirty="0">
                <a:latin typeface="Papyrus" panose="020B0602040200020303" pitchFamily="34" charset="77"/>
              </a:rPr>
              <a:t>(</a:t>
            </a:r>
            <a:r>
              <a:rPr lang="en-US" altLang="zh-TW" dirty="0">
                <a:latin typeface="Papyrus" panose="020B0602040200020303" pitchFamily="34" charset="77"/>
              </a:rPr>
              <a:t>cont.</a:t>
            </a:r>
            <a:r>
              <a:rPr lang="en-US" dirty="0">
                <a:latin typeface="Papyrus" panose="020B0602040200020303" pitchFamily="34" charset="77"/>
              </a:rPr>
              <a:t>)</a:t>
            </a:r>
            <a:br>
              <a:rPr lang="en-US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Lines that Hold, or Ride Together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D666-75AB-D749-887E-BF0ADB46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also referred to as: </a:t>
            </a:r>
            <a:r>
              <a:rPr lang="en-US" b="1" dirty="0"/>
              <a:t>Associating Lines</a:t>
            </a:r>
            <a:r>
              <a:rPr lang="en-US" dirty="0"/>
              <a:t>  (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比爻</a:t>
            </a:r>
            <a:r>
              <a:rPr lang="en-US" dirty="0"/>
              <a:t> </a:t>
            </a:r>
            <a:r>
              <a:rPr lang="en-US" dirty="0" err="1"/>
              <a:t>Bǐ</a:t>
            </a:r>
            <a:r>
              <a:rPr lang="en-US" dirty="0"/>
              <a:t> </a:t>
            </a:r>
            <a:r>
              <a:rPr lang="en-US" dirty="0" err="1"/>
              <a:t>Yáo</a:t>
            </a:r>
            <a:r>
              <a:rPr lang="en-US" dirty="0"/>
              <a:t>)  </a:t>
            </a:r>
            <a:r>
              <a:rPr lang="en-US" sz="1500" dirty="0"/>
              <a:t>(BN p.297)</a:t>
            </a:r>
            <a:br>
              <a:rPr lang="en-US" dirty="0"/>
            </a:br>
            <a:r>
              <a:rPr lang="en-US" sz="2200" dirty="0"/>
              <a:t>which I might translate as 'Allying Lines' or 'Lines in Alliance'</a:t>
            </a:r>
          </a:p>
          <a:p>
            <a:r>
              <a:rPr lang="en-US" dirty="0"/>
              <a:t>Lines are said to </a:t>
            </a:r>
            <a:r>
              <a:rPr lang="en-US" b="1" dirty="0"/>
              <a:t>Hold Together</a:t>
            </a:r>
            <a:r>
              <a:rPr lang="en-US" dirty="0"/>
              <a:t>,</a:t>
            </a:r>
          </a:p>
          <a:p>
            <a:r>
              <a:rPr lang="en-US" sz="2600" b="1" i="1" dirty="0"/>
              <a:t>when: </a:t>
            </a:r>
            <a:r>
              <a:rPr lang="en-US" sz="2600" dirty="0"/>
              <a:t> they are Adjacent, and one of the pair is a yin line, and the other is yang.</a:t>
            </a:r>
          </a:p>
          <a:p>
            <a:r>
              <a:rPr lang="en-US" sz="2600" dirty="0"/>
              <a:t>Thus they attract and are complimentary.   (Like N &amp; S poles of a magnet.)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r>
              <a:rPr lang="en-US" sz="2600" b="1" dirty="0"/>
              <a:t>Holding Together</a:t>
            </a:r>
            <a:r>
              <a:rPr lang="en-US" sz="2600" dirty="0"/>
              <a:t> is an important concept in traditional Confucian commentary.</a:t>
            </a:r>
          </a:p>
          <a:p>
            <a:r>
              <a:rPr lang="en-US" sz="2600" dirty="0"/>
              <a:t>Frequent reference is especially made to the relationship between </a:t>
            </a:r>
            <a:r>
              <a:rPr lang="en-US" sz="2600" b="1" dirty="0"/>
              <a:t>lines 5 &amp; 4</a:t>
            </a:r>
            <a:r>
              <a:rPr lang="en-US" sz="2600" dirty="0"/>
              <a:t>,</a:t>
            </a:r>
          </a:p>
          <a:p>
            <a:r>
              <a:rPr lang="en-US" sz="2600" dirty="0"/>
              <a:t>which is to say the relationship between the ruler and minister.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684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B1A6-9C41-ED40-8856-25C44C3F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Holding Together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EFB0-B80B-9346-BE00-73C409B8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Less frequently relations between </a:t>
            </a:r>
            <a:r>
              <a:rPr lang="en-US" b="1" dirty="0"/>
              <a:t>lines 5 &amp; 6</a:t>
            </a:r>
            <a:r>
              <a:rPr lang="en-US" dirty="0"/>
              <a:t> are discussed, </a:t>
            </a:r>
          </a:p>
          <a:p>
            <a:r>
              <a:rPr lang="en-US" dirty="0"/>
              <a:t>which is the relationship between the ruler and the sage.</a:t>
            </a:r>
          </a:p>
          <a:p>
            <a:r>
              <a:rPr lang="en-US" dirty="0"/>
              <a:t>The sage, in most instances should stay out of worldly and political affairs. </a:t>
            </a:r>
          </a:p>
          <a:p>
            <a:r>
              <a:rPr lang="en-US" dirty="0"/>
              <a:t>Rarely are other pairs of lines discussed this way.</a:t>
            </a:r>
          </a:p>
          <a:p>
            <a:r>
              <a:rPr lang="en-US" dirty="0"/>
              <a:t>It is especially inappropriate for </a:t>
            </a:r>
            <a:r>
              <a:rPr lang="en-US" b="1" dirty="0"/>
              <a:t>lines 3 &amp; 4</a:t>
            </a:r>
            <a:r>
              <a:rPr lang="en-US" dirty="0"/>
              <a:t>.</a:t>
            </a:r>
          </a:p>
          <a:p>
            <a:r>
              <a:rPr lang="en-US" dirty="0"/>
              <a:t>There is considered to be an invisible boundary between the two trigrams such that </a:t>
            </a:r>
          </a:p>
          <a:p>
            <a:r>
              <a:rPr lang="en-US" dirty="0"/>
              <a:t>these two lines, though juxtaposed/adjacent, should not associate and certainly not bind together.</a:t>
            </a:r>
          </a:p>
          <a:p>
            <a:r>
              <a:rPr lang="en-US" dirty="0"/>
              <a:t>Moreover, any other association would be deemed improper for line 4, the Minister, </a:t>
            </a:r>
          </a:p>
          <a:p>
            <a:r>
              <a:rPr lang="en-US" dirty="0"/>
              <a:t>whose loyalty to the Sovereign is supposed to be absolute.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Likewise, it would be inappropriate for the Official (line 2) </a:t>
            </a:r>
          </a:p>
          <a:p>
            <a:r>
              <a:rPr lang="en-US" dirty="0"/>
              <a:t>to associate with either line 1 or line 3.</a:t>
            </a:r>
          </a:p>
          <a:p>
            <a:r>
              <a:rPr lang="en-US" dirty="0"/>
              <a:t>When these lower lines do form a relationship, (and it is mentioned in the commentaries), </a:t>
            </a:r>
          </a:p>
          <a:p>
            <a:r>
              <a:rPr lang="en-US" dirty="0"/>
              <a:t>it is considered negative, as it implies factionalism or collusion that is inappropriate.</a:t>
            </a:r>
          </a:p>
          <a:p>
            <a:r>
              <a:rPr lang="en-US" dirty="0"/>
              <a:t>A line text may be inauspicious or cautious for this reason.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Negative connotations are also noted when two adjacent lines are of the same polarity.</a:t>
            </a:r>
          </a:p>
          <a:p>
            <a:r>
              <a:rPr lang="en-US" dirty="0"/>
              <a:t>These lines seem to form an obstacle or impediment to ones progress, or at the very least there seems to be some time or distance between you and your goal.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932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97F1-EE88-804B-A081-018FCCF6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Papyrus" panose="020B0602040200020303" pitchFamily="34" charset="77"/>
              </a:rPr>
              <a:t>Examples of Holding Together (A)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9B138-0404-6F4B-94D0-4A062A6B0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I.  When Lines 4 &amp; 5 Hold Together</a:t>
            </a:r>
            <a:r>
              <a:rPr lang="en-US" dirty="0"/>
              <a:t> (the Minister - Ruler relationship)</a:t>
            </a:r>
          </a:p>
          <a:p>
            <a:r>
              <a:rPr lang="en-US" dirty="0"/>
              <a:t>These two lines will hold together in 32 of the 64 hexagrams</a:t>
            </a:r>
          </a:p>
          <a:p>
            <a:r>
              <a:rPr lang="en-US" dirty="0"/>
              <a:t>Each configuration will occur 16x	(in one, yang is above, in the other, yin is above)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Holding Together – Configuration A  </a:t>
            </a:r>
            <a:r>
              <a:rPr lang="en-US" dirty="0"/>
              <a:t>(yang above, yin below)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5	</a:t>
            </a:r>
            <a:r>
              <a:rPr lang="en-US" b="1" dirty="0"/>
              <a:t>–––––––––</a:t>
            </a:r>
            <a:r>
              <a:rPr lang="en-US" dirty="0"/>
              <a:t>	a strong capable ruler  (who directs and guides)</a:t>
            </a:r>
          </a:p>
          <a:p>
            <a:pPr marL="0" indent="0">
              <a:buNone/>
            </a:pPr>
            <a:r>
              <a:rPr lang="en-US" dirty="0"/>
              <a:t>line 4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a loyal &amp; competent minister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Generally a </a:t>
            </a:r>
            <a:r>
              <a:rPr lang="en-US" b="1" dirty="0"/>
              <a:t>Favorable</a:t>
            </a:r>
            <a:r>
              <a:rPr lang="en-US" dirty="0"/>
              <a:t> prognostication	(notice the lines are also </a:t>
            </a:r>
            <a:r>
              <a:rPr lang="en-US" u="sng" dirty="0"/>
              <a:t>Correct)</a:t>
            </a:r>
            <a:r>
              <a:rPr lang="en-US" dirty="0"/>
              <a:t> </a:t>
            </a:r>
          </a:p>
          <a:p>
            <a:r>
              <a:rPr lang="en-US" dirty="0"/>
              <a:t>Hex. 8, 9, 20, 29, 37, 42, 48, 53, 57, 59, 60, 61	12 are quite </a:t>
            </a:r>
            <a:r>
              <a:rPr lang="en-US" b="1" dirty="0"/>
              <a:t>favorable</a:t>
            </a:r>
            <a:endParaRPr lang="en-US" dirty="0"/>
          </a:p>
          <a:p>
            <a:r>
              <a:rPr lang="en-US" dirty="0"/>
              <a:t>Hex. 3, 5, 39, 63		4 are less so, but not unfavorable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29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BC64-D583-0142-9396-AE5E0A68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Papyrus" panose="020B0602040200020303" pitchFamily="34" charset="77"/>
              </a:rPr>
              <a:t>Examples of Holding Together  (B)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46007-710D-9F42-A97A-6A7FD6624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Configuration B  </a:t>
            </a:r>
            <a:r>
              <a:rPr lang="en-US" dirty="0"/>
              <a:t>(yin above, yang below)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5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a weak, incompetent ruler  (who stifles &amp; misguides)</a:t>
            </a:r>
          </a:p>
          <a:p>
            <a:pPr marL="0" indent="0">
              <a:buNone/>
            </a:pPr>
            <a:r>
              <a:rPr lang="en-US" dirty="0"/>
              <a:t>line 4	</a:t>
            </a:r>
            <a:r>
              <a:rPr lang="en-US" b="1" dirty="0"/>
              <a:t>–––––––––</a:t>
            </a:r>
            <a:r>
              <a:rPr lang="en-US" dirty="0"/>
              <a:t>	an able minister </a:t>
            </a:r>
          </a:p>
          <a:p>
            <a:pPr marL="0" indent="0">
              <a:buNone/>
            </a:pPr>
            <a:r>
              <a:rPr lang="en-US" dirty="0"/>
              <a:t>			or a powerful, ambitious minister  (who may usurp or undermine a weak ruler)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r>
              <a:rPr lang="en-US" dirty="0"/>
              <a:t>Generally </a:t>
            </a:r>
            <a:r>
              <a:rPr lang="en-US" b="1" dirty="0"/>
              <a:t>Unfavorable</a:t>
            </a:r>
            <a:r>
              <a:rPr lang="en-US" dirty="0"/>
              <a:t>	(notice the lines are also </a:t>
            </a:r>
            <a:r>
              <a:rPr lang="en-US" u="sng" dirty="0"/>
              <a:t>Incorrect)</a:t>
            </a:r>
            <a:r>
              <a:rPr lang="en-US" dirty="0"/>
              <a:t> </a:t>
            </a:r>
          </a:p>
          <a:p>
            <a:r>
              <a:rPr lang="en-US" dirty="0"/>
              <a:t>Hex. 30, 32, 35, 50, 51	5 are distinctly </a:t>
            </a:r>
            <a:r>
              <a:rPr lang="en-US" b="1" dirty="0"/>
              <a:t>unfavorable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Hex. 14, 38, 40, 54, 56, 62	6 are mildly </a:t>
            </a:r>
            <a:r>
              <a:rPr lang="en-US" b="1" dirty="0"/>
              <a:t>unfavorable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Hex. 16*, 21, 34*, 55, 64	5 are essentially </a:t>
            </a:r>
            <a:r>
              <a:rPr lang="en-US" b="1" dirty="0"/>
              <a:t>favorable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sometimes due to the fact that the strong 4th line is a ruling/host line.*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7876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A14FC-C603-D445-953E-90CB8F90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Papyrus" panose="020B0602040200020303" pitchFamily="34" charset="77"/>
              </a:rPr>
              <a:t>Examples of Holding Together  (II 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652C1-AFC6-0147-B176-8D512099D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II. When Lines 5 &amp; 6 Hold Together </a:t>
            </a:r>
            <a:r>
              <a:rPr lang="en-US" dirty="0"/>
              <a:t>	(the Ruler – Sage Relationship)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Configuration A	</a:t>
            </a:r>
            <a:r>
              <a:rPr lang="en-US" dirty="0"/>
              <a:t>(yang above, yin below)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6	</a:t>
            </a:r>
            <a:r>
              <a:rPr lang="en-US" b="1" dirty="0"/>
              <a:t>–––––––––</a:t>
            </a:r>
            <a:r>
              <a:rPr lang="en-US" dirty="0"/>
              <a:t>		a revered Sage</a:t>
            </a:r>
          </a:p>
          <a:p>
            <a:pPr marL="0" indent="0">
              <a:buNone/>
            </a:pPr>
            <a:r>
              <a:rPr lang="en-US" dirty="0"/>
              <a:t>line 5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	and a humble, respectful Ruler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it is mentioned, as in Hex 14, 26, 27, &amp; 50, it is </a:t>
            </a:r>
            <a:r>
              <a:rPr lang="en-US" b="1" dirty="0"/>
              <a:t>Auspicious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despite the </a:t>
            </a:r>
            <a:r>
              <a:rPr lang="en-US" u="sng" dirty="0"/>
              <a:t>Incorrectness</a:t>
            </a:r>
            <a:r>
              <a:rPr lang="en-US" dirty="0"/>
              <a:t> of the 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34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B68A4-1966-BF49-A8B1-86052862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Papyrus" panose="020B0602040200020303" pitchFamily="34" charset="77"/>
              </a:rPr>
              <a:t>Examples of Holding Together  (II 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B8CA3-7460-2E41-897E-9D8BCCEF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Configuration B   </a:t>
            </a:r>
            <a:r>
              <a:rPr lang="en-US" dirty="0"/>
              <a:t>(yin above, yang below)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6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represents a Sage who is too involved in worldly affairs</a:t>
            </a:r>
          </a:p>
          <a:p>
            <a:pPr marL="0" indent="0">
              <a:buNone/>
            </a:pPr>
            <a:r>
              <a:rPr lang="en-US" dirty="0"/>
              <a:t>line 5	</a:t>
            </a:r>
            <a:r>
              <a:rPr lang="en-US" b="1" dirty="0"/>
              <a:t>–––––––––</a:t>
            </a:r>
            <a:r>
              <a:rPr lang="en-US" dirty="0"/>
              <a:t>	a Ruler who is overly ambitious &amp;/or arrogant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Typically </a:t>
            </a:r>
            <a:r>
              <a:rPr lang="en-US" b="1" dirty="0"/>
              <a:t>Inauspicious</a:t>
            </a:r>
            <a:r>
              <a:rPr lang="en-US" dirty="0"/>
              <a:t> despite the </a:t>
            </a:r>
            <a:r>
              <a:rPr lang="en-US" u="sng" dirty="0"/>
              <a:t>Correctness</a:t>
            </a:r>
            <a:r>
              <a:rPr lang="en-US" dirty="0"/>
              <a:t> of the lines</a:t>
            </a:r>
          </a:p>
          <a:p>
            <a:r>
              <a:rPr lang="en-US" dirty="0"/>
              <a:t>see Hex 28, 31, 43, &amp; 58. </a:t>
            </a:r>
          </a:p>
          <a:p>
            <a:pPr marL="0" indent="0">
              <a:buNone/>
            </a:pPr>
            <a:r>
              <a:rPr lang="en-US" dirty="0"/>
              <a:t>* an exception occurs in Hex 17 Sui/Following-Adapting</a:t>
            </a:r>
          </a:p>
          <a:p>
            <a:r>
              <a:rPr lang="en-US" dirty="0"/>
              <a:t>which presumes the allegiance of the strong ruler to the sage who, </a:t>
            </a:r>
            <a:br>
              <a:rPr lang="en-US" dirty="0"/>
            </a:br>
            <a:r>
              <a:rPr lang="en-US" dirty="0"/>
              <a:t>though retired accepts the king as student.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3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EB7B-CEAF-D84F-AF41-CAAEE583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Symbolic Language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E9104-8FAC-644F-93AC-469AB63E5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Remember as you’re reading the text; yin and yang won’t be spelled out as such, they will be inferred by the use of one (or more) of these “terms”</a:t>
            </a:r>
          </a:p>
          <a:p>
            <a:r>
              <a:rPr lang="en-US" dirty="0"/>
              <a:t>Check the line graph to confirm the character of the line being referred to.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When interpreting your own situation utilize terms that fit </a:t>
            </a:r>
            <a:br>
              <a:rPr lang="en-US" dirty="0"/>
            </a:br>
            <a:r>
              <a:rPr lang="en-US" dirty="0"/>
              <a:t>your question &amp; situation </a:t>
            </a:r>
            <a:br>
              <a:rPr lang="en-US" dirty="0"/>
            </a:br>
            <a:r>
              <a:rPr lang="en-US" dirty="0"/>
              <a:t>don’t always think strong-weak etc., </a:t>
            </a:r>
            <a:br>
              <a:rPr lang="en-US" dirty="0"/>
            </a:br>
            <a:r>
              <a:rPr lang="en-US" dirty="0"/>
              <a:t>pick the term that is most relevant.</a:t>
            </a:r>
          </a:p>
          <a:p>
            <a:r>
              <a:rPr lang="en-US" dirty="0"/>
              <a:t>This is the beauty of y/y logic &amp; symbolic thinking; it is very flexible,</a:t>
            </a:r>
            <a:br>
              <a:rPr lang="en-US" dirty="0"/>
            </a:br>
            <a:r>
              <a:rPr lang="en-US" dirty="0"/>
              <a:t>capable of so much meaning, using only two little 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40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9926-0AB7-0945-A433-D492242F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Riding Together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1BD2D-369A-AF46-AF83-EF4FEF3C5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000" b="1" dirty="0"/>
              <a:t>Adjacent lines can be said to Ride Together</a:t>
            </a:r>
          </a:p>
          <a:p>
            <a:r>
              <a:rPr lang="en-US" dirty="0"/>
              <a:t>the upper line mounts (</a:t>
            </a:r>
            <a:r>
              <a:rPr lang="zh-TW" altLang="en-US" dirty="0"/>
              <a:t>乘</a:t>
            </a:r>
            <a:r>
              <a:rPr lang="en-US" dirty="0"/>
              <a:t> </a:t>
            </a:r>
            <a:r>
              <a:rPr lang="en-US" dirty="0" err="1"/>
              <a:t>chéng</a:t>
            </a:r>
            <a:r>
              <a:rPr lang="en-US" dirty="0"/>
              <a:t>) or rides upon the lower line, which supports it (</a:t>
            </a:r>
            <a:r>
              <a:rPr lang="zh-TW" altLang="en-US" dirty="0"/>
              <a:t>承</a:t>
            </a:r>
            <a:r>
              <a:rPr lang="en-US" dirty="0"/>
              <a:t> </a:t>
            </a:r>
            <a:r>
              <a:rPr lang="en-US" dirty="0" err="1"/>
              <a:t>chéng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What is generally considered proper is that the</a:t>
            </a:r>
          </a:p>
          <a:p>
            <a:r>
              <a:rPr lang="en-US" dirty="0"/>
              <a:t>Yang line should “lead” (be above) and a yin line should “follow” (be below) supportive, humble)</a:t>
            </a:r>
          </a:p>
          <a:p>
            <a:r>
              <a:rPr lang="en-US" dirty="0"/>
              <a:t>this is considered the natural way, especially when the pair are also in their correct positions.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When the reverse occurs its thought that yin covers and obscures the yang,</a:t>
            </a:r>
          </a:p>
          <a:p>
            <a:r>
              <a:rPr lang="en-US" dirty="0"/>
              <a:t>to the detriment of both.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Another way to describe this relationship is with the metaphor of a horse and rider.</a:t>
            </a:r>
          </a:p>
          <a:p>
            <a:r>
              <a:rPr lang="en-US" dirty="0"/>
              <a:t>The rider/person should be on top.</a:t>
            </a:r>
          </a:p>
          <a:p>
            <a:r>
              <a:rPr lang="en-US" dirty="0"/>
              <a:t>Yin over yang is difficult, (horse is on top) or like trying to ride a rearing stallion (rider falls off)</a:t>
            </a:r>
          </a:p>
          <a:p>
            <a:r>
              <a:rPr lang="en-US" i="1" dirty="0"/>
              <a:t>whereas</a:t>
            </a:r>
            <a:r>
              <a:rPr lang="en-US" dirty="0"/>
              <a:t>	Yang over yin is easier, like riding a docile mare.	(former is a rough ride vs. latter is a smooth ride)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A. Huang calls this 'mounting &amp; carrying', i.e. the upper line mounts, the lower line carries.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94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4E19-F09D-7841-8161-B184D50A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Corresponding/Responding Lines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25031-2A1D-FC4E-9010-300735E2B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Lines are said to “</a:t>
            </a:r>
            <a:r>
              <a:rPr lang="en-US" b="1" dirty="0"/>
              <a:t>Correspond</a:t>
            </a:r>
            <a:r>
              <a:rPr lang="en-US" dirty="0"/>
              <a:t>”  </a:t>
            </a:r>
            <a:r>
              <a:rPr lang="zh-TW" altLang="en-US" dirty="0"/>
              <a:t>應 </a:t>
            </a:r>
            <a:r>
              <a:rPr lang="en-US" b="1" dirty="0" err="1"/>
              <a:t>Yīng</a:t>
            </a:r>
            <a:r>
              <a:rPr lang="en-US" dirty="0"/>
              <a:t> = to agree, to respond, to correspond  </a:t>
            </a:r>
            <a:r>
              <a:rPr lang="en-US" sz="2200" dirty="0"/>
              <a:t>(BN p.239 &amp; </a:t>
            </a:r>
            <a:r>
              <a:rPr lang="en-US" sz="2200" b="1" dirty="0"/>
              <a:t>312</a:t>
            </a:r>
            <a:r>
              <a:rPr lang="en-US" sz="2200" dirty="0"/>
              <a:t>)</a:t>
            </a:r>
          </a:p>
          <a:p>
            <a:r>
              <a:rPr lang="en-US" b="1" i="1" dirty="0"/>
              <a:t> when</a:t>
            </a:r>
            <a:r>
              <a:rPr lang="en-US" dirty="0"/>
              <a:t> the two lines in analogous positions in their respective trigrams are </a:t>
            </a:r>
          </a:p>
          <a:p>
            <a:r>
              <a:rPr lang="en-US" dirty="0"/>
              <a:t>1. of opposite polarity	(i.e. one yin - one yang)</a:t>
            </a:r>
          </a:p>
          <a:p>
            <a:r>
              <a:rPr lang="en-US" dirty="0"/>
              <a:t>2. in analogous positions:	1 &amp; 4		2 &amp; 5		3 &amp; 6</a:t>
            </a:r>
          </a:p>
          <a:p>
            <a:r>
              <a:rPr lang="en-US" dirty="0"/>
              <a:t>(i.e. the pair in the 1st, 2nd, or 3rd lines of both trigrams)</a:t>
            </a:r>
          </a:p>
          <a:p>
            <a:r>
              <a:rPr lang="en-US" dirty="0"/>
              <a:t>when they are the same polarity, they are said to be </a:t>
            </a:r>
            <a:r>
              <a:rPr lang="zh-TW" altLang="en-US" dirty="0"/>
              <a:t>無</a:t>
            </a:r>
            <a:r>
              <a:rPr lang="en-US" altLang="zh-TW" dirty="0"/>
              <a:t> </a:t>
            </a:r>
            <a:r>
              <a:rPr lang="zh-TW" altLang="en-US" dirty="0"/>
              <a:t>應 </a:t>
            </a:r>
            <a:r>
              <a:rPr lang="en-US" altLang="zh-TW" dirty="0"/>
              <a:t> </a:t>
            </a:r>
            <a:r>
              <a:rPr lang="en-US" dirty="0" err="1"/>
              <a:t>wú</a:t>
            </a:r>
            <a:r>
              <a:rPr lang="en-US" dirty="0"/>
              <a:t> </a:t>
            </a:r>
            <a:r>
              <a:rPr lang="en-US" dirty="0" err="1"/>
              <a:t>yīng</a:t>
            </a:r>
            <a:r>
              <a:rPr lang="en-US" dirty="0"/>
              <a:t> = 'without correspondence'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Wilhelm/</a:t>
            </a:r>
            <a:r>
              <a:rPr lang="en-US" dirty="0" err="1"/>
              <a:t>Baynes</a:t>
            </a:r>
            <a:r>
              <a:rPr lang="en-US" dirty="0"/>
              <a:t> call it </a:t>
            </a:r>
            <a:r>
              <a:rPr lang="en-US" b="1" dirty="0"/>
              <a:t>Correspondence</a:t>
            </a:r>
            <a:r>
              <a:rPr lang="en-US" dirty="0"/>
              <a:t>.</a:t>
            </a:r>
          </a:p>
          <a:p>
            <a:r>
              <a:rPr lang="en-US" dirty="0"/>
              <a:t>Alfred Huang refers to them as Corresponding [positions] and </a:t>
            </a:r>
            <a:r>
              <a:rPr lang="en-US" b="1" dirty="0"/>
              <a:t>Responding</a:t>
            </a:r>
            <a:r>
              <a:rPr lang="en-US" dirty="0"/>
              <a:t> [lines].</a:t>
            </a:r>
          </a:p>
          <a:p>
            <a:r>
              <a:rPr lang="en-US" dirty="0"/>
              <a:t>Other interpreters refer to these as Correlating, Harmonizing, Consonant or </a:t>
            </a:r>
            <a:r>
              <a:rPr lang="en-US" b="1" dirty="0"/>
              <a:t>Resonant/Resonating</a:t>
            </a:r>
            <a:r>
              <a:rPr lang="en-US" dirty="0"/>
              <a:t> lines.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Lines that correspond, form harmonious relationships, and this is considered auspicious</a:t>
            </a:r>
          </a:p>
          <a:p>
            <a:r>
              <a:rPr lang="en-US" dirty="0"/>
              <a:t>and thought to offset or ameliorate other, less auspicious, factors.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Note:  In H:64 all 3 pairs of lines correspond, even though none of the lines are 'correct'.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3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95CC-F8DA-AF4A-8AE2-901D0F84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Examples of Correspondence (A)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792EC-8465-9A4A-B165-172CD7AC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III.  When lines 2 &amp; 5 Correspond</a:t>
            </a:r>
            <a:r>
              <a:rPr lang="en-US" dirty="0"/>
              <a:t>	(Relationship between an Official and the Ruler)</a:t>
            </a:r>
          </a:p>
          <a:p>
            <a:r>
              <a:rPr lang="en-US" dirty="0"/>
              <a:t>This is the relationship most frequently considered important in the text.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A.</a:t>
            </a:r>
            <a:r>
              <a:rPr lang="en-US" dirty="0"/>
              <a:t> 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5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a responsive Ruler, one who listens and takes advice from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 2	</a:t>
            </a:r>
            <a:r>
              <a:rPr lang="en-US" b="1" dirty="0"/>
              <a:t>–––––––––</a:t>
            </a:r>
            <a:r>
              <a:rPr lang="en-US" dirty="0"/>
              <a:t>	a strong,  i.e. competent &amp; trustworthy Official/magistrate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essentially </a:t>
            </a:r>
            <a:r>
              <a:rPr lang="en-US" b="1" dirty="0"/>
              <a:t>Favorable</a:t>
            </a:r>
            <a:r>
              <a:rPr lang="en-US" dirty="0"/>
              <a:t> in all 16 cases	</a:t>
            </a:r>
          </a:p>
          <a:p>
            <a:r>
              <a:rPr lang="en-US" dirty="0"/>
              <a:t>very favorable in Hexagrams		4, 7, 11, 14, 18, 19, 32, 34, 38, 40, 41, 46, &amp; 50.</a:t>
            </a:r>
          </a:p>
          <a:p>
            <a:r>
              <a:rPr lang="en-US" dirty="0"/>
              <a:t>somewhat less favorable in Hex.		26, 54, &amp; 64  (due to conditions of the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46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2637-3A63-F348-869B-AED4B468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Examples of Correspondence (B)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25AA-346C-6941-978E-F3B031A1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B.</a:t>
            </a:r>
            <a:r>
              <a:rPr lang="en-US" dirty="0"/>
              <a:t> 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5	</a:t>
            </a:r>
            <a:r>
              <a:rPr lang="en-US" b="1" dirty="0"/>
              <a:t>–––––––––</a:t>
            </a:r>
            <a:r>
              <a:rPr lang="en-US" dirty="0"/>
              <a:t>	a strong Ruler, </a:t>
            </a:r>
            <a:r>
              <a:rPr lang="en-US" sz="1900" dirty="0"/>
              <a:t>possibly one who is headstrong and overly domineering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 2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a weak, incompetent, or disloyal Official/magistrate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generally </a:t>
            </a:r>
            <a:r>
              <a:rPr lang="en-US" b="1" dirty="0"/>
              <a:t>Unfavorable</a:t>
            </a:r>
            <a:endParaRPr lang="en-US" dirty="0"/>
          </a:p>
          <a:p>
            <a:r>
              <a:rPr lang="en-US" dirty="0"/>
              <a:t>esp. unfavorable in Hexagrams	12, 13, 17, 20, &amp; 31			= 5</a:t>
            </a:r>
          </a:p>
          <a:p>
            <a:r>
              <a:rPr lang="en-US" dirty="0"/>
              <a:t>difficult in Hexagrams		3, 33, 39, &amp; 63			= 4</a:t>
            </a:r>
          </a:p>
          <a:p>
            <a:r>
              <a:rPr lang="en-US" dirty="0"/>
              <a:t>only slightly problematic in Hex.	8, 25, 37, 42, 45, 49, &amp; 53		=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3220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7490-9BEA-2F4A-9FAE-A3D5EA11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>
                <a:latin typeface="Papyrus" panose="020B0602040200020303" pitchFamily="34" charset="77"/>
              </a:rPr>
              <a:t>Examples of Correspondence (C)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D2558-27DC-0545-B3F9-4DB17CD3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IV.  Correspondence between lines 1 &amp; 4 </a:t>
            </a:r>
            <a:r>
              <a:rPr lang="en-US" dirty="0"/>
              <a:t> (the People and the Minister)</a:t>
            </a:r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en-US" sz="2200" dirty="0"/>
              <a:t>(only occasionally considered)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A.</a:t>
            </a:r>
            <a:r>
              <a:rPr lang="en-US" dirty="0"/>
              <a:t> 				</a:t>
            </a:r>
            <a:r>
              <a:rPr lang="en-US" i="1" u="sng" dirty="0"/>
              <a:t>often / may be interpreted 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line 4	</a:t>
            </a:r>
            <a:r>
              <a:rPr lang="en-US" b="1" dirty="0"/>
              <a:t>––––</a:t>
            </a:r>
            <a:r>
              <a:rPr lang="en-US" dirty="0"/>
              <a:t>  </a:t>
            </a:r>
            <a:r>
              <a:rPr lang="en-US" b="1" dirty="0"/>
              <a:t>––––</a:t>
            </a:r>
            <a:r>
              <a:rPr lang="en-US" dirty="0"/>
              <a:t>		an obedient Minister seeks and finds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line 1	</a:t>
            </a:r>
            <a:r>
              <a:rPr lang="en-US" b="1" dirty="0"/>
              <a:t>–––––––––</a:t>
            </a:r>
            <a:r>
              <a:rPr lang="en-US" dirty="0"/>
              <a:t>		willing and capable people</a:t>
            </a:r>
            <a:br>
              <a:rPr lang="en-US" dirty="0"/>
            </a:br>
            <a:r>
              <a:rPr lang="en-US" dirty="0"/>
              <a:t>				in the service to the ruler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generally </a:t>
            </a:r>
            <a:r>
              <a:rPr lang="en-US" b="1" dirty="0"/>
              <a:t>Favorable</a:t>
            </a:r>
            <a:r>
              <a:rPr lang="en-US" dirty="0"/>
              <a:t>	see Hex. 3, 22, 26, 27, &amp; 41.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88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534B-CA13-5A43-ADA5-A5119AB9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Examples of Correspondence (D)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3520D-5AE5-0C47-87EB-D1BD7C4E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500" b="1" dirty="0"/>
              <a:t>B.</a:t>
            </a:r>
            <a:r>
              <a:rPr lang="en-US" sz="4500" dirty="0"/>
              <a:t> 			</a:t>
            </a:r>
            <a:r>
              <a:rPr lang="en-US" sz="4500" i="1" u="sng" dirty="0"/>
              <a:t>often / may be interpreted as</a:t>
            </a:r>
            <a:endParaRPr lang="en-US" sz="4500" dirty="0"/>
          </a:p>
          <a:p>
            <a:pPr marL="0" indent="0">
              <a:buNone/>
            </a:pPr>
            <a:r>
              <a:rPr lang="en-US" sz="4500" dirty="0"/>
              <a:t>line 4	</a:t>
            </a:r>
            <a:r>
              <a:rPr lang="en-US" sz="4500" b="1" dirty="0"/>
              <a:t>–––––––––</a:t>
            </a:r>
            <a:r>
              <a:rPr lang="en-US" sz="4500" dirty="0"/>
              <a:t>	the Minister is tempted to associate with	(may demand bribes)</a:t>
            </a:r>
          </a:p>
          <a:p>
            <a:pPr marL="0" indent="0">
              <a:buNone/>
            </a:pPr>
            <a:r>
              <a:rPr lang="en-US" sz="4500" dirty="0"/>
              <a:t> </a:t>
            </a:r>
          </a:p>
          <a:p>
            <a:pPr marL="0" indent="0">
              <a:buNone/>
            </a:pPr>
            <a:r>
              <a:rPr lang="en-US" sz="4500" dirty="0"/>
              <a:t>line 1	</a:t>
            </a:r>
            <a:r>
              <a:rPr lang="en-US" sz="4500" b="1" dirty="0"/>
              <a:t>––––</a:t>
            </a:r>
            <a:r>
              <a:rPr lang="en-US" sz="4500" dirty="0"/>
              <a:t>  </a:t>
            </a:r>
            <a:r>
              <a:rPr lang="en-US" sz="4500" b="1" dirty="0"/>
              <a:t>––––</a:t>
            </a:r>
            <a:r>
              <a:rPr lang="en-US" sz="4500" dirty="0"/>
              <a:t>	inferior persons				(may offer bribes)</a:t>
            </a:r>
          </a:p>
          <a:p>
            <a:pPr marL="0" indent="0">
              <a:buNone/>
            </a:pPr>
            <a:r>
              <a:rPr lang="en-US" sz="4500" dirty="0"/>
              <a:t> </a:t>
            </a:r>
          </a:p>
          <a:p>
            <a:r>
              <a:rPr lang="en-US" sz="4500" dirty="0"/>
              <a:t>obviously </a:t>
            </a:r>
            <a:r>
              <a:rPr lang="en-US" sz="4500" b="1" dirty="0"/>
              <a:t>Unfavorable</a:t>
            </a:r>
            <a:r>
              <a:rPr lang="en-US" sz="4500" dirty="0"/>
              <a:t>	see Hex. 28, 40, &amp; 50.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V.  Correspondence between lines 3 &amp; 6</a:t>
            </a:r>
            <a:r>
              <a:rPr lang="en-US" dirty="0"/>
              <a:t> (the Mandarins and the Sage)</a:t>
            </a:r>
          </a:p>
          <a:p>
            <a:r>
              <a:rPr lang="en-US" dirty="0"/>
              <a:t>(only rarely considered - the relationship is too inappropriate) </a:t>
            </a:r>
          </a:p>
          <a:p>
            <a:r>
              <a:rPr lang="en-US" dirty="0"/>
              <a:t>The sage would forfeit his integrity to become entangled in political affairs</a:t>
            </a:r>
          </a:p>
          <a:p>
            <a:r>
              <a:rPr lang="en-US" dirty="0"/>
              <a:t>and the mandarins would be considered extremely disloyal to go over the head of the ruler.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 An exception occurs in Hex. 26 wherein lines 3 &amp; 6 are considered to be on the same course</a:t>
            </a:r>
            <a:br>
              <a:rPr lang="en-US" dirty="0"/>
            </a:br>
            <a:r>
              <a:rPr lang="en-US" dirty="0"/>
              <a:t>	and have similar objectives (but both are yang lines anyway).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8517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C484B-FB79-5F40-87AD-8D8695C1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Papyrus" panose="020B0602040200020303" pitchFamily="34" charset="77"/>
              </a:rPr>
              <a:t>Correspondence/Resonance (cont.)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FE9DA-872A-9543-8FA6-A8F7BF2B0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Titus Yu</a:t>
            </a:r>
            <a:r>
              <a:rPr lang="en-US" dirty="0"/>
              <a:t> considers all correspondence very positive, &amp; overrides the previous interpretations.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b="1" i="1" dirty="0"/>
              <a:t>He thinks/says:</a:t>
            </a:r>
          </a:p>
          <a:p>
            <a:r>
              <a:rPr lang="en-US" dirty="0"/>
              <a:t>In difficult times or situations it implies the ability to step outside the system/box, </a:t>
            </a:r>
            <a:br>
              <a:rPr lang="en-US" dirty="0"/>
            </a:br>
            <a:r>
              <a:rPr lang="en-US" dirty="0"/>
              <a:t>and understand the limitations, and take the time to cultivate oneself.</a:t>
            </a:r>
          </a:p>
          <a:p>
            <a:r>
              <a:rPr lang="en-US" dirty="0"/>
              <a:t>In more harmonious times &amp; situations correspondence is extremely constructive, even transcendental.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He talks about </a:t>
            </a:r>
            <a:r>
              <a:rPr lang="en-US" b="1" dirty="0"/>
              <a:t>two types of development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sequential</a:t>
            </a:r>
            <a:r>
              <a:rPr lang="en-US" dirty="0"/>
              <a:t>	i.e. a linear flow of time, and step by step transitions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non-sequential</a:t>
            </a:r>
            <a:r>
              <a:rPr lang="en-US" dirty="0"/>
              <a:t>	</a:t>
            </a:r>
            <a:r>
              <a:rPr lang="en-US" b="1" dirty="0"/>
              <a:t>sublimation</a:t>
            </a:r>
            <a:r>
              <a:rPr lang="en-US" dirty="0"/>
              <a:t> or </a:t>
            </a:r>
            <a:r>
              <a:rPr lang="en-US" b="1" dirty="0"/>
              <a:t>metamorphosis </a:t>
            </a:r>
            <a:r>
              <a:rPr lang="en-US" dirty="0"/>
              <a:t> (a profound transformation or change of state)</a:t>
            </a:r>
          </a:p>
          <a:p>
            <a:r>
              <a:rPr lang="en-US" dirty="0"/>
              <a:t>		one could think of it as jumping octaves</a:t>
            </a:r>
          </a:p>
          <a:p>
            <a:r>
              <a:rPr lang="en-US" dirty="0"/>
              <a:t>		usu. from a lower to a higher state</a:t>
            </a:r>
          </a:p>
          <a:p>
            <a:r>
              <a:rPr lang="en-US" dirty="0"/>
              <a:t>		or as </a:t>
            </a:r>
            <a:r>
              <a:rPr lang="en-US" b="1" dirty="0"/>
              <a:t>unexpected help</a:t>
            </a:r>
            <a:r>
              <a:rPr lang="en-US" dirty="0"/>
              <a:t> from above or below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It is this second type of change/transformation that is described by correspondence.</a:t>
            </a:r>
          </a:p>
          <a:p>
            <a:r>
              <a:rPr lang="en-US" dirty="0"/>
              <a:t>A situation in which there is harmonious cooperation or assistance available.</a:t>
            </a:r>
          </a:p>
          <a:p>
            <a:r>
              <a:rPr lang="en-US" dirty="0"/>
              <a:t>Enabling or expediting, we may think of these lines as being in alliance, or a relationship of reciprocity.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7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F337-B770-DE44-8E07-9B468186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Count the Number of 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Corresponding Line Pairs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945BE-0343-F546-86B7-3E0E206C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More Correspondence</a:t>
            </a:r>
            <a:r>
              <a:rPr lang="en-US" dirty="0"/>
              <a:t> in a hexagram enables one to bridge the gaps, move between realms, go beyond apparent limitations, jump octaves, transcend (sublimate), leap forward</a:t>
            </a:r>
          </a:p>
          <a:p>
            <a:r>
              <a:rPr lang="en-US" dirty="0"/>
              <a:t>Opportunity knocks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Less Correspondence</a:t>
            </a:r>
            <a:r>
              <a:rPr lang="en-US" dirty="0"/>
              <a:t> in a hexagram implies less opportunity for sublimation and suggests the need to go through all the stages step by step.</a:t>
            </a:r>
          </a:p>
          <a:p>
            <a:r>
              <a:rPr lang="en-US" dirty="0"/>
              <a:t>More opportunity for inner development,    </a:t>
            </a:r>
            <a:br>
              <a:rPr lang="en-US" dirty="0"/>
            </a:br>
            <a:r>
              <a:rPr lang="en-US" dirty="0"/>
              <a:t>or more preparation is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1561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94D3-EE00-134E-B714-B296F835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20B0602040200020303" pitchFamily="34" charset="77"/>
              </a:rPr>
              <a:t>Counting Correspondence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BEEB6-C2F8-9841-B0D7-83023DECE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8 Hex. have </a:t>
            </a:r>
            <a:r>
              <a:rPr lang="en-US" b="1" dirty="0"/>
              <a:t>zero</a:t>
            </a:r>
            <a:r>
              <a:rPr lang="en-US" dirty="0"/>
              <a:t> correspondence:		1/2,  29/30   //   51/52,  57/58</a:t>
            </a:r>
          </a:p>
          <a:p>
            <a:r>
              <a:rPr lang="en-US" dirty="0"/>
              <a:t>these are the 8 </a:t>
            </a:r>
            <a:r>
              <a:rPr lang="en-US" u="sng" dirty="0"/>
              <a:t>trigram doubled hexagrams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sz="1700" dirty="0"/>
              <a:t>      [+10]         //      </a:t>
            </a:r>
            <a:r>
              <a:rPr lang="en-US" sz="1700" i="1" dirty="0"/>
              <a:t>begin</a:t>
            </a:r>
            <a:r>
              <a:rPr lang="en-US" sz="1700" dirty="0"/>
              <a:t>     		     [+10]	    </a:t>
            </a:r>
            <a:r>
              <a:rPr lang="en-US" sz="1700" i="1" dirty="0"/>
              <a:t>end</a:t>
            </a:r>
            <a:endParaRPr lang="en-US" sz="1700" dirty="0"/>
          </a:p>
          <a:p>
            <a:r>
              <a:rPr lang="en-US" dirty="0"/>
              <a:t>8 Hex. have all </a:t>
            </a:r>
            <a:r>
              <a:rPr lang="en-US" b="1" dirty="0"/>
              <a:t>three pairs</a:t>
            </a:r>
            <a:r>
              <a:rPr lang="en-US" dirty="0"/>
              <a:t> corresponding:		11/12, // 31/32,  		41/42,  63/64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24 Hex. have </a:t>
            </a:r>
            <a:r>
              <a:rPr lang="en-US" b="1" dirty="0"/>
              <a:t>two pairs</a:t>
            </a:r>
            <a:r>
              <a:rPr lang="en-US" dirty="0"/>
              <a:t> corresponding:		3/4,  5/6,  19/20,  25/26,  27/28, // 33/34,</a:t>
            </a:r>
          </a:p>
          <a:p>
            <a:pPr marL="0" indent="0">
              <a:buNone/>
            </a:pPr>
            <a:r>
              <a:rPr lang="en-US" dirty="0"/>
              <a:t>						35/36,  37/38,  39/40,  45/46,  49/50,  61/62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24 Hex. have </a:t>
            </a:r>
            <a:r>
              <a:rPr lang="en-US" b="1" dirty="0"/>
              <a:t>one pair</a:t>
            </a:r>
            <a:r>
              <a:rPr lang="en-US" dirty="0"/>
              <a:t> corresponding:		7/8,  9/10,  13/14,  15/16,  17/18,  21/22,  </a:t>
            </a:r>
          </a:p>
          <a:p>
            <a:pPr marL="0" indent="0">
              <a:buNone/>
            </a:pPr>
            <a:r>
              <a:rPr lang="en-US" dirty="0"/>
              <a:t>						23/24, // 43/44,  47/48,  53/54,  55/56,  59/60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998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B868-9A78-C24C-9373-7C7B373A4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Bigrams &amp; 5 Element Interpretation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87F05-11E1-BE41-B894-C1EF00E5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Within each hexagram, one can identify </a:t>
            </a:r>
            <a:r>
              <a:rPr lang="en-US" b="1" dirty="0"/>
              <a:t>five bi-grams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which may be associated with the 5 elements according to the </a:t>
            </a:r>
            <a:r>
              <a:rPr lang="en-US" b="1" dirty="0"/>
              <a:t>4 Symbols </a:t>
            </a:r>
            <a:r>
              <a:rPr lang="en-US" dirty="0"/>
              <a:t>as follows: </a:t>
            </a:r>
          </a:p>
          <a:p>
            <a:pPr marL="0" indent="0" algn="ctr">
              <a:buNone/>
            </a:pPr>
            <a:r>
              <a:rPr lang="en-US" b="1" dirty="0"/>
              <a:t>––––  ––––		–––––––––		–––––––––		––––  ––––	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–––––––––		–––––––––		––––  ––––		––––  ––––	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 Shao Yang		   Tai Yang		   Shao Yin		     Tai Yin	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 spring/east		summer/south		autumn/west	               winter/north	</a:t>
            </a:r>
          </a:p>
          <a:p>
            <a:pPr marL="0" indent="0" algn="ctr">
              <a:buNone/>
            </a:pPr>
            <a:r>
              <a:rPr lang="en-US" b="1" dirty="0"/>
              <a:t>      Wood		      Fire		    	      Metal		      Water	</a:t>
            </a:r>
            <a:endParaRPr lang="en-US" dirty="0"/>
          </a:p>
          <a:p>
            <a:pPr marL="0" indent="0" algn="ctr">
              <a:buNone/>
            </a:pPr>
            <a:r>
              <a:rPr lang="en-US" altLang="zh-TW" dirty="0"/>
              <a:t>      </a:t>
            </a:r>
            <a:r>
              <a:rPr lang="zh-TW" altLang="en-US" dirty="0"/>
              <a:t>木 </a:t>
            </a:r>
            <a:r>
              <a:rPr lang="en-US" dirty="0" err="1"/>
              <a:t>Mù</a:t>
            </a:r>
            <a:r>
              <a:rPr lang="en-US" dirty="0"/>
              <a:t>		   </a:t>
            </a:r>
            <a:r>
              <a:rPr lang="zh-TW" altLang="en-US" dirty="0"/>
              <a:t>火 </a:t>
            </a:r>
            <a:r>
              <a:rPr lang="en-US" dirty="0" err="1"/>
              <a:t>Huǒ</a:t>
            </a:r>
            <a:r>
              <a:rPr lang="en-US" dirty="0"/>
              <a:t>		       </a:t>
            </a:r>
            <a:r>
              <a:rPr lang="zh-TW" altLang="en-US" dirty="0"/>
              <a:t>金 </a:t>
            </a:r>
            <a:r>
              <a:rPr lang="en-US" dirty="0" err="1"/>
              <a:t>Jīn</a:t>
            </a:r>
            <a:r>
              <a:rPr lang="en-US" dirty="0"/>
              <a:t>		     </a:t>
            </a:r>
            <a:r>
              <a:rPr lang="zh-TW" altLang="en-US" dirty="0"/>
              <a:t>水 </a:t>
            </a:r>
            <a:r>
              <a:rPr lang="en-US" dirty="0" err="1"/>
              <a:t>Shuǐ</a:t>
            </a:r>
            <a:r>
              <a:rPr lang="en-US" dirty="0"/>
              <a:t>	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i="1" dirty="0"/>
              <a:t>* How one designates shao-yin and shao-yang makes a big difference here.  </a:t>
            </a:r>
            <a:r>
              <a:rPr lang="en-US" sz="2100" i="1" dirty="0"/>
              <a:t>(see slide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4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F09B-BFD7-C848-BCCA-F2814018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Common Associations &amp; References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to Yin/Yang used in the Yi Jing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BBDBB-B779-E540-B9E5-3BC8A9B95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	</a:t>
            </a:r>
            <a:r>
              <a:rPr lang="zh-TW" altLang="en-US" u="sng" dirty="0"/>
              <a:t>陽</a:t>
            </a:r>
            <a:r>
              <a:rPr lang="en-US" u="sng" dirty="0"/>
              <a:t>	YÁNG		</a:t>
            </a:r>
            <a:endParaRPr lang="en-US" dirty="0"/>
          </a:p>
          <a:p>
            <a:r>
              <a:rPr lang="en-US" dirty="0"/>
              <a:t>light  (esp. sunlight)</a:t>
            </a:r>
          </a:p>
          <a:p>
            <a:r>
              <a:rPr lang="en-US" dirty="0"/>
              <a:t>sky, heavens</a:t>
            </a:r>
          </a:p>
          <a:p>
            <a:r>
              <a:rPr lang="en-US" dirty="0"/>
              <a:t>sun</a:t>
            </a:r>
          </a:p>
          <a:p>
            <a:r>
              <a:rPr lang="en-US" dirty="0"/>
              <a:t>illuminated, clear, clarity</a:t>
            </a:r>
          </a:p>
          <a:p>
            <a:r>
              <a:rPr lang="en-US" dirty="0"/>
              <a:t>strong</a:t>
            </a:r>
          </a:p>
          <a:p>
            <a:r>
              <a:rPr lang="en-US" dirty="0"/>
              <a:t>hard, firm, solid, rigid, (</a:t>
            </a:r>
            <a:r>
              <a:rPr lang="zh-TW" altLang="en-US" dirty="0"/>
              <a:t>剛 </a:t>
            </a:r>
            <a:r>
              <a:rPr lang="en-US" dirty="0" err="1"/>
              <a:t>gāng</a:t>
            </a:r>
            <a:r>
              <a:rPr lang="en-US" dirty="0"/>
              <a:t>)</a:t>
            </a:r>
          </a:p>
          <a:p>
            <a:r>
              <a:rPr lang="en-US" dirty="0"/>
              <a:t>unyielding, coarse, stubborn</a:t>
            </a:r>
          </a:p>
          <a:p>
            <a:r>
              <a:rPr lang="en-US" dirty="0"/>
              <a:t>decisive, authoritative</a:t>
            </a:r>
          </a:p>
          <a:p>
            <a:r>
              <a:rPr lang="en-US" dirty="0"/>
              <a:t>male, nine</a:t>
            </a:r>
            <a:br>
              <a:rPr lang="en-US" dirty="0"/>
            </a:br>
            <a:br>
              <a:rPr lang="en-US" dirty="0"/>
            </a:br>
            <a:r>
              <a:rPr lang="en-US" u="sng" dirty="0"/>
              <a:t>		</a:t>
            </a:r>
            <a:r>
              <a:rPr lang="zh-TW" altLang="en-US" u="sng" dirty="0"/>
              <a:t>陰</a:t>
            </a:r>
            <a:r>
              <a:rPr lang="en-US" u="sng" dirty="0"/>
              <a:t>	YĪN		</a:t>
            </a:r>
            <a:endParaRPr lang="en-US" dirty="0"/>
          </a:p>
          <a:p>
            <a:r>
              <a:rPr lang="en-US" dirty="0"/>
              <a:t>dark, shadow</a:t>
            </a:r>
          </a:p>
          <a:p>
            <a:r>
              <a:rPr lang="en-US" dirty="0"/>
              <a:t>earth, water</a:t>
            </a:r>
          </a:p>
          <a:p>
            <a:r>
              <a:rPr lang="en-US" dirty="0"/>
              <a:t>moon</a:t>
            </a:r>
          </a:p>
          <a:p>
            <a:r>
              <a:rPr lang="en-US" dirty="0"/>
              <a:t>obscured, hidden, cloudy (misty)</a:t>
            </a:r>
          </a:p>
          <a:p>
            <a:r>
              <a:rPr lang="en-US" dirty="0"/>
              <a:t>weak</a:t>
            </a:r>
          </a:p>
          <a:p>
            <a:r>
              <a:rPr lang="en-US" dirty="0"/>
              <a:t>soft, tender, pliable, supple, (</a:t>
            </a:r>
            <a:r>
              <a:rPr lang="zh-TW" altLang="en-US" dirty="0"/>
              <a:t>柔 </a:t>
            </a:r>
            <a:r>
              <a:rPr lang="en-US" dirty="0" err="1"/>
              <a:t>róu</a:t>
            </a:r>
            <a:r>
              <a:rPr lang="en-US" dirty="0"/>
              <a:t>)</a:t>
            </a:r>
          </a:p>
          <a:p>
            <a:r>
              <a:rPr lang="en-US" dirty="0"/>
              <a:t>yielding, gentle, submissive</a:t>
            </a:r>
          </a:p>
          <a:p>
            <a:r>
              <a:rPr lang="en-US" dirty="0"/>
              <a:t>adaptive, responsive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female, six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617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4BAB-086F-9149-9A0C-17862D4E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85048-B309-2C4D-A4D7-D19944E3B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Five Phase Interactions	= </a:t>
            </a:r>
            <a:r>
              <a:rPr lang="en-US" b="1" i="1" u="sng" dirty="0"/>
              <a:t>interpreted as:</a:t>
            </a:r>
            <a:r>
              <a:rPr lang="en-US" b="1" u="sng" dirty="0"/>
              <a:t>		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</a:t>
            </a:r>
            <a:r>
              <a:rPr lang="zh-TW" altLang="en-US" dirty="0"/>
              <a:t>生</a:t>
            </a:r>
            <a:r>
              <a:rPr lang="en-US" dirty="0"/>
              <a:t>  </a:t>
            </a:r>
            <a:r>
              <a:rPr lang="en-US" b="1" dirty="0" err="1"/>
              <a:t>Shēng</a:t>
            </a:r>
            <a:r>
              <a:rPr lang="en-US" dirty="0"/>
              <a:t>		= generation; productive, creative relations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zh-TW" altLang="en-US" dirty="0"/>
              <a:t>剋  </a:t>
            </a:r>
            <a:r>
              <a:rPr lang="en-US" b="1" dirty="0" err="1"/>
              <a:t>Kè</a:t>
            </a:r>
            <a:r>
              <a:rPr lang="en-US" dirty="0"/>
              <a:t>		= restraining, limiting, binding, destructive relations</a:t>
            </a:r>
          </a:p>
          <a:p>
            <a:pPr marL="0" indent="0">
              <a:buNone/>
            </a:pPr>
            <a:r>
              <a:rPr lang="en-US" dirty="0"/>
              <a:t>C. Reverse </a:t>
            </a:r>
            <a:r>
              <a:rPr lang="en-US" dirty="0" err="1"/>
              <a:t>Ke</a:t>
            </a:r>
            <a:r>
              <a:rPr lang="en-US" dirty="0"/>
              <a:t>	= ineffective, dis-empowering, shaming relations</a:t>
            </a:r>
          </a:p>
          <a:p>
            <a:pPr marL="0" indent="0">
              <a:buNone/>
            </a:pPr>
            <a:r>
              <a:rPr lang="en-US" dirty="0"/>
              <a:t>D. Reverse Sheng	= </a:t>
            </a:r>
            <a:r>
              <a:rPr lang="en-US" sz="2400" dirty="0"/>
              <a:t>depleting, exhausting, demanding, draining relations</a:t>
            </a:r>
          </a:p>
          <a:p>
            <a:pPr marL="0" indent="0">
              <a:buNone/>
            </a:pPr>
            <a:r>
              <a:rPr lang="en-US" dirty="0"/>
              <a:t>E. Same Phase	= reinforcing, supporting, supplemental 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1393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EDA2-4A3E-D241-8D34-C6C31943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Papyrus" panose="020B0602040200020303" pitchFamily="34" charset="77"/>
              </a:rPr>
              <a:t>Example of 5 Phase/Element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C4512-4943-674D-859B-61FEB05F1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 5 bi-grams will constitute </a:t>
            </a:r>
            <a:r>
              <a:rPr lang="en-US" b="1" dirty="0"/>
              <a:t>4 interactions </a:t>
            </a:r>
            <a:r>
              <a:rPr lang="en-US" dirty="0"/>
              <a:t>within each hexagram.</a:t>
            </a:r>
          </a:p>
          <a:p>
            <a:r>
              <a:rPr lang="en-US" i="1" dirty="0"/>
              <a:t>Assign elements, then relationship between each of the four, then interpret all 4 relationships for a composite picture.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u="sng" dirty="0"/>
              <a:t>6 Lines = 5 Bigrams</a:t>
            </a:r>
            <a:r>
              <a:rPr lang="en-US" b="1" dirty="0"/>
              <a:t>	</a:t>
            </a:r>
            <a:r>
              <a:rPr lang="en-US" b="1" u="sng" dirty="0"/>
              <a:t>Elements</a:t>
            </a:r>
            <a:r>
              <a:rPr lang="en-US" b="1" dirty="0"/>
              <a:t>	</a:t>
            </a:r>
            <a:r>
              <a:rPr lang="en-US" b="1" u="sng" dirty="0"/>
              <a:t>Yields</a:t>
            </a:r>
            <a:r>
              <a:rPr lang="en-US" b="1" dirty="0"/>
              <a:t>	</a:t>
            </a:r>
            <a:r>
              <a:rPr lang="en-US" b="1" u="sng" dirty="0"/>
              <a:t>Elemental Interaction</a:t>
            </a:r>
            <a:r>
              <a:rPr lang="en-US" b="1" dirty="0"/>
              <a:t>	</a:t>
            </a:r>
            <a:r>
              <a:rPr lang="en-US" b="1" u="sng" dirty="0"/>
              <a:t>Interpretation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–––––––––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		Fire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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–––––––––	</a:t>
            </a: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4. </a:t>
            </a:r>
            <a:r>
              <a:rPr lang="en-US" b="1" dirty="0"/>
              <a:t>Metal insults Fire</a:t>
            </a:r>
            <a:r>
              <a:rPr lang="en-US" dirty="0"/>
              <a:t>	= C. </a:t>
            </a:r>
            <a:r>
              <a:rPr lang="en-US" b="1" dirty="0"/>
              <a:t>ineffective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		Metal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     </a:t>
            </a:r>
            <a:r>
              <a:rPr lang="en-US" dirty="0">
                <a:sym typeface="Symbol" pitchFamily="2" charset="2"/>
              </a:rPr>
              <a:t>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––––  ––––	</a:t>
            </a:r>
            <a:r>
              <a:rPr lang="en-US" dirty="0"/>
              <a:t>	       	      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3. </a:t>
            </a:r>
            <a:r>
              <a:rPr lang="en-US" b="1" dirty="0"/>
              <a:t>Wood insults Metal</a:t>
            </a:r>
            <a:r>
              <a:rPr lang="en-US" dirty="0"/>
              <a:t>	= C. </a:t>
            </a:r>
            <a:r>
              <a:rPr lang="en-US" b="1" dirty="0"/>
              <a:t>ineffective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		Wood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     </a:t>
            </a:r>
            <a:r>
              <a:rPr lang="en-US" dirty="0">
                <a:sym typeface="Symbol" pitchFamily="2" charset="2"/>
              </a:rPr>
              <a:t>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–––––––––	</a:t>
            </a: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2. </a:t>
            </a:r>
            <a:r>
              <a:rPr lang="en-US" b="1" dirty="0"/>
              <a:t>Metal controls Wood</a:t>
            </a:r>
            <a:r>
              <a:rPr lang="en-US" dirty="0"/>
              <a:t>	= B. </a:t>
            </a:r>
            <a:r>
              <a:rPr lang="en-US" b="1" dirty="0"/>
              <a:t>limiting, restraining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		Metal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     </a:t>
            </a:r>
            <a:r>
              <a:rPr lang="en-US" dirty="0">
                <a:sym typeface="Symbol" pitchFamily="2" charset="2"/>
              </a:rPr>
              <a:t>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––––  ––––	</a:t>
            </a:r>
            <a:r>
              <a:rPr lang="en-US" dirty="0"/>
              <a:t>	       	      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1. </a:t>
            </a:r>
            <a:r>
              <a:rPr lang="en-US" b="1" dirty="0"/>
              <a:t>Water drains Metal</a:t>
            </a:r>
            <a:r>
              <a:rPr lang="en-US" dirty="0"/>
              <a:t>	= D. </a:t>
            </a:r>
            <a:r>
              <a:rPr lang="en-US" b="1" dirty="0"/>
              <a:t>depleting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		Water</a:t>
            </a:r>
            <a:r>
              <a:rPr lang="en-US" dirty="0"/>
              <a:t>	       </a:t>
            </a:r>
            <a:r>
              <a:rPr lang="en-US" dirty="0">
                <a:sym typeface="Symbol" pitchFamily="2" charset="2"/>
              </a:rPr>
              <a:t>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––––  ––––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Hexagram 53		Gradual Progress</a:t>
            </a:r>
            <a:r>
              <a:rPr lang="en-US" dirty="0"/>
              <a:t>	(Slowly/Gradually Developing)</a:t>
            </a:r>
          </a:p>
        </p:txBody>
      </p:sp>
    </p:spTree>
    <p:extLst>
      <p:ext uri="{BB962C8B-B14F-4D97-AF65-F5344CB8AC3E}">
        <p14:creationId xmlns:p14="http://schemas.microsoft.com/office/powerpoint/2010/main" val="10734169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3515-EA09-604E-92D5-BC7F5936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pyrus" panose="020B0602040200020303" pitchFamily="34" charset="77"/>
              </a:rPr>
              <a:t>Element Analysis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89DD2-8CFC-094F-823C-4462456E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Analysis:</a:t>
            </a:r>
            <a:r>
              <a:rPr lang="en-US" dirty="0"/>
              <a:t>	reading upward from the bottom to the top.</a:t>
            </a:r>
          </a:p>
          <a:p>
            <a:r>
              <a:rPr lang="en-US" dirty="0"/>
              <a:t>One might read this as a depleting, limiting/restrained, and ineffective situation</a:t>
            </a:r>
          </a:p>
          <a:p>
            <a:r>
              <a:rPr lang="en-US" dirty="0"/>
              <a:t>therefore the best one could hope for is </a:t>
            </a:r>
            <a:r>
              <a:rPr lang="en-US" b="1" dirty="0"/>
              <a:t>gradual development</a:t>
            </a:r>
            <a:r>
              <a:rPr lang="en-US" dirty="0"/>
              <a:t>.</a:t>
            </a:r>
          </a:p>
          <a:p>
            <a:r>
              <a:rPr lang="en-US" dirty="0"/>
              <a:t>Or perhaps because of its limitations, one is challenged, </a:t>
            </a:r>
            <a:br>
              <a:rPr lang="en-US" dirty="0"/>
            </a:br>
            <a:r>
              <a:rPr lang="en-US" dirty="0"/>
              <a:t>and through meeting the challenges, </a:t>
            </a:r>
          </a:p>
          <a:p>
            <a:r>
              <a:rPr lang="en-US" dirty="0"/>
              <a:t>one does make progress, though it be only incremental.</a:t>
            </a:r>
            <a:br>
              <a:rPr lang="en-US" dirty="0"/>
            </a:br>
            <a:r>
              <a:rPr lang="en-US" dirty="0"/>
              <a:t>(to use Wilhelm’s phrase, “Perseverance Furthers”)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Note the absence of the Earth phase in step one.</a:t>
            </a:r>
          </a:p>
        </p:txBody>
      </p:sp>
    </p:spTree>
    <p:extLst>
      <p:ext uri="{BB962C8B-B14F-4D97-AF65-F5344CB8AC3E}">
        <p14:creationId xmlns:p14="http://schemas.microsoft.com/office/powerpoint/2010/main" val="185788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2912</Words>
  <Application>Microsoft Macintosh PowerPoint</Application>
  <PresentationFormat>Widescreen</PresentationFormat>
  <Paragraphs>998</Paragraphs>
  <Slides>92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102" baseType="lpstr">
      <vt:lpstr>新細明體</vt:lpstr>
      <vt:lpstr>新細明體</vt:lpstr>
      <vt:lpstr>Arial</vt:lpstr>
      <vt:lpstr>Calibri</vt:lpstr>
      <vt:lpstr>Calibri Light</vt:lpstr>
      <vt:lpstr>Papyrus</vt:lpstr>
      <vt:lpstr>Symbol</vt:lpstr>
      <vt:lpstr>Wingdings 2</vt:lpstr>
      <vt:lpstr>Wingdings 3</vt:lpstr>
      <vt:lpstr>Office Theme</vt:lpstr>
      <vt:lpstr>The Structure of Hexagrams</vt:lpstr>
      <vt:lpstr>Outline of Structural Components</vt:lpstr>
      <vt:lpstr>Outline (continued)</vt:lpstr>
      <vt:lpstr>Outline (continued)</vt:lpstr>
      <vt:lpstr>The Yi Jing Speaks a Symbolic Language</vt:lpstr>
      <vt:lpstr>Symbolic Language (cont.)</vt:lpstr>
      <vt:lpstr>Symbolic Language (cont.)</vt:lpstr>
      <vt:lpstr>Symbolic Language (cont.)</vt:lpstr>
      <vt:lpstr>Common Associations &amp; References to Yin/Yang used in the Yi Jing</vt:lpstr>
      <vt:lpstr>Common Yin-Yang Associations (cont.)</vt:lpstr>
      <vt:lpstr>Common Yin-Yang Associations (cont.)</vt:lpstr>
      <vt:lpstr>“In strictest confidence, there are times when even I cannot tell yin from yang”</vt:lpstr>
      <vt:lpstr>Spaces &amp; Line Positions  The Structure of Hexagrams – Part I</vt:lpstr>
      <vt:lpstr>五 倫  WǓ LÚN = The FIVE RELATIONSHIPS</vt:lpstr>
      <vt:lpstr>The Five Constants</vt:lpstr>
      <vt:lpstr>The Five Constants (cont.)</vt:lpstr>
      <vt:lpstr>The Five Constants (cont.)</vt:lpstr>
      <vt:lpstr>Spaces/Positions A General Scheme</vt:lpstr>
      <vt:lpstr>Spaces/Positions (cont.)</vt:lpstr>
      <vt:lpstr>Spaces/Positions (cont.)</vt:lpstr>
      <vt:lpstr>Spaces/Positions (cont.) Societal Position / Social Role</vt:lpstr>
      <vt:lpstr>Societal Position / Social Role (cont.)</vt:lpstr>
      <vt:lpstr>Societal Position / Social Role (cont.)</vt:lpstr>
      <vt:lpstr>Societal Position / Social Role (cont.)</vt:lpstr>
      <vt:lpstr>Societal Position / Social Role (cont.)</vt:lpstr>
      <vt:lpstr>LINE POSITIONS: Related to the Body / Body Associations</vt:lpstr>
      <vt:lpstr>Body Associations (cont.)</vt:lpstr>
      <vt:lpstr>Body Associations (cont.)</vt:lpstr>
      <vt:lpstr>EMPHASIS is ADDED by the nature of the Line occupying Space</vt:lpstr>
      <vt:lpstr>TIME and SEQUENCE</vt:lpstr>
      <vt:lpstr>TIME and SEQUENCE (cont.)</vt:lpstr>
      <vt:lpstr>TIME and SEQUENCE (cont.)</vt:lpstr>
      <vt:lpstr>TIME and SEQUENCE (cont.)</vt:lpstr>
      <vt:lpstr>TIME FRAMES</vt:lpstr>
      <vt:lpstr>爻位  Yáo Wèi LINES &amp; POSITION</vt:lpstr>
      <vt:lpstr>Correct or Proper Lines (cont.)</vt:lpstr>
      <vt:lpstr>Correct or Proper Lines (cont.)</vt:lpstr>
      <vt:lpstr>Correct or Proper Lines (cont.)</vt:lpstr>
      <vt:lpstr>Correct or Proper Lines (cont.)</vt:lpstr>
      <vt:lpstr>Interpretation of a Hexagram Based on the Number of Correct Lines</vt:lpstr>
      <vt:lpstr>Number of Correct Lines (cont.)</vt:lpstr>
      <vt:lpstr>Number of Correct Lines (cont.)</vt:lpstr>
      <vt:lpstr>Number of Correct Lines (cont.)</vt:lpstr>
      <vt:lpstr>卦 主 Guà Zhǔ = Hexagram Masters/Governors RULING/HOST LINES</vt:lpstr>
      <vt:lpstr>RULING/HOST LINES (cont.)</vt:lpstr>
      <vt:lpstr>RULING/HOST LINES (cont.)</vt:lpstr>
      <vt:lpstr>Table Analyzing Ruling/Host Lines</vt:lpstr>
      <vt:lpstr>NUMBER of RULERS/HOSTS</vt:lpstr>
      <vt:lpstr>RULERS/HOSTS (cont.)</vt:lpstr>
      <vt:lpstr>LINES IN TRANSITION Kinetic – Moving  – Changing  –Transforming Lines</vt:lpstr>
      <vt:lpstr>LINES IN TRANSITION (cont.)</vt:lpstr>
      <vt:lpstr>LINES IN TRANSITION (cont.)</vt:lpstr>
      <vt:lpstr>MODIFIED STANDARD PROCEDURE (Modification for 2 changing lines)</vt:lpstr>
      <vt:lpstr>Interpreting Your Hexagram Based on the Number of Moving Lines</vt:lpstr>
      <vt:lpstr>Number of Moving Lines (cont.)</vt:lpstr>
      <vt:lpstr>Number of Moving Lines (cont.)</vt:lpstr>
      <vt:lpstr>Direction of Change</vt:lpstr>
      <vt:lpstr>Direction of Change (cont.)</vt:lpstr>
      <vt:lpstr>Number of Moving Lines – Zhu-Xi</vt:lpstr>
      <vt:lpstr>Number of Moving Lines – Zhu-Xi (cont.)</vt:lpstr>
      <vt:lpstr>Number of Moving Lines – Zhu-Xi (cont.)</vt:lpstr>
      <vt:lpstr>Common Omens Appended to Line Texts</vt:lpstr>
      <vt:lpstr>Common Omens (cont.)</vt:lpstr>
      <vt:lpstr>Common Omens (cont.)</vt:lpstr>
      <vt:lpstr>SUMMARIZING LINES</vt:lpstr>
      <vt:lpstr>The Structure of Hexagrams – Part II</vt:lpstr>
      <vt:lpstr>(Pairs of) Lines  (爻 Yáo)</vt:lpstr>
      <vt:lpstr>(Pairs of) Lines  (cont.)</vt:lpstr>
      <vt:lpstr>(Pairs of) Lines  (cont.)</vt:lpstr>
      <vt:lpstr>(Pairs of) Lines  (cont.)</vt:lpstr>
      <vt:lpstr>(Pairs of) Lines  (cont.)</vt:lpstr>
      <vt:lpstr>(Pairs of) Lines  (cont.) Central Lines  (中爻 Zhōng Yáo)</vt:lpstr>
      <vt:lpstr>Central Lines  (cont.)</vt:lpstr>
      <vt:lpstr>(Pairs of) Lines  (cont.) Lines that Hold, or Ride Together</vt:lpstr>
      <vt:lpstr>Holding Together (cont.)</vt:lpstr>
      <vt:lpstr>Examples of Holding Together (A)</vt:lpstr>
      <vt:lpstr>Examples of Holding Together  (B)</vt:lpstr>
      <vt:lpstr>Examples of Holding Together  (II A)</vt:lpstr>
      <vt:lpstr>Examples of Holding Together  (II B)</vt:lpstr>
      <vt:lpstr>Riding Together</vt:lpstr>
      <vt:lpstr>Corresponding/Responding Lines</vt:lpstr>
      <vt:lpstr>Examples of Correspondence (A)</vt:lpstr>
      <vt:lpstr>Examples of Correspondence (B)</vt:lpstr>
      <vt:lpstr> Examples of Correspondence (C)</vt:lpstr>
      <vt:lpstr>Examples of Correspondence (D)</vt:lpstr>
      <vt:lpstr>Correspondence/Resonance (cont.)</vt:lpstr>
      <vt:lpstr>Count the Number of  Corresponding Line Pairs</vt:lpstr>
      <vt:lpstr>Counting Correspondence</vt:lpstr>
      <vt:lpstr>Bigrams &amp; 5 Element Interpretation</vt:lpstr>
      <vt:lpstr>PowerPoint Presentation</vt:lpstr>
      <vt:lpstr>Example of 5 Phase/Element Analysis</vt:lpstr>
      <vt:lpstr>Element Analysis (cont.)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Hexagrams</dc:title>
  <dc:creator>Jim Cleaver</dc:creator>
  <cp:lastModifiedBy>Jim Cleaver</cp:lastModifiedBy>
  <cp:revision>54</cp:revision>
  <dcterms:created xsi:type="dcterms:W3CDTF">2019-06-30T15:36:05Z</dcterms:created>
  <dcterms:modified xsi:type="dcterms:W3CDTF">2019-07-08T00:02:35Z</dcterms:modified>
</cp:coreProperties>
</file>