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F44E-4FF8-D748-898D-A2596AA0B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AC331-F4BC-7646-A0D2-EC21C390E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B5F6-090F-F44F-B828-92B90086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4FCDE-427F-3848-B980-035AF138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03D56-EB29-1042-9530-4656F4EF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60D85-58F4-1D4E-93B8-D6EAE5C1E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30711-4482-904F-93D3-1B63FF065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A08E5-80DC-164F-BC56-AC76EDB4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E3162-0585-204A-AFC9-57F81025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C0B0-9B8D-3F43-8E74-7AD8DD7D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B63077-3B17-CA48-A099-F9C342C9F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0A525-514A-9C46-A98E-373B99FDC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7E51F-56FB-3E4B-A0EB-8DB4583DE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D406E-C866-ED43-B3C3-F157BCE97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DC2B5-EB02-5A41-B56B-1EAAEA2D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0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B6AA-E20E-DA40-A280-FC0E1697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7FE39-5D4E-894A-BF9A-DF7EBADE8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04E82-7026-8347-B00D-C863288A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3131B-BEFB-BA47-8044-A44057E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ADBE8-0443-2C49-B8AA-5EB6BB57A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8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2FDF7-44E3-DE44-A4F5-7863C9EF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B1494-DB09-CB4E-9054-C7D6EDE2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0264C-2465-FB44-8008-E37713DD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D5196-D758-3549-A44A-A1E02954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54763-9941-1E4D-85FD-91350BCD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9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6E2AA-2173-F145-8BBC-F284F722C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62A0-2859-4D4C-8A71-295078482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CF8D8-5CD2-C840-9928-8DF396E25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2BF08-1874-B141-B474-E0F39B13F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7A300-A034-934F-8B2A-5DA29C00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428D9-00D5-FA40-A88A-EA900458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7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FCA44-074C-6545-B666-283E8011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D566A-F85D-AB43-BC46-5297CB3F7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3E1E9-F9D0-0143-9E45-6599B8A01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3F63C-030F-8741-B4FD-28910D711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8B61A-A20C-E348-A969-1F1FB26D0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50B07C-8AF2-D94F-9762-4930C5E3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B96FA5-3F8E-CB4C-B23E-9FCF6EF8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ECDBA5-54F1-AE44-A5BC-F314955C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1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EBCC-D5A6-2640-9D2C-4B7CC92B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7FD29E-90FC-2C46-B55E-CBB2EF6C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70892-461F-5D48-A305-730AEF24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6AE87-CFFB-7F4A-A52B-46427A91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6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25424-FD62-3447-92F5-CB1DAD7F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F316DD-8AE2-DB46-B142-B1D27AF1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267E5-402A-B44D-966E-6B4B6B69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5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13D6-F1D1-8B4C-852F-A546CE24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B0001-178D-6542-BA5D-7434627E5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004D4-1FE9-5E49-A96E-332048C69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829AA-A232-4C4E-9199-CC56D468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A1485-7E53-9A47-A0BF-B3DEFD29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025B6-461B-A143-BE10-D61504F7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3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AF63-23A9-4545-A41F-3029D8ECA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822D35-ACE8-5E4F-8694-F92A6C2A3E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00E9F-685F-864E-8919-988E53CAB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57797-34DE-B742-9A91-E8506588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C0848-74E0-6745-B603-C06DE6E2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2A3ED-9D72-A44A-95D1-39D11114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4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16C07-6320-7845-BE70-AA0DB188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6B588-86BE-E543-A22E-0DD84F3E0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55525-AC3A-514B-A679-A7B5D2303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46B3B-0DCA-FD4F-BA2E-CA0C9FEAFCA9}" type="datetimeFigureOut">
              <a:rPr lang="en-US" smtClean="0"/>
              <a:t>12/31/19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F72C1-B731-DB43-80EF-8A5818B32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70326-C889-FE4D-93CA-DF07F6224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7512C-E548-3A49-9849-D2483AE5E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07F5-1820-054F-A436-CA2224C96E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6400" b="1" dirty="0">
                <a:latin typeface="Papyrus" panose="020B0602040200020303" pitchFamily="34" charset="77"/>
              </a:rPr>
              <a:t>Hexagram</a:t>
            </a:r>
            <a:br>
              <a:rPr lang="en-US" sz="6400" b="1" dirty="0">
                <a:latin typeface="Papyrus" panose="020B0602040200020303" pitchFamily="34" charset="77"/>
              </a:rPr>
            </a:br>
            <a:r>
              <a:rPr lang="en-US" sz="6400" b="1" dirty="0">
                <a:latin typeface="Papyrus" panose="020B0602040200020303" pitchFamily="34" charset="77"/>
              </a:rPr>
              <a:t>Identification Key</a:t>
            </a:r>
            <a:endParaRPr lang="en-US" sz="6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3B34C-6569-B148-9F60-7538B3D86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latin typeface="Papyrus" panose="020B0602040200020303" pitchFamily="34" charset="77"/>
              </a:rPr>
              <a:t>Jim Cleaver</a:t>
            </a:r>
          </a:p>
        </p:txBody>
      </p:sp>
    </p:spTree>
    <p:extLst>
      <p:ext uri="{BB962C8B-B14F-4D97-AF65-F5344CB8AC3E}">
        <p14:creationId xmlns:p14="http://schemas.microsoft.com/office/powerpoint/2010/main" val="115194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8AA603-40A4-2A4E-BE31-84769F857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90093"/>
              </p:ext>
            </p:extLst>
          </p:nvPr>
        </p:nvGraphicFramePr>
        <p:xfrm>
          <a:off x="2743200" y="0"/>
          <a:ext cx="6441453" cy="706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717">
                  <a:extLst>
                    <a:ext uri="{9D8B030D-6E8A-4147-A177-3AD203B41FA5}">
                      <a16:colId xmlns:a16="http://schemas.microsoft.com/office/drawing/2014/main" val="3236279743"/>
                    </a:ext>
                  </a:extLst>
                </a:gridCol>
                <a:gridCol w="715717">
                  <a:extLst>
                    <a:ext uri="{9D8B030D-6E8A-4147-A177-3AD203B41FA5}">
                      <a16:colId xmlns:a16="http://schemas.microsoft.com/office/drawing/2014/main" val="668629611"/>
                    </a:ext>
                  </a:extLst>
                </a:gridCol>
                <a:gridCol w="715717">
                  <a:extLst>
                    <a:ext uri="{9D8B030D-6E8A-4147-A177-3AD203B41FA5}">
                      <a16:colId xmlns:a16="http://schemas.microsoft.com/office/drawing/2014/main" val="1189957632"/>
                    </a:ext>
                  </a:extLst>
                </a:gridCol>
                <a:gridCol w="715717">
                  <a:extLst>
                    <a:ext uri="{9D8B030D-6E8A-4147-A177-3AD203B41FA5}">
                      <a16:colId xmlns:a16="http://schemas.microsoft.com/office/drawing/2014/main" val="953702416"/>
                    </a:ext>
                  </a:extLst>
                </a:gridCol>
                <a:gridCol w="715717">
                  <a:extLst>
                    <a:ext uri="{9D8B030D-6E8A-4147-A177-3AD203B41FA5}">
                      <a16:colId xmlns:a16="http://schemas.microsoft.com/office/drawing/2014/main" val="3099043347"/>
                    </a:ext>
                  </a:extLst>
                </a:gridCol>
                <a:gridCol w="715717">
                  <a:extLst>
                    <a:ext uri="{9D8B030D-6E8A-4147-A177-3AD203B41FA5}">
                      <a16:colId xmlns:a16="http://schemas.microsoft.com/office/drawing/2014/main" val="561825740"/>
                    </a:ext>
                  </a:extLst>
                </a:gridCol>
                <a:gridCol w="715717">
                  <a:extLst>
                    <a:ext uri="{9D8B030D-6E8A-4147-A177-3AD203B41FA5}">
                      <a16:colId xmlns:a16="http://schemas.microsoft.com/office/drawing/2014/main" val="3986258274"/>
                    </a:ext>
                  </a:extLst>
                </a:gridCol>
                <a:gridCol w="715717">
                  <a:extLst>
                    <a:ext uri="{9D8B030D-6E8A-4147-A177-3AD203B41FA5}">
                      <a16:colId xmlns:a16="http://schemas.microsoft.com/office/drawing/2014/main" val="1725180441"/>
                    </a:ext>
                  </a:extLst>
                </a:gridCol>
                <a:gridCol w="715717">
                  <a:extLst>
                    <a:ext uri="{9D8B030D-6E8A-4147-A177-3AD203B41FA5}">
                      <a16:colId xmlns:a16="http://schemas.microsoft.com/office/drawing/2014/main" val="2159393258"/>
                    </a:ext>
                  </a:extLst>
                </a:gridCol>
              </a:tblGrid>
              <a:tr h="76085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effectLst/>
                        </a:rPr>
                        <a:t>→ → →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Upper </a:t>
                      </a:r>
                      <a:r>
                        <a:rPr lang="en-US" sz="800" b="0" dirty="0">
                          <a:effectLst/>
                        </a:rPr>
                        <a:t>Trigram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 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u="dashHeavy" baseline="0" dirty="0">
                          <a:effectLst/>
                        </a:rPr>
                        <a:t>                                  </a:t>
                      </a:r>
                      <a:r>
                        <a:rPr lang="en-US" sz="6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Lower </a:t>
                      </a:r>
                      <a:r>
                        <a:rPr lang="en-US" sz="800" b="0" dirty="0">
                          <a:effectLst/>
                        </a:rPr>
                        <a:t>Trigram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</a:rPr>
                        <a:t>⏚ ↓ ⏚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Qian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☰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Heaven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Dui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☱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Lake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Li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☲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Fire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Zhen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☳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Thunder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</a:rPr>
                        <a:t>Xun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☴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Wind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Kan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☵</a:t>
                      </a:r>
                      <a:endParaRPr lang="en-US" sz="8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</a:rPr>
                        <a:t>Water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Gen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☶</a:t>
                      </a:r>
                      <a:endParaRPr lang="en-US" sz="7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Mountain</a:t>
                      </a:r>
                      <a:endParaRPr lang="en-US" sz="700" b="1">
                        <a:effectLst/>
                        <a:latin typeface="Times" pitchFamily="2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Kun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☷</a:t>
                      </a:r>
                      <a:endParaRPr lang="en-US" sz="8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</a:rPr>
                        <a:t>Earth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110837882"/>
                  </a:ext>
                </a:extLst>
              </a:tr>
              <a:tr h="760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Qian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☰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Heaven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43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14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34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26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11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1292214329"/>
                  </a:ext>
                </a:extLst>
              </a:tr>
              <a:tr h="760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Dui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☱</a:t>
                      </a:r>
                      <a:endParaRPr lang="en-US" sz="8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</a:rPr>
                        <a:t>Lake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10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58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38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54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61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60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41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19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1348839825"/>
                  </a:ext>
                </a:extLst>
              </a:tr>
              <a:tr h="760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Li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☲</a:t>
                      </a:r>
                      <a:endParaRPr lang="en-US" sz="8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</a:rPr>
                        <a:t>Fire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13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49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30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55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37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63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22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36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2351677098"/>
                  </a:ext>
                </a:extLst>
              </a:tr>
              <a:tr h="760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Zhen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☳</a:t>
                      </a:r>
                      <a:endParaRPr lang="en-US" sz="8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</a:rPr>
                        <a:t>Thunder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25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17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21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51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42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27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24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2625706068"/>
                  </a:ext>
                </a:extLst>
              </a:tr>
              <a:tr h="760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Xun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☴</a:t>
                      </a:r>
                      <a:endParaRPr lang="en-US" sz="8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</a:rPr>
                        <a:t>Wind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44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28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50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32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57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48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18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46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91725080"/>
                  </a:ext>
                </a:extLst>
              </a:tr>
              <a:tr h="760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Kan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☵</a:t>
                      </a:r>
                      <a:endParaRPr lang="en-US" sz="8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</a:rPr>
                        <a:t>Water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47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64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40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59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29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3388878602"/>
                  </a:ext>
                </a:extLst>
              </a:tr>
              <a:tr h="760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Gen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☶</a:t>
                      </a:r>
                      <a:endParaRPr lang="en-US" sz="7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Mountain</a:t>
                      </a:r>
                      <a:endParaRPr lang="en-US" sz="700" b="1">
                        <a:effectLst/>
                        <a:latin typeface="Times" pitchFamily="2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33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31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56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62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53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39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52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15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1447078066"/>
                  </a:ext>
                </a:extLst>
              </a:tr>
              <a:tr h="760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Kun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☷</a:t>
                      </a:r>
                      <a:endParaRPr lang="en-US" sz="8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</a:rPr>
                        <a:t>Earth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12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45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35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16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20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23</a:t>
                      </a:r>
                      <a:endParaRPr lang="en-US" sz="8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45326" marR="45326" marT="0" marB="0" anchor="ctr"/>
                </a:tc>
                <a:extLst>
                  <a:ext uri="{0D108BD9-81ED-4DB2-BD59-A6C34878D82A}">
                    <a16:rowId xmlns:a16="http://schemas.microsoft.com/office/drawing/2014/main" val="381793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54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132</Words>
  <Application>Microsoft Macintosh PowerPoint</Application>
  <PresentationFormat>Widescreen</PresentationFormat>
  <Paragraphs>122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Papyrus</vt:lpstr>
      <vt:lpstr>Times</vt:lpstr>
      <vt:lpstr>Times New Roman</vt:lpstr>
      <vt:lpstr>Office Theme</vt:lpstr>
      <vt:lpstr>Hexagram Identification Key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Hexagram Identification Key</dc:title>
  <dc:creator>Jim Cleaver</dc:creator>
  <cp:lastModifiedBy>Jim Cleaver</cp:lastModifiedBy>
  <cp:revision>6</cp:revision>
  <dcterms:created xsi:type="dcterms:W3CDTF">2019-07-03T13:36:40Z</dcterms:created>
  <dcterms:modified xsi:type="dcterms:W3CDTF">2019-12-31T20:42:31Z</dcterms:modified>
</cp:coreProperties>
</file>