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1007-14ED-5A42-A6B4-C0C833CD1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17785-6E01-0745-B762-605D70E12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745EC-06EE-C74C-A995-1DDEE84B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720FD-33F2-9E4B-9054-0D08EEBF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472B8-E755-4F4D-B2B5-566E9D43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2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69BD3-7FE2-9D40-8D55-BD3EF9D21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DD949-33C8-E04A-BA96-161C65F73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D23B1-BF9E-F442-8945-FE6472E91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82E40-DA7E-AB4C-A73D-00DEC190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8BDE3-D38C-4C42-9F5D-42D68FC3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7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0100BB-05C9-6B41-A80C-8E245B77E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B38F2-E9C0-E944-B419-CB0DB0576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80B11-5687-3841-AC7F-5C4D4E654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39D02-2B87-BE4E-8978-A117A1A9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5C068-82FC-2446-8B76-53FE13DFF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6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52880-4771-964E-96FB-DB6A11683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641F9-A4A2-F84F-B1A5-BE9427FBA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A42D8-F674-CC41-BE39-949271D79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C88AD-C466-0E43-B7E7-6B24DDE9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DB09B-BA15-7C45-B114-53E9C27C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F07E-6E3C-BE4F-8268-6D8D4A67C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452BD-78D0-ED42-93FF-BF3648459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6E8D3-BBA4-C14F-9EDD-D4208772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6A810-81E7-B647-8BBF-452E552C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C58CB-1D27-EB40-B940-3AC01E4F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6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8DBDF-4392-DA43-A67B-56751E77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04D15-71B8-C04B-97C9-8274ED77E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54287-1EDB-0F4B-B1A3-FE68C3C8B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BF3D3-AB5F-CB41-B879-4637C3CCF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53ABE-96A5-674F-8B15-6C0862FE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DC082-077A-F84A-9491-194BFDB6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7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DF84B-4F91-6B44-85B4-04AB176A5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6FB90-0542-954B-9CE9-7D6AE99D0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3258-682C-2940-9667-74B42826C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0158C-C986-A747-9A04-792A5E7EC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15A35C-9897-7A4E-A9C3-FDBB23E8B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F9483C-1476-8E4F-99F5-2E8587535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475E54-B5A2-E541-BB35-3C5406E58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5D0F29-D2EF-9944-B8F0-8F12990B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6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33946-8122-5342-AAE2-D42CE075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516147-AFE5-9943-BCFA-F34DDF463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DD5AB-286A-0941-8281-6FC5E932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944D3-5F94-BA49-9262-E8D5691E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1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D6920-4B4B-ED49-85D7-BD2B60D1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A0E89-C7A9-E742-946F-75D2D5D8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1BC79-CB47-E14F-BA89-188015FC5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2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E0D2E-A220-DC41-B2E7-3BD9BBF2B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7873A-B3D0-6847-98A8-9609BD66B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B9757-D776-6F4F-A886-C9B65F853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A32D8-9648-EC4C-9CD2-DF28181E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3B8A7-EEC8-7043-A920-A99CC32C4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E03B5-4D24-FB46-A33D-41589D4E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2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A2A5-B671-F241-A4EA-BDC641FF6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6AD95-704D-F745-A90E-9B1427AD08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B621D-9692-FC4D-A7E0-92EC1A9FF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300E-466E-1F4B-9427-9F62720E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49318-446A-3E4E-86CE-27A03EF9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21E7E-2A42-0C40-8E47-44B0AF38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1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96AA07-0050-EE4B-B89F-E202621B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450A7-5708-9441-BC8A-FE5FB1747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B14EB-6DCC-234D-BA5A-74ADA8E60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F6A39-D503-C540-A168-DC61F4336751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7EB8E-44E0-7B4C-B7EF-95439F85DD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4DEE9-5E60-1447-96A3-6DE26C8C4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6446-2F51-3147-9D8A-D04C690FF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7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373D-8422-584D-9ACF-3F5C14AC04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b="1" dirty="0">
                <a:latin typeface="Papyrus" panose="020B0602040200020303" pitchFamily="34" charset="77"/>
              </a:rPr>
              <a:t>The Yi Jing 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b="1" dirty="0">
                <a:latin typeface="Papyrus" panose="020B0602040200020303" pitchFamily="34" charset="77"/>
              </a:rPr>
              <a:t>and 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b="1" dirty="0">
                <a:latin typeface="Papyrus" panose="020B0602040200020303" pitchFamily="34" charset="77"/>
              </a:rPr>
              <a:t>The Genetic Code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C39287-2986-B543-94E1-2B5610C022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800" dirty="0">
                <a:latin typeface="Papyrus" panose="020B0602040200020303" pitchFamily="34" charset="77"/>
              </a:rPr>
              <a:t>Jim Cleaver</a:t>
            </a:r>
          </a:p>
        </p:txBody>
      </p:sp>
    </p:spTree>
    <p:extLst>
      <p:ext uri="{BB962C8B-B14F-4D97-AF65-F5344CB8AC3E}">
        <p14:creationId xmlns:p14="http://schemas.microsoft.com/office/powerpoint/2010/main" val="39671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B1B4-2299-CD41-B9CF-E7F40D883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The Yi Jing and the Genetic Code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A1025-8BF1-3247-9326-17176758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Both are universal codes</a:t>
            </a:r>
            <a:br>
              <a:rPr lang="en-US" b="1" dirty="0"/>
            </a:br>
            <a:r>
              <a:rPr lang="en-US" b="1" dirty="0"/>
              <a:t>There are clear correlations between the two codes </a:t>
            </a:r>
          </a:p>
          <a:p>
            <a:pPr marL="0" indent="0">
              <a:buNone/>
            </a:pPr>
            <a:r>
              <a:rPr lang="en-US" b="1" u="sng" dirty="0"/>
              <a:t>		Genetic Code		</a:t>
            </a:r>
            <a:r>
              <a:rPr lang="en-US" dirty="0"/>
              <a:t>	</a:t>
            </a:r>
            <a:r>
              <a:rPr lang="en-US" b="1" u="sng" dirty="0"/>
              <a:t>		Yi Jing	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  double helix structure; &amp; L vs. R rotation			• yin - yang logic</a:t>
            </a:r>
          </a:p>
          <a:p>
            <a:pPr marL="0" indent="0">
              <a:buNone/>
            </a:pPr>
            <a:r>
              <a:rPr lang="en-US" dirty="0"/>
              <a:t>•   ascending &amp; descending chains				• yang ascends	yin descends</a:t>
            </a:r>
          </a:p>
          <a:p>
            <a:pPr marL="0" indent="0">
              <a:buNone/>
            </a:pPr>
            <a:r>
              <a:rPr lang="en-US" dirty="0"/>
              <a:t>•   </a:t>
            </a:r>
            <a:r>
              <a:rPr lang="en-US" b="1" dirty="0"/>
              <a:t>32 codons &amp; anticodons </a:t>
            </a:r>
            <a:r>
              <a:rPr lang="en-US" dirty="0"/>
              <a:t>				• hexagrams are clearly paired whether in King Wen </a:t>
            </a:r>
            <a:br>
              <a:rPr lang="en-US" dirty="0"/>
            </a:br>
            <a:r>
              <a:rPr lang="en-US" dirty="0"/>
              <a:t>	(two sides of a zipper)				   or Fu Xi sequence = </a:t>
            </a:r>
            <a:r>
              <a:rPr lang="en-US" b="1" dirty="0"/>
              <a:t>32 pairs of hexagrams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i="1" dirty="0"/>
              <a:t>peptides are of two types:</a:t>
            </a:r>
          </a:p>
          <a:p>
            <a:pPr marL="0" indent="0">
              <a:buNone/>
            </a:pPr>
            <a:r>
              <a:rPr lang="en-US" dirty="0"/>
              <a:t>  	</a:t>
            </a:r>
            <a:r>
              <a:rPr lang="en-US" b="1" u="sng" dirty="0"/>
              <a:t>purines</a:t>
            </a:r>
            <a:r>
              <a:rPr lang="en-US" dirty="0"/>
              <a:t>	     &amp;        	</a:t>
            </a:r>
            <a:r>
              <a:rPr lang="en-US" b="1" u="sng" dirty="0"/>
              <a:t>pyrimidines</a:t>
            </a:r>
            <a:r>
              <a:rPr lang="en-US" dirty="0"/>
              <a:t>		• yang/light/solid	yin/dark/divided line</a:t>
            </a:r>
          </a:p>
          <a:p>
            <a:pPr marL="0" indent="0">
              <a:buNone/>
            </a:pPr>
            <a:r>
              <a:rPr lang="en-US" dirty="0"/>
              <a:t>	3 hydrogen bonds  vs.  2 hydrogen bonds		• #3 (odd #’s)	#2 (even #’s)</a:t>
            </a:r>
          </a:p>
          <a:p>
            <a:pPr marL="0" indent="0">
              <a:buNone/>
            </a:pPr>
            <a:r>
              <a:rPr lang="en-US" dirty="0"/>
              <a:t>       	(strong bond)	(weak bond)		• (firm/rigid)	(supple/weak)</a:t>
            </a:r>
          </a:p>
          <a:p>
            <a:pPr marL="0" indent="0">
              <a:buNone/>
            </a:pPr>
            <a:r>
              <a:rPr lang="en-US" dirty="0"/>
              <a:t>• 4 peptide/bases  (always in pairs)				• 4 bigrams </a:t>
            </a:r>
            <a:r>
              <a:rPr lang="en-US" sz="2500" dirty="0"/>
              <a:t>[tai-yin, shao-yang, shao-yin, tai-yang] </a:t>
            </a:r>
            <a:r>
              <a:rPr lang="en-US" dirty="0"/>
              <a:t>2 yin – 2 yang</a:t>
            </a:r>
          </a:p>
          <a:p>
            <a:pPr marL="0" indent="0">
              <a:buNone/>
            </a:pPr>
            <a:r>
              <a:rPr lang="en-US" b="1" dirty="0"/>
              <a:t>	A</a:t>
            </a:r>
            <a:r>
              <a:rPr lang="en-US" dirty="0"/>
              <a:t>denine &amp; </a:t>
            </a:r>
            <a:r>
              <a:rPr lang="en-US" b="1" dirty="0"/>
              <a:t>T</a:t>
            </a:r>
            <a:r>
              <a:rPr lang="en-US" dirty="0"/>
              <a:t>hymine  (2 H bonds)	• weak bonds	• represented by line #’s 6 &amp; 9  (old yin &amp; yang)</a:t>
            </a:r>
            <a:br>
              <a:rPr lang="en-US" dirty="0"/>
            </a:br>
            <a:r>
              <a:rPr lang="en-US" dirty="0"/>
              <a:t>						    are more likely to change, i.e. 6 or 9)</a:t>
            </a:r>
          </a:p>
          <a:p>
            <a:pPr marL="0" indent="0">
              <a:buNone/>
            </a:pPr>
            <a:r>
              <a:rPr lang="en-US" b="1" dirty="0"/>
              <a:t>	C</a:t>
            </a:r>
            <a:r>
              <a:rPr lang="en-US" dirty="0"/>
              <a:t>ytosine &amp; </a:t>
            </a:r>
            <a:r>
              <a:rPr lang="en-US" b="1" dirty="0"/>
              <a:t>G</a:t>
            </a:r>
            <a:r>
              <a:rPr lang="en-US" dirty="0"/>
              <a:t>uanine  (3 H bonds)	• strong bonds	• represented by line #’s 8 &amp; 7  (young yin &amp; yang)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0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74CD-4496-4148-8BA2-A2ED9250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Genetic Code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44CAA-FAC0-0145-995B-0591E6C58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		</a:t>
            </a:r>
            <a:r>
              <a:rPr lang="en-US" b="1" dirty="0"/>
              <a:t>T</a:t>
            </a:r>
            <a:r>
              <a:rPr lang="en-US" dirty="0"/>
              <a:t> =	0	</a:t>
            </a:r>
            <a:r>
              <a:rPr lang="en-US" b="1" dirty="0"/>
              <a:t>–––  –––</a:t>
            </a:r>
            <a:r>
              <a:rPr lang="en-US" dirty="0"/>
              <a:t>		tai yin		</a:t>
            </a:r>
            <a:r>
              <a:rPr lang="en-US" b="1" dirty="0"/>
              <a:t>–––  –––</a:t>
            </a:r>
            <a:r>
              <a:rPr lang="en-US" dirty="0"/>
              <a:t>   6</a:t>
            </a:r>
          </a:p>
          <a:p>
            <a:pPr marL="0" indent="0">
              <a:buNone/>
            </a:pPr>
            <a:r>
              <a:rPr lang="en-US" dirty="0"/>
              <a:t>      (RNA =</a:t>
            </a:r>
            <a:r>
              <a:rPr lang="en-US" b="1" dirty="0"/>
              <a:t> U</a:t>
            </a:r>
            <a:r>
              <a:rPr lang="en-US" dirty="0"/>
              <a:t>racil)	0	</a:t>
            </a:r>
            <a:r>
              <a:rPr lang="en-US" b="1" dirty="0"/>
              <a:t>–––  –––</a:t>
            </a:r>
            <a:br>
              <a:rPr lang="en-US" b="1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C</a:t>
            </a:r>
            <a:r>
              <a:rPr lang="en-US" dirty="0"/>
              <a:t> = 	0	</a:t>
            </a:r>
            <a:r>
              <a:rPr lang="en-US" b="1" dirty="0"/>
              <a:t>–––  –––</a:t>
            </a:r>
            <a:r>
              <a:rPr lang="en-US" dirty="0"/>
              <a:t>		shao yang	</a:t>
            </a:r>
            <a:r>
              <a:rPr lang="en-US" b="1" dirty="0"/>
              <a:t>–––––––</a:t>
            </a:r>
            <a:r>
              <a:rPr lang="en-US" dirty="0"/>
              <a:t>   7</a:t>
            </a:r>
          </a:p>
          <a:p>
            <a:pPr marL="0" indent="0">
              <a:buNone/>
            </a:pPr>
            <a:r>
              <a:rPr lang="en-US" dirty="0"/>
              <a:t>			1	</a:t>
            </a:r>
            <a:r>
              <a:rPr lang="en-US" b="1" dirty="0"/>
              <a:t>–––––––</a:t>
            </a:r>
            <a:br>
              <a:rPr lang="en-US" b="1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G</a:t>
            </a:r>
            <a:r>
              <a:rPr lang="en-US" dirty="0"/>
              <a:t> = 	1	</a:t>
            </a:r>
            <a:r>
              <a:rPr lang="en-US" b="1" dirty="0"/>
              <a:t>–––––––</a:t>
            </a:r>
            <a:r>
              <a:rPr lang="en-US" dirty="0"/>
              <a:t>		shao yin	</a:t>
            </a:r>
            <a:r>
              <a:rPr lang="en-US" b="1" dirty="0"/>
              <a:t>–––  –––</a:t>
            </a:r>
            <a:r>
              <a:rPr lang="en-US" dirty="0"/>
              <a:t>   8</a:t>
            </a:r>
          </a:p>
          <a:p>
            <a:pPr marL="0" indent="0">
              <a:buNone/>
            </a:pPr>
            <a:r>
              <a:rPr lang="en-US" dirty="0"/>
              <a:t>			0	</a:t>
            </a:r>
            <a:r>
              <a:rPr lang="en-US" b="1" dirty="0"/>
              <a:t>–––  –––</a:t>
            </a:r>
            <a:br>
              <a:rPr lang="en-US" b="1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A</a:t>
            </a:r>
            <a:r>
              <a:rPr lang="en-US" dirty="0"/>
              <a:t> =	1	</a:t>
            </a:r>
            <a:r>
              <a:rPr lang="en-US" b="1" dirty="0"/>
              <a:t>–––––––</a:t>
            </a:r>
            <a:r>
              <a:rPr lang="en-US" dirty="0"/>
              <a:t>		tai yang	</a:t>
            </a:r>
            <a:r>
              <a:rPr lang="en-US" b="1" dirty="0"/>
              <a:t>–––––––</a:t>
            </a:r>
            <a:r>
              <a:rPr lang="en-US" dirty="0"/>
              <a:t>   9</a:t>
            </a:r>
          </a:p>
          <a:p>
            <a:pPr marL="0" indent="0">
              <a:buNone/>
            </a:pPr>
            <a:r>
              <a:rPr lang="en-US" dirty="0"/>
              <a:t>			1	</a:t>
            </a:r>
            <a:r>
              <a:rPr lang="en-US" b="1" dirty="0"/>
              <a:t>–––––––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9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9CE59-5A2A-AD45-ACAB-55FCC2D5F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Genetic Code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F0892-6312-6342-B934-2AFA3F34E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3 bases make an amino acid  (triplet)		</a:t>
            </a:r>
            <a:r>
              <a:rPr lang="en-US" sz="2600" dirty="0"/>
              <a:t>• 3 lines make a trigram, 3 pairs of lines make a Hex.</a:t>
            </a:r>
          </a:p>
          <a:p>
            <a:pPr marL="0" indent="0">
              <a:buNone/>
            </a:pPr>
            <a:r>
              <a:rPr lang="en-US" dirty="0"/>
              <a:t>        (the basic building blocks of life)		      (the basic building blocks of a hexagram)</a:t>
            </a:r>
          </a:p>
          <a:p>
            <a:r>
              <a:rPr lang="en-US" dirty="0"/>
              <a:t>the sequence of polypeptides is specific		• the sequence of lines is specific</a:t>
            </a:r>
          </a:p>
          <a:p>
            <a:r>
              <a:rPr lang="en-US" dirty="0"/>
              <a:t>to each amino acid  (read in specific direction)	   to each trigram/archetype (also specific)</a:t>
            </a:r>
          </a:p>
          <a:p>
            <a:r>
              <a:rPr lang="en-US" dirty="0"/>
              <a:t>Example:	AGG = Arginine	(L to R)		   yin-yang-yin = </a:t>
            </a:r>
            <a:r>
              <a:rPr lang="en-US" dirty="0" err="1"/>
              <a:t>Kan</a:t>
            </a:r>
            <a:r>
              <a:rPr lang="en-US" dirty="0"/>
              <a:t> (bottom to top)</a:t>
            </a:r>
          </a:p>
          <a:p>
            <a:r>
              <a:rPr lang="en-US" dirty="0"/>
              <a:t>there are 64 possible combinations of triplets (4</a:t>
            </a:r>
            <a:r>
              <a:rPr lang="en-US" baseline="30000" dirty="0"/>
              <a:t>3</a:t>
            </a:r>
            <a:r>
              <a:rPr lang="en-US" dirty="0"/>
              <a:t>)	• there are 64 hexagrams (2</a:t>
            </a:r>
            <a:r>
              <a:rPr lang="en-US" baseline="30000" dirty="0"/>
              <a:t>6</a:t>
            </a:r>
            <a:r>
              <a:rPr lang="en-US" dirty="0"/>
              <a:t>) or (8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only 23 are unique (20 amino acids)		• </a:t>
            </a:r>
            <a:r>
              <a:rPr lang="en-US" sz="2600" dirty="0"/>
              <a:t>all are unique, but some are similar in meaning</a:t>
            </a:r>
          </a:p>
          <a:p>
            <a:r>
              <a:rPr lang="en-US" dirty="0"/>
              <a:t>+ 3 instructional codes (begin / end)		   hexagram names suggest starting or stopping</a:t>
            </a:r>
          </a:p>
          <a:p>
            <a:r>
              <a:rPr lang="en-US" dirty="0"/>
              <a:t>~10 rungs in a 360° twist of the DNA spiral	• the 8 directions are associated with # 1-10</a:t>
            </a:r>
            <a:br>
              <a:rPr lang="en-US" dirty="0"/>
            </a:br>
            <a:r>
              <a:rPr lang="en-US" dirty="0"/>
              <a:t>							(5&amp;10 in center)</a:t>
            </a:r>
          </a:p>
          <a:p>
            <a:pPr marL="0" indent="0">
              <a:buNone/>
            </a:pPr>
            <a:r>
              <a:rPr lang="en-US" dirty="0"/>
              <a:t>	= 1 turn/spiral rotation			•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gua</a:t>
            </a:r>
            <a:r>
              <a:rPr lang="en-US" dirty="0"/>
              <a:t> is often arranged as a circle (360°)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8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1627-BE0C-E346-8104-2DDC7A10F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Genetic Code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D330F-466C-CB47-A8B3-2D1C18B2E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there are 3 major forms of DNA			• corresponds to trigrams &amp; the 3 Realms (Tian-Di-Ren)</a:t>
            </a:r>
          </a:p>
          <a:p>
            <a:r>
              <a:rPr lang="en-US" sz="1600" dirty="0"/>
              <a:t>they are A, B, &amp; Z types (A &amp; B are R-handed; Z is L-handed)	• handedness corresponds to yin &amp; yang</a:t>
            </a:r>
          </a:p>
          <a:p>
            <a:r>
              <a:rPr lang="en-US" sz="1600" dirty="0"/>
              <a:t>base pairs per turn: A=11, B=10.5, Z=12, B is most common	• 12 corresponds to Terrestrial Branches</a:t>
            </a:r>
          </a:p>
          <a:p>
            <a:r>
              <a:rPr lang="en-US" sz="1600" dirty="0"/>
              <a:t>There are 6 axes or coordinates that characterize 		• the six directions/coordinates are (front, back left &amp; right + up &amp; down)</a:t>
            </a:r>
          </a:p>
          <a:p>
            <a:r>
              <a:rPr lang="en-US" sz="1600" dirty="0"/>
              <a:t>the geometry of base pairs within the helix. (shift, slide, rise, tilt, roll, &amp; twist)		• the 6 lines are referred to as (people, official, feudal lord, minister, ruler, sage)</a:t>
            </a:r>
          </a:p>
          <a:p>
            <a:r>
              <a:rPr lang="en-US" sz="1600" dirty="0"/>
              <a:t>major (wide) &amp; minor (narrow) groove (binding sites)	• yin &amp; yang could be said to represent the two types of grooves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2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2238CA-CCB1-B34D-9937-99D710F6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Genetic Code (cont.)</a:t>
            </a:r>
            <a:endParaRPr lang="en-US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AC86E5-5A33-0441-9F30-52A86CF1F2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There are 3 major forms of DNA</a:t>
            </a:r>
          </a:p>
          <a:p>
            <a:r>
              <a:rPr lang="en-US" dirty="0"/>
              <a:t>They are A, B, &amp; Z types:</a:t>
            </a:r>
            <a:br>
              <a:rPr lang="en-US" dirty="0"/>
            </a:br>
            <a:r>
              <a:rPr lang="en-US" dirty="0"/>
              <a:t>A &amp; B are R-handed; </a:t>
            </a:r>
            <a:br>
              <a:rPr lang="en-US" dirty="0"/>
            </a:br>
            <a:r>
              <a:rPr lang="en-US" dirty="0"/>
              <a:t>Z is L-handed</a:t>
            </a:r>
          </a:p>
          <a:p>
            <a:r>
              <a:rPr lang="en-US" dirty="0"/>
              <a:t># of base pairs per turn: </a:t>
            </a:r>
            <a:br>
              <a:rPr lang="en-US" dirty="0"/>
            </a:br>
            <a:r>
              <a:rPr lang="en-US" dirty="0"/>
              <a:t>A=11, </a:t>
            </a:r>
            <a:br>
              <a:rPr lang="en-US" dirty="0"/>
            </a:br>
            <a:r>
              <a:rPr lang="en-US" dirty="0"/>
              <a:t>B=10.5, is most common</a:t>
            </a:r>
            <a:br>
              <a:rPr lang="en-US" dirty="0"/>
            </a:br>
            <a:r>
              <a:rPr lang="en-US" dirty="0"/>
              <a:t>Z=12 </a:t>
            </a:r>
          </a:p>
          <a:p>
            <a:r>
              <a:rPr lang="en-US" dirty="0"/>
              <a:t>There are 6 axes or coordinates that characterize the geometry of base pairs within the helix.</a:t>
            </a:r>
            <a:br>
              <a:rPr lang="en-US" dirty="0"/>
            </a:br>
            <a:r>
              <a:rPr lang="en-US" dirty="0"/>
              <a:t>(shift, slide, rise, tilt, roll, &amp; twist)</a:t>
            </a:r>
          </a:p>
          <a:p>
            <a:r>
              <a:rPr lang="en-US" dirty="0"/>
              <a:t>2 types of binding sites </a:t>
            </a:r>
            <a:br>
              <a:rPr lang="en-US" dirty="0"/>
            </a:br>
            <a:r>
              <a:rPr lang="en-US" dirty="0"/>
              <a:t>major (wide groove) &amp; </a:t>
            </a:r>
            <a:br>
              <a:rPr lang="en-US" dirty="0"/>
            </a:br>
            <a:r>
              <a:rPr lang="en-US" dirty="0"/>
              <a:t>minor (narrow groove)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6A111-64CB-444D-9BA3-F4AAAC9544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corresponds to trigrams </a:t>
            </a:r>
            <a:br>
              <a:rPr lang="en-US" dirty="0"/>
            </a:br>
            <a:r>
              <a:rPr lang="en-US" dirty="0"/>
              <a:t>the 3 Realms (Tian-Di-Ren)</a:t>
            </a:r>
          </a:p>
          <a:p>
            <a:r>
              <a:rPr lang="en-US" dirty="0"/>
              <a:t>handedness corresponds to yin &amp; yang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12 corresponds to Terrestrial Branches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The six directions/coordinates are </a:t>
            </a:r>
            <a:br>
              <a:rPr lang="en-US" dirty="0"/>
            </a:br>
            <a:r>
              <a:rPr lang="en-US" dirty="0"/>
              <a:t>(front, back left &amp; right + up &amp; down)</a:t>
            </a:r>
          </a:p>
          <a:p>
            <a:r>
              <a:rPr lang="en-US" dirty="0"/>
              <a:t>the 6 lines are referred to as </a:t>
            </a:r>
            <a:br>
              <a:rPr lang="en-US" dirty="0"/>
            </a:br>
            <a:r>
              <a:rPr lang="en-US" sz="2100" dirty="0"/>
              <a:t>(people, official, feudal lord, minister, ruler, sage)</a:t>
            </a:r>
          </a:p>
          <a:p>
            <a:r>
              <a:rPr lang="en-US" dirty="0"/>
              <a:t>yin &amp; yang could be said to represent the two types </a:t>
            </a:r>
            <a:r>
              <a:rPr lang="en-US"/>
              <a:t>of grooves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0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72</Words>
  <Application>Microsoft Macintosh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Papyrus</vt:lpstr>
      <vt:lpstr>Office Theme</vt:lpstr>
      <vt:lpstr>The Yi Jing  and  The Genetic Code</vt:lpstr>
      <vt:lpstr>The Yi Jing and the Genetic Code</vt:lpstr>
      <vt:lpstr>Genetic Code (cont.)</vt:lpstr>
      <vt:lpstr>Genetic Code (cont.)</vt:lpstr>
      <vt:lpstr>Genetic Code (cont.)</vt:lpstr>
      <vt:lpstr>Genetic Code (cont.)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Yi Jing  and  The Genetic Code</dc:title>
  <dc:creator>Jim Cleaver</dc:creator>
  <cp:lastModifiedBy>Jim Cleaver</cp:lastModifiedBy>
  <cp:revision>10</cp:revision>
  <dcterms:created xsi:type="dcterms:W3CDTF">2019-07-03T17:06:04Z</dcterms:created>
  <dcterms:modified xsi:type="dcterms:W3CDTF">2019-07-07T23:49:51Z</dcterms:modified>
</cp:coreProperties>
</file>