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5138A-8D5B-B348-B6F2-EB3D6F931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FB1B9-F105-2D4F-BD54-36D90DD3B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2173C-6040-7841-AD33-F0EF028A0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8E22C-D5ED-1C45-81BC-2B93A2368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0B498-07C7-DE43-9552-051DF7C87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6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3FF4-0A44-8B4B-A0C4-28C6379E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DA4D8-318F-884A-B316-165A1CEA8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AE609-C25A-7B41-BE9D-C661A794B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72E35-8F48-AF48-9CC9-31D202D5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B8938-B0CC-604E-8CE5-805BBEC7D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5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02A85-6B41-D844-A7C5-7B330B377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DADBC-2696-E744-BF77-2ABEE52DC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E5557-8C49-5E43-BFA4-399BCB65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C7B1D-02E1-944F-8A46-B56057A2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B5C3B-8D87-854C-A543-83194FFD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51E6-1956-584D-B01F-254D6B32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3283D-4BD6-F84B-8C27-3B04946DF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B41CB-FD82-ED4D-B5D3-A37B41DF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1E1EC-AC9B-1844-B543-77EABF0C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ABC4A-5DE8-8743-B02C-599CBE043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3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709F-895A-2E44-91D2-5D918502C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C73A3-8B1A-D947-92A1-B2D59E46E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14398-9CCD-2E4A-AD67-B33AA8268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F2021-00B9-1448-89F5-03BB960A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84AE0-8191-9E40-BBE0-F4969BC2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6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87EC9-4628-7C49-87F1-AB3BE6DC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66C0A-ED6F-674B-9C9B-8C38C2711E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37F25-2576-C645-9742-A8BEF71C2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F84CA-6A74-3148-81CD-B234E4DE1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BEBAC-DC83-D04C-BD3C-3838F136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8DB42-6853-E243-8EAC-6171DD49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7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3E14-E1E7-064A-BB73-8D5F24E10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89818-1ABD-2547-89E0-DAB8AAA64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CEDEF-3CBC-964B-ACC9-B6D60CBDA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B4A3C-896E-3E49-BC36-7BFD9D0451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FF13F0-033F-904A-AAEF-7C1C2A820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C1FA8B-4837-604A-9586-CB418E1F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7CD051-86C4-DC45-ABDB-BDEDFB22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051A9-4606-7547-94ED-21BA03135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5DE0-79AD-674A-A575-EFAC5ADF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AF10AD-A62C-A147-8BF8-1F26F384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6E9AE-041D-FE49-84BB-8B06864AA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24D1F-B896-0B45-AB80-6BB6CC8B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6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ED6698-AAA3-EF45-94C3-6C440444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B2391-55D6-C241-8AF2-D6182615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8ACF02-0EF0-8B4E-8ED6-01869B98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5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65CF-3AB1-3645-BA3C-9C4D86F7C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8122F-6E37-8849-98CD-A0EC909BB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99BA7-202D-7F4E-AB9B-153EEF403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7BA7E-9C3F-B74D-94EB-DDF2D1C6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CF1D5-1CA8-5C4F-9E06-7C9F1A1F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54DDD-BBB3-A24C-8957-0860DBD9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B736C-9F6F-4744-AE6C-0B559A63C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0540C-4CE1-C841-8800-B9F3C54CB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C03C8-35D2-FF4C-A7B2-E00D2435C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9B364-5306-3B46-A493-0A081085E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B705D-3791-3948-AD67-A1867E3C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DECAC-AB80-7B4F-8843-208E9BD7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6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1F3842-1F11-1F48-B8D0-790E4EA4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600E3-46BF-9F47-852A-B6D263FED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A2985-904F-4946-BFAB-A561AD818E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E33C8-1291-DD4F-A2C7-BCE7AB0169B2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E49B5-DF22-5B45-9679-5D0B76CB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A2795-25E8-A94B-A473-22783718C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6DFD-BAD2-E946-B245-23A08EE5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8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4568-F3E7-2540-8D32-C680A02397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7200" b="1" dirty="0">
                <a:latin typeface="Papyrus" panose="020B0602040200020303" pitchFamily="34" charset="77"/>
              </a:rPr>
              <a:t>Binary Math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37224-0F89-444D-85D1-14CF1BDD6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800" dirty="0">
                <a:latin typeface="Papyrus" panose="020B0602040200020303" pitchFamily="34" charset="77"/>
              </a:rPr>
              <a:t>Jim Cleaver</a:t>
            </a:r>
          </a:p>
        </p:txBody>
      </p:sp>
    </p:spTree>
    <p:extLst>
      <p:ext uri="{BB962C8B-B14F-4D97-AF65-F5344CB8AC3E}">
        <p14:creationId xmlns:p14="http://schemas.microsoft.com/office/powerpoint/2010/main" val="298152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2183B-BD41-B543-8E0C-789DB13F6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Binary Math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9064-C559-A24D-A260-FFD12FF94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Base 2 numeration:   Uses only zeros and ones to count.  (is simply yin/yang logic applied to counting)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German philosopher/mathematician Gottfried Wilhelm von Leibniz (1646-1716) is usually credited with the development of binary arithmetic.  It is now known that he was not actually the first.</a:t>
            </a:r>
          </a:p>
          <a:p>
            <a:r>
              <a:rPr lang="en-US" dirty="0"/>
              <a:t>Leibniz was co-developer of calculus, along with Isaac Newton.</a:t>
            </a:r>
          </a:p>
          <a:p>
            <a:r>
              <a:rPr lang="en-US" dirty="0"/>
              <a:t>He published his treatise on dyadic counting in 1679.</a:t>
            </a:r>
          </a:p>
          <a:p>
            <a:r>
              <a:rPr lang="en-US" dirty="0"/>
              <a:t>This was followed by a decade (1697–1707) of correspondence with French Jesuit missionary Father Joachim Bouvet.  Sent to China by Louis XIV, Bouvet was mathematics instructor to Emperor Kang Xi.</a:t>
            </a:r>
          </a:p>
          <a:p>
            <a:r>
              <a:rPr lang="en-US" dirty="0"/>
              <a:t>It was Bouvet who recognized the relationship between Leibniz’s binary system and the Fu Xi / Shao Yong (1011-1077) arrangement of hexagrams, which he sent to Leibniz in November of 1701.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Binary logic is the language of computers:	on / off;   something / nothing; </a:t>
            </a:r>
          </a:p>
          <a:p>
            <a:r>
              <a:rPr lang="en-US" dirty="0"/>
              <a:t>its just a western version of yin-yang logic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4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36C36-9B62-EC46-A2C5-C399D366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Binary Counting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4FE54-A601-0849-9235-11758788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Binary Counting</a:t>
            </a:r>
            <a:r>
              <a:rPr lang="en-US" dirty="0"/>
              <a:t>:	</a:t>
            </a:r>
          </a:p>
          <a:p>
            <a:r>
              <a:rPr lang="en-US" dirty="0"/>
              <a:t>the ‘one’ column is always the farthest to the</a:t>
            </a:r>
            <a:r>
              <a:rPr lang="en-US" b="1" dirty="0"/>
              <a:t> right</a:t>
            </a:r>
            <a:endParaRPr lang="en-US" dirty="0"/>
          </a:p>
          <a:p>
            <a:r>
              <a:rPr lang="en-US" dirty="0"/>
              <a:t>there are an infinite number of columns</a:t>
            </a:r>
          </a:p>
          <a:p>
            <a:r>
              <a:rPr lang="en-US" dirty="0"/>
              <a:t>each column represents twice the number of the previous column</a:t>
            </a:r>
          </a:p>
          <a:p>
            <a:r>
              <a:rPr lang="en-US" dirty="0"/>
              <a:t>if there is a ‘1’ in the column it indicates it is ‘full’, and should be added to the total, </a:t>
            </a:r>
          </a:p>
          <a:p>
            <a:r>
              <a:rPr lang="en-US" dirty="0"/>
              <a:t>if a zero, do not add that number.</a:t>
            </a:r>
          </a:p>
          <a:p>
            <a:r>
              <a:rPr lang="en-US" dirty="0"/>
              <a:t>I will limit my example to 6 columns (i.e. the ‘32’ column) because that will be sufficient to obtain the numbers from 0 to 63 (i.e. 64 hexagrams)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1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F19A91D-2D71-1B4F-BD89-5685DC847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83896"/>
              </p:ext>
            </p:extLst>
          </p:nvPr>
        </p:nvGraphicFramePr>
        <p:xfrm>
          <a:off x="2909213" y="459792"/>
          <a:ext cx="6537960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660">
                  <a:extLst>
                    <a:ext uri="{9D8B030D-6E8A-4147-A177-3AD203B41FA5}">
                      <a16:colId xmlns:a16="http://schemas.microsoft.com/office/drawing/2014/main" val="4283078057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1279641643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1624772337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1982590115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3487733280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37048715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641483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= add 32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= add 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= add 16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= add 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= add 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= add 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= add 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= add 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= add 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= add 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= add 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 = add 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734973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706900FB-6261-2449-A7F8-90A415DD9FC6}"/>
              </a:ext>
            </a:extLst>
          </p:cNvPr>
          <p:cNvSpPr/>
          <p:nvPr/>
        </p:nvSpPr>
        <p:spPr>
          <a:xfrm>
            <a:off x="0" y="1121617"/>
            <a:ext cx="121920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ea typeface="Times" pitchFamily="2" charset="0"/>
              </a:rPr>
              <a:t>I will use examples of 3 and 6 digits to reflect trigrams and hexagrams </a:t>
            </a:r>
            <a:br>
              <a:rPr lang="en-US" sz="1600" dirty="0">
                <a:latin typeface="Times New Roman" panose="02020603050405020304" pitchFamily="18" charset="0"/>
                <a:ea typeface="Times" pitchFamily="2" charset="0"/>
              </a:rPr>
            </a:br>
            <a:r>
              <a:rPr lang="en-US" sz="1600" dirty="0">
                <a:latin typeface="Times New Roman" panose="02020603050405020304" pitchFamily="18" charset="0"/>
                <a:ea typeface="Times" pitchFamily="2" charset="0"/>
              </a:rPr>
              <a:t>even when the zeros on the left would be unnecessary for the calculation.</a:t>
            </a:r>
            <a:endParaRPr lang="en-US" dirty="0">
              <a:latin typeface="Times New Roman" panose="02020603050405020304" pitchFamily="18" charset="0"/>
              <a:ea typeface="Times" pitchFamily="2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" pitchFamily="2" charset="0"/>
              </a:rPr>
              <a:t>				</a:t>
            </a:r>
            <a:r>
              <a:rPr lang="en-US" u="sng" dirty="0">
                <a:latin typeface="Times New Roman" panose="02020603050405020304" pitchFamily="18" charset="0"/>
                <a:ea typeface="Times" pitchFamily="2" charset="0"/>
              </a:rPr>
              <a:t>3 digit		</a:t>
            </a:r>
            <a:r>
              <a:rPr lang="en-US" dirty="0">
                <a:latin typeface="Times New Roman" panose="02020603050405020304" pitchFamily="18" charset="0"/>
                <a:ea typeface="Times" pitchFamily="2" charset="0"/>
              </a:rPr>
              <a:t>	</a:t>
            </a:r>
            <a:r>
              <a:rPr lang="en-US" u="sng" dirty="0">
                <a:latin typeface="Times New Roman" panose="02020603050405020304" pitchFamily="18" charset="0"/>
                <a:ea typeface="Times" pitchFamily="2" charset="0"/>
              </a:rPr>
              <a:t>6 digit		</a:t>
            </a:r>
            <a:r>
              <a:rPr lang="en-US" dirty="0">
                <a:latin typeface="Times New Roman" panose="02020603050405020304" pitchFamily="18" charset="0"/>
                <a:ea typeface="Times" pitchFamily="2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" pitchFamily="2" charset="0"/>
              </a:rPr>
              <a:t>Thus:	1 = 1			001 also = 1		000001 still = 1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" pitchFamily="2" charset="0"/>
              </a:rPr>
              <a:t>	10 = 2			010 also = 2		000010 still = 2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" pitchFamily="2" charset="0"/>
              </a:rPr>
              <a:t>	100 = 4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" pitchFamily="2" charset="0"/>
              </a:rPr>
              <a:t>	1000 = 8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" pitchFamily="2" charset="0"/>
              </a:rPr>
              <a:t>	10000 = 16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" pitchFamily="2" charset="0"/>
              </a:rPr>
              <a:t>	100000 = 32</a:t>
            </a:r>
          </a:p>
          <a:p>
            <a:r>
              <a:rPr lang="en-US" dirty="0">
                <a:latin typeface="Times New Roman" panose="02020603050405020304" pitchFamily="18" charset="0"/>
                <a:ea typeface="Times" pitchFamily="2" charset="0"/>
              </a:rPr>
              <a:t>	111111  = 63		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" pitchFamily="2" charset="0"/>
              </a:rPr>
              <a:t>R to L (1 + 2 + 4 + 8 + 16 + 32 = 63)</a:t>
            </a:r>
            <a:r>
              <a:rPr lang="en-US" dirty="0">
                <a:latin typeface="Times New Roman" panose="02020603050405020304" pitchFamily="18" charset="0"/>
                <a:ea typeface="Times" pitchFamily="2" charset="0"/>
              </a:rPr>
              <a:t>	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" pitchFamily="2" charset="0"/>
              </a:rPr>
              <a:t>L to R (32 + 16 + 8 + 4 + 2 = 1 = 63)</a:t>
            </a:r>
            <a:endParaRPr lang="en-US" dirty="0">
              <a:latin typeface="Times New Roman" panose="02020603050405020304" pitchFamily="18" charset="0"/>
              <a:ea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8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CA7D1-E3A5-3D46-9F1F-83DD927CF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Binary Numbers &amp; Trigram Correlations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CA51F-3113-B143-8FAF-82FC4C490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0 &amp; 1 are just symbols and another way to depict yin &amp; yang</a:t>
            </a:r>
          </a:p>
          <a:p>
            <a:r>
              <a:rPr lang="en-US" dirty="0"/>
              <a:t>Which is which?	Does not really matter. </a:t>
            </a:r>
          </a:p>
          <a:p>
            <a:r>
              <a:rPr lang="en-US" b="1" dirty="0"/>
              <a:t>Method A</a:t>
            </a:r>
            <a:endParaRPr lang="en-US" dirty="0"/>
          </a:p>
          <a:p>
            <a:r>
              <a:rPr lang="en-US" dirty="0"/>
              <a:t>physical resemblance suggests:	</a:t>
            </a:r>
            <a:br>
              <a:rPr lang="en-US" dirty="0"/>
            </a:br>
            <a:r>
              <a:rPr lang="en-US" dirty="0"/>
              <a:t>0 = yin (</a:t>
            </a:r>
            <a:r>
              <a:rPr lang="en-US" dirty="0" err="1"/>
              <a:t>rou</a:t>
            </a:r>
            <a:r>
              <a:rPr lang="en-US" dirty="0"/>
              <a:t>/pliable)		1 = yang (gang/firm)</a:t>
            </a:r>
          </a:p>
          <a:p>
            <a:pPr marL="0" indent="0">
              <a:buNone/>
            </a:pPr>
            <a:r>
              <a:rPr lang="en-US" b="1" i="1" dirty="0"/>
              <a:t>Using this system:  </a:t>
            </a:r>
          </a:p>
          <a:p>
            <a:r>
              <a:rPr lang="en-US" dirty="0"/>
              <a:t>Hex. 1, Qian would be ‘63’   [111111]		</a:t>
            </a:r>
          </a:p>
          <a:p>
            <a:r>
              <a:rPr lang="en-US" dirty="0"/>
              <a:t>Hex. 2, </a:t>
            </a:r>
            <a:r>
              <a:rPr lang="en-US" dirty="0" err="1"/>
              <a:t>Kun</a:t>
            </a:r>
            <a:r>
              <a:rPr lang="en-US" dirty="0"/>
              <a:t> will be ‘0’   [000000]</a:t>
            </a:r>
          </a:p>
          <a:p>
            <a:pPr marL="0" indent="0">
              <a:buNone/>
            </a:pPr>
            <a:r>
              <a:rPr lang="en-US" b="1" i="1" dirty="0"/>
              <a:t>See next slide: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5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18703-FE62-7B49-9FF4-3C6DFC00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Papyrus" panose="020B0602040200020303" pitchFamily="34" charset="77"/>
              </a:rPr>
              <a:t>Binary Numbers &amp; Trigram Correlations – A</a:t>
            </a:r>
            <a:br>
              <a:rPr lang="en-US" sz="3600" b="1" dirty="0">
                <a:latin typeface="Papyrus" panose="020B0602040200020303" pitchFamily="34" charset="77"/>
              </a:rPr>
            </a:br>
            <a:r>
              <a:rPr lang="en-US" sz="2000" b="1" dirty="0">
                <a:latin typeface="Papyrus" panose="020B0602040200020303" pitchFamily="34" charset="77"/>
              </a:rPr>
              <a:t>Method A:  </a:t>
            </a:r>
            <a:r>
              <a:rPr lang="en-US" sz="2000" dirty="0">
                <a:latin typeface="Papyrus" panose="020B0602040200020303" pitchFamily="34" charset="77"/>
              </a:rPr>
              <a:t>Applied to trigrams provides the </a:t>
            </a:r>
            <a:r>
              <a:rPr lang="en-US" sz="2000" b="1" dirty="0">
                <a:latin typeface="Papyrus" panose="020B0602040200020303" pitchFamily="34" charset="77"/>
              </a:rPr>
              <a:t>better visual correspondence</a:t>
            </a:r>
            <a:endParaRPr lang="en-US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7A4CDC-C79D-6947-B7A9-C70A76156B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97361" y="1753394"/>
          <a:ext cx="5797278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6213">
                  <a:extLst>
                    <a:ext uri="{9D8B030D-6E8A-4147-A177-3AD203B41FA5}">
                      <a16:colId xmlns:a16="http://schemas.microsoft.com/office/drawing/2014/main" val="2751613879"/>
                    </a:ext>
                  </a:extLst>
                </a:gridCol>
                <a:gridCol w="966213">
                  <a:extLst>
                    <a:ext uri="{9D8B030D-6E8A-4147-A177-3AD203B41FA5}">
                      <a16:colId xmlns:a16="http://schemas.microsoft.com/office/drawing/2014/main" val="247870088"/>
                    </a:ext>
                  </a:extLst>
                </a:gridCol>
                <a:gridCol w="966213">
                  <a:extLst>
                    <a:ext uri="{9D8B030D-6E8A-4147-A177-3AD203B41FA5}">
                      <a16:colId xmlns:a16="http://schemas.microsoft.com/office/drawing/2014/main" val="2702944230"/>
                    </a:ext>
                  </a:extLst>
                </a:gridCol>
                <a:gridCol w="966213">
                  <a:extLst>
                    <a:ext uri="{9D8B030D-6E8A-4147-A177-3AD203B41FA5}">
                      <a16:colId xmlns:a16="http://schemas.microsoft.com/office/drawing/2014/main" val="4134029096"/>
                    </a:ext>
                  </a:extLst>
                </a:gridCol>
                <a:gridCol w="966213">
                  <a:extLst>
                    <a:ext uri="{9D8B030D-6E8A-4147-A177-3AD203B41FA5}">
                      <a16:colId xmlns:a16="http://schemas.microsoft.com/office/drawing/2014/main" val="3901150058"/>
                    </a:ext>
                  </a:extLst>
                </a:gridCol>
                <a:gridCol w="966213">
                  <a:extLst>
                    <a:ext uri="{9D8B030D-6E8A-4147-A177-3AD203B41FA5}">
                      <a16:colId xmlns:a16="http://schemas.microsoft.com/office/drawing/2014/main" val="946155880"/>
                    </a:ext>
                  </a:extLst>
                </a:gridCol>
              </a:tblGrid>
              <a:tr h="459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FH #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Pinyin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Vertical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line for line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Graph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Horizontal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read L to 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(bottom to top)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Binary #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223123978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Qian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3530856358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2148550444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900637760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Zhen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3969796743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Xun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2763392663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Kan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2856219726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1056595314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Kun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2608357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78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B4D4-7B40-AF4C-BDB0-FFFB0F066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Papyrus" panose="020B0602040200020303" pitchFamily="34" charset="77"/>
              </a:rPr>
              <a:t>Binary Numbers &amp; Trigram Correlations – B</a:t>
            </a:r>
            <a:endParaRPr lang="en-US" sz="36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59079-6A0D-D648-B4F0-4DAB8CB69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Method B</a:t>
            </a:r>
            <a:r>
              <a:rPr lang="en-US" dirty="0"/>
              <a:t>	</a:t>
            </a:r>
            <a:r>
              <a:rPr lang="en-US" b="1" dirty="0"/>
              <a:t>Symbolic</a:t>
            </a:r>
            <a:r>
              <a:rPr lang="en-US" dirty="0"/>
              <a:t>: </a:t>
            </a:r>
          </a:p>
          <a:p>
            <a:r>
              <a:rPr lang="en-US" dirty="0"/>
              <a:t>Yang represents a more rarified state; energy, the sky, </a:t>
            </a:r>
            <a:br>
              <a:rPr lang="en-US" dirty="0"/>
            </a:br>
            <a:r>
              <a:rPr lang="en-US" dirty="0"/>
              <a:t>	which is best depicted by ‘0’.</a:t>
            </a:r>
          </a:p>
          <a:p>
            <a:r>
              <a:rPr lang="en-US" dirty="0"/>
              <a:t>Yin by contrast implies materialization and manifestation, </a:t>
            </a:r>
            <a:br>
              <a:rPr lang="en-US" dirty="0"/>
            </a:br>
            <a:r>
              <a:rPr lang="en-US" dirty="0"/>
              <a:t>	something substantive, and therefore ‘1’.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i="1" dirty="0"/>
              <a:t>Using this system:</a:t>
            </a:r>
          </a:p>
          <a:p>
            <a:r>
              <a:rPr lang="en-US" dirty="0"/>
              <a:t>  Hex. 1, Qian will be ‘0’   [000000]		</a:t>
            </a:r>
          </a:p>
          <a:p>
            <a:r>
              <a:rPr lang="en-US" dirty="0"/>
              <a:t>Hex. 2,   </a:t>
            </a:r>
            <a:r>
              <a:rPr lang="en-US" dirty="0" err="1"/>
              <a:t>Kun</a:t>
            </a:r>
            <a:r>
              <a:rPr lang="en-US" dirty="0"/>
              <a:t> will be ‘63’   [111111]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3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DB18-114C-394B-8C88-A550C6794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Papyrus" panose="020B0602040200020303" pitchFamily="34" charset="77"/>
              </a:rPr>
              <a:t>Binary Numbers &amp; Trigram Correlations – B</a:t>
            </a:r>
            <a:br>
              <a:rPr lang="en-US" sz="4000" b="1" dirty="0">
                <a:latin typeface="Papyrus" panose="020B0602040200020303" pitchFamily="34" charset="77"/>
              </a:rPr>
            </a:br>
            <a:r>
              <a:rPr lang="en-US" sz="1800" b="1" dirty="0">
                <a:latin typeface="Papyrus" panose="020B0602040200020303" pitchFamily="34" charset="77"/>
              </a:rPr>
              <a:t>Method B:  </a:t>
            </a:r>
            <a:r>
              <a:rPr lang="en-US" sz="1800" dirty="0">
                <a:latin typeface="Papyrus" panose="020B0602040200020303" pitchFamily="34" charset="77"/>
              </a:rPr>
              <a:t>Applied to trigrams provides the </a:t>
            </a:r>
            <a:r>
              <a:rPr lang="en-US" sz="1800" b="1" dirty="0">
                <a:latin typeface="Papyrus" panose="020B0602040200020303" pitchFamily="34" charset="77"/>
              </a:rPr>
              <a:t>better correlation with established FH numbers</a:t>
            </a:r>
            <a:endParaRPr lang="en-US" sz="2000" dirty="0">
              <a:latin typeface="Papyrus" panose="020B0602040200020303" pitchFamily="34" charset="77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341517-863F-8B42-ADB9-605878529C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97361" y="1753394"/>
          <a:ext cx="5797278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6213">
                  <a:extLst>
                    <a:ext uri="{9D8B030D-6E8A-4147-A177-3AD203B41FA5}">
                      <a16:colId xmlns:a16="http://schemas.microsoft.com/office/drawing/2014/main" val="4170374760"/>
                    </a:ext>
                  </a:extLst>
                </a:gridCol>
                <a:gridCol w="966213">
                  <a:extLst>
                    <a:ext uri="{9D8B030D-6E8A-4147-A177-3AD203B41FA5}">
                      <a16:colId xmlns:a16="http://schemas.microsoft.com/office/drawing/2014/main" val="328553895"/>
                    </a:ext>
                  </a:extLst>
                </a:gridCol>
                <a:gridCol w="966213">
                  <a:extLst>
                    <a:ext uri="{9D8B030D-6E8A-4147-A177-3AD203B41FA5}">
                      <a16:colId xmlns:a16="http://schemas.microsoft.com/office/drawing/2014/main" val="3811604842"/>
                    </a:ext>
                  </a:extLst>
                </a:gridCol>
                <a:gridCol w="966213">
                  <a:extLst>
                    <a:ext uri="{9D8B030D-6E8A-4147-A177-3AD203B41FA5}">
                      <a16:colId xmlns:a16="http://schemas.microsoft.com/office/drawing/2014/main" val="128098951"/>
                    </a:ext>
                  </a:extLst>
                </a:gridCol>
                <a:gridCol w="966213">
                  <a:extLst>
                    <a:ext uri="{9D8B030D-6E8A-4147-A177-3AD203B41FA5}">
                      <a16:colId xmlns:a16="http://schemas.microsoft.com/office/drawing/2014/main" val="2485766086"/>
                    </a:ext>
                  </a:extLst>
                </a:gridCol>
                <a:gridCol w="966213">
                  <a:extLst>
                    <a:ext uri="{9D8B030D-6E8A-4147-A177-3AD203B41FA5}">
                      <a16:colId xmlns:a16="http://schemas.microsoft.com/office/drawing/2014/main" val="934854106"/>
                    </a:ext>
                  </a:extLst>
                </a:gridCol>
              </a:tblGrid>
              <a:tr h="459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FH #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Pinyin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Vertical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line for line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Graph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Horizontal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read L to 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(bottom to top)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Binary #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1561700995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Qian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1249152711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1166241153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1310805191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Zhen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3092787903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Xun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2814779941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Kan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3787698187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485286788"/>
                  </a:ext>
                </a:extLst>
              </a:tr>
              <a:tr h="486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Kun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–––  –––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60811" marR="60811" marT="0" marB="0" anchor="ctr"/>
                </a:tc>
                <a:extLst>
                  <a:ext uri="{0D108BD9-81ED-4DB2-BD59-A6C34878D82A}">
                    <a16:rowId xmlns:a16="http://schemas.microsoft.com/office/drawing/2014/main" val="120252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23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356</Words>
  <Application>Microsoft Macintosh PowerPoint</Application>
  <PresentationFormat>Widescreen</PresentationFormat>
  <Paragraphs>276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Papyrus</vt:lpstr>
      <vt:lpstr>Times</vt:lpstr>
      <vt:lpstr>Times New Roman</vt:lpstr>
      <vt:lpstr>Office Theme</vt:lpstr>
      <vt:lpstr>Binary Math</vt:lpstr>
      <vt:lpstr>Binary Math</vt:lpstr>
      <vt:lpstr>Binary Counting</vt:lpstr>
      <vt:lpstr>PowerPoint Presentation</vt:lpstr>
      <vt:lpstr>Binary Numbers &amp; Trigram Correlations</vt:lpstr>
      <vt:lpstr>Binary Numbers &amp; Trigram Correlations – A Method A:  Applied to trigrams provides the better visual correspondence</vt:lpstr>
      <vt:lpstr>Binary Numbers &amp; Trigram Correlations – B</vt:lpstr>
      <vt:lpstr>Binary Numbers &amp; Trigram Correlations – B Method B:  Applied to trigrams provides the better correlation with established FH numbers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Math</dc:title>
  <dc:creator>Jim Cleaver</dc:creator>
  <cp:lastModifiedBy>Jim Cleaver</cp:lastModifiedBy>
  <cp:revision>10</cp:revision>
  <dcterms:created xsi:type="dcterms:W3CDTF">2019-07-03T14:53:51Z</dcterms:created>
  <dcterms:modified xsi:type="dcterms:W3CDTF">2019-07-07T23:50:36Z</dcterms:modified>
</cp:coreProperties>
</file>