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4"/>
  </p:normalViewPr>
  <p:slideViewPr>
    <p:cSldViewPr snapToGrid="0" snapToObjects="1">
      <p:cViewPr varScale="1">
        <p:scale>
          <a:sx n="104" d="100"/>
          <a:sy n="104" d="100"/>
        </p:scale>
        <p:origin x="232" y="624"/>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6206B-7D1D-7B4D-AACF-1C527F1B90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B2CD96-A75E-714C-9F7F-AF344FE9A0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342EA1-6330-8546-9569-BEDFF6267D20}"/>
              </a:ext>
            </a:extLst>
          </p:cNvPr>
          <p:cNvSpPr>
            <a:spLocks noGrp="1"/>
          </p:cNvSpPr>
          <p:nvPr>
            <p:ph type="dt" sz="half" idx="10"/>
          </p:nvPr>
        </p:nvSpPr>
        <p:spPr/>
        <p:txBody>
          <a:bodyPr/>
          <a:lstStyle/>
          <a:p>
            <a:fld id="{319D17E8-CF89-F347-8A02-5264D3732067}" type="datetimeFigureOut">
              <a:rPr lang="en-US" smtClean="0"/>
              <a:t>6/29/19</a:t>
            </a:fld>
            <a:endParaRPr lang="en-US"/>
          </a:p>
        </p:txBody>
      </p:sp>
      <p:sp>
        <p:nvSpPr>
          <p:cNvPr id="5" name="Footer Placeholder 4">
            <a:extLst>
              <a:ext uri="{FF2B5EF4-FFF2-40B4-BE49-F238E27FC236}">
                <a16:creationId xmlns:a16="http://schemas.microsoft.com/office/drawing/2014/main" id="{87AA92E4-EAB9-E547-A7B4-9328969623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EF5106-CD68-7341-B2A7-8E2352F769FE}"/>
              </a:ext>
            </a:extLst>
          </p:cNvPr>
          <p:cNvSpPr>
            <a:spLocks noGrp="1"/>
          </p:cNvSpPr>
          <p:nvPr>
            <p:ph type="sldNum" sz="quarter" idx="12"/>
          </p:nvPr>
        </p:nvSpPr>
        <p:spPr/>
        <p:txBody>
          <a:bodyPr/>
          <a:lstStyle/>
          <a:p>
            <a:fld id="{F2E2793A-2D08-5A41-83CC-8992F800A21D}" type="slidenum">
              <a:rPr lang="en-US" smtClean="0"/>
              <a:t>‹#›</a:t>
            </a:fld>
            <a:endParaRPr lang="en-US"/>
          </a:p>
        </p:txBody>
      </p:sp>
    </p:spTree>
    <p:extLst>
      <p:ext uri="{BB962C8B-B14F-4D97-AF65-F5344CB8AC3E}">
        <p14:creationId xmlns:p14="http://schemas.microsoft.com/office/powerpoint/2010/main" val="3207438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10184-5E16-1C49-B20D-D8728B230C4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9139F6-43BC-3342-ADBA-25875EDDF11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DB6BFD-2DDB-4943-8C0E-21CA21527222}"/>
              </a:ext>
            </a:extLst>
          </p:cNvPr>
          <p:cNvSpPr>
            <a:spLocks noGrp="1"/>
          </p:cNvSpPr>
          <p:nvPr>
            <p:ph type="dt" sz="half" idx="10"/>
          </p:nvPr>
        </p:nvSpPr>
        <p:spPr/>
        <p:txBody>
          <a:bodyPr/>
          <a:lstStyle/>
          <a:p>
            <a:fld id="{319D17E8-CF89-F347-8A02-5264D3732067}" type="datetimeFigureOut">
              <a:rPr lang="en-US" smtClean="0"/>
              <a:t>6/29/19</a:t>
            </a:fld>
            <a:endParaRPr lang="en-US"/>
          </a:p>
        </p:txBody>
      </p:sp>
      <p:sp>
        <p:nvSpPr>
          <p:cNvPr id="5" name="Footer Placeholder 4">
            <a:extLst>
              <a:ext uri="{FF2B5EF4-FFF2-40B4-BE49-F238E27FC236}">
                <a16:creationId xmlns:a16="http://schemas.microsoft.com/office/drawing/2014/main" id="{7374D721-89FB-A545-A33F-540A2AFB79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6D7BC9-1012-DB45-BBEE-968FECD9E7DC}"/>
              </a:ext>
            </a:extLst>
          </p:cNvPr>
          <p:cNvSpPr>
            <a:spLocks noGrp="1"/>
          </p:cNvSpPr>
          <p:nvPr>
            <p:ph type="sldNum" sz="quarter" idx="12"/>
          </p:nvPr>
        </p:nvSpPr>
        <p:spPr/>
        <p:txBody>
          <a:bodyPr/>
          <a:lstStyle/>
          <a:p>
            <a:fld id="{F2E2793A-2D08-5A41-83CC-8992F800A21D}" type="slidenum">
              <a:rPr lang="en-US" smtClean="0"/>
              <a:t>‹#›</a:t>
            </a:fld>
            <a:endParaRPr lang="en-US"/>
          </a:p>
        </p:txBody>
      </p:sp>
    </p:spTree>
    <p:extLst>
      <p:ext uri="{BB962C8B-B14F-4D97-AF65-F5344CB8AC3E}">
        <p14:creationId xmlns:p14="http://schemas.microsoft.com/office/powerpoint/2010/main" val="2212907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A498A4-7EE8-9847-A9A6-679B8235CB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6843B24-448F-8245-8BAF-1734BA265C6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96FC2-2F87-3046-AD6A-88B3E0FA5322}"/>
              </a:ext>
            </a:extLst>
          </p:cNvPr>
          <p:cNvSpPr>
            <a:spLocks noGrp="1"/>
          </p:cNvSpPr>
          <p:nvPr>
            <p:ph type="dt" sz="half" idx="10"/>
          </p:nvPr>
        </p:nvSpPr>
        <p:spPr/>
        <p:txBody>
          <a:bodyPr/>
          <a:lstStyle/>
          <a:p>
            <a:fld id="{319D17E8-CF89-F347-8A02-5264D3732067}" type="datetimeFigureOut">
              <a:rPr lang="en-US" smtClean="0"/>
              <a:t>6/29/19</a:t>
            </a:fld>
            <a:endParaRPr lang="en-US"/>
          </a:p>
        </p:txBody>
      </p:sp>
      <p:sp>
        <p:nvSpPr>
          <p:cNvPr id="5" name="Footer Placeholder 4">
            <a:extLst>
              <a:ext uri="{FF2B5EF4-FFF2-40B4-BE49-F238E27FC236}">
                <a16:creationId xmlns:a16="http://schemas.microsoft.com/office/drawing/2014/main" id="{979182B4-22DF-7E43-BB27-EAB892DA94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BEB1FE-51F3-414A-9336-777C0959F2E3}"/>
              </a:ext>
            </a:extLst>
          </p:cNvPr>
          <p:cNvSpPr>
            <a:spLocks noGrp="1"/>
          </p:cNvSpPr>
          <p:nvPr>
            <p:ph type="sldNum" sz="quarter" idx="12"/>
          </p:nvPr>
        </p:nvSpPr>
        <p:spPr/>
        <p:txBody>
          <a:bodyPr/>
          <a:lstStyle/>
          <a:p>
            <a:fld id="{F2E2793A-2D08-5A41-83CC-8992F800A21D}" type="slidenum">
              <a:rPr lang="en-US" smtClean="0"/>
              <a:t>‹#›</a:t>
            </a:fld>
            <a:endParaRPr lang="en-US"/>
          </a:p>
        </p:txBody>
      </p:sp>
    </p:spTree>
    <p:extLst>
      <p:ext uri="{BB962C8B-B14F-4D97-AF65-F5344CB8AC3E}">
        <p14:creationId xmlns:p14="http://schemas.microsoft.com/office/powerpoint/2010/main" val="1951025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1E9CB6-B1F7-9447-88CE-934B1C6F03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21D28A-787C-ED4C-B44E-456E2ED270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F9D7D8-EB5B-D94A-A29E-8EC068198F8E}"/>
              </a:ext>
            </a:extLst>
          </p:cNvPr>
          <p:cNvSpPr>
            <a:spLocks noGrp="1"/>
          </p:cNvSpPr>
          <p:nvPr>
            <p:ph type="dt" sz="half" idx="10"/>
          </p:nvPr>
        </p:nvSpPr>
        <p:spPr/>
        <p:txBody>
          <a:bodyPr/>
          <a:lstStyle/>
          <a:p>
            <a:fld id="{319D17E8-CF89-F347-8A02-5264D3732067}" type="datetimeFigureOut">
              <a:rPr lang="en-US" smtClean="0"/>
              <a:t>6/29/19</a:t>
            </a:fld>
            <a:endParaRPr lang="en-US"/>
          </a:p>
        </p:txBody>
      </p:sp>
      <p:sp>
        <p:nvSpPr>
          <p:cNvPr id="5" name="Footer Placeholder 4">
            <a:extLst>
              <a:ext uri="{FF2B5EF4-FFF2-40B4-BE49-F238E27FC236}">
                <a16:creationId xmlns:a16="http://schemas.microsoft.com/office/drawing/2014/main" id="{02670D91-4A25-F848-A295-CFA34DD121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20F433-434D-5C46-81D9-3616D901D880}"/>
              </a:ext>
            </a:extLst>
          </p:cNvPr>
          <p:cNvSpPr>
            <a:spLocks noGrp="1"/>
          </p:cNvSpPr>
          <p:nvPr>
            <p:ph type="sldNum" sz="quarter" idx="12"/>
          </p:nvPr>
        </p:nvSpPr>
        <p:spPr/>
        <p:txBody>
          <a:bodyPr/>
          <a:lstStyle/>
          <a:p>
            <a:fld id="{F2E2793A-2D08-5A41-83CC-8992F800A21D}" type="slidenum">
              <a:rPr lang="en-US" smtClean="0"/>
              <a:t>‹#›</a:t>
            </a:fld>
            <a:endParaRPr lang="en-US"/>
          </a:p>
        </p:txBody>
      </p:sp>
    </p:spTree>
    <p:extLst>
      <p:ext uri="{BB962C8B-B14F-4D97-AF65-F5344CB8AC3E}">
        <p14:creationId xmlns:p14="http://schemas.microsoft.com/office/powerpoint/2010/main" val="48617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4D5F7-F1FF-7043-82E9-DC5A79BDD3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AA46DFA-72FD-AD4E-8384-069D671B44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2E926B-ADAB-DE4F-A631-CA48B4ADC1A2}"/>
              </a:ext>
            </a:extLst>
          </p:cNvPr>
          <p:cNvSpPr>
            <a:spLocks noGrp="1"/>
          </p:cNvSpPr>
          <p:nvPr>
            <p:ph type="dt" sz="half" idx="10"/>
          </p:nvPr>
        </p:nvSpPr>
        <p:spPr/>
        <p:txBody>
          <a:bodyPr/>
          <a:lstStyle/>
          <a:p>
            <a:fld id="{319D17E8-CF89-F347-8A02-5264D3732067}" type="datetimeFigureOut">
              <a:rPr lang="en-US" smtClean="0"/>
              <a:t>6/29/19</a:t>
            </a:fld>
            <a:endParaRPr lang="en-US"/>
          </a:p>
        </p:txBody>
      </p:sp>
      <p:sp>
        <p:nvSpPr>
          <p:cNvPr id="5" name="Footer Placeholder 4">
            <a:extLst>
              <a:ext uri="{FF2B5EF4-FFF2-40B4-BE49-F238E27FC236}">
                <a16:creationId xmlns:a16="http://schemas.microsoft.com/office/drawing/2014/main" id="{D8CC0A40-6EA7-4942-BCED-6B6B8C26851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0ADF53-1950-0943-857F-61AD5661C3B4}"/>
              </a:ext>
            </a:extLst>
          </p:cNvPr>
          <p:cNvSpPr>
            <a:spLocks noGrp="1"/>
          </p:cNvSpPr>
          <p:nvPr>
            <p:ph type="sldNum" sz="quarter" idx="12"/>
          </p:nvPr>
        </p:nvSpPr>
        <p:spPr/>
        <p:txBody>
          <a:bodyPr/>
          <a:lstStyle/>
          <a:p>
            <a:fld id="{F2E2793A-2D08-5A41-83CC-8992F800A21D}" type="slidenum">
              <a:rPr lang="en-US" smtClean="0"/>
              <a:t>‹#›</a:t>
            </a:fld>
            <a:endParaRPr lang="en-US"/>
          </a:p>
        </p:txBody>
      </p:sp>
    </p:spTree>
    <p:extLst>
      <p:ext uri="{BB962C8B-B14F-4D97-AF65-F5344CB8AC3E}">
        <p14:creationId xmlns:p14="http://schemas.microsoft.com/office/powerpoint/2010/main" val="3355135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6C56C-479E-DD49-9ACE-47833F8BF2F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5719D3-B46F-5845-82E3-C93385C17BD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D1D72E-9796-8640-8549-D4E12021AA6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BA0F64-C1FE-5F44-89A7-D94F910F48AF}"/>
              </a:ext>
            </a:extLst>
          </p:cNvPr>
          <p:cNvSpPr>
            <a:spLocks noGrp="1"/>
          </p:cNvSpPr>
          <p:nvPr>
            <p:ph type="dt" sz="half" idx="10"/>
          </p:nvPr>
        </p:nvSpPr>
        <p:spPr/>
        <p:txBody>
          <a:bodyPr/>
          <a:lstStyle/>
          <a:p>
            <a:fld id="{319D17E8-CF89-F347-8A02-5264D3732067}" type="datetimeFigureOut">
              <a:rPr lang="en-US" smtClean="0"/>
              <a:t>6/29/19</a:t>
            </a:fld>
            <a:endParaRPr lang="en-US"/>
          </a:p>
        </p:txBody>
      </p:sp>
      <p:sp>
        <p:nvSpPr>
          <p:cNvPr id="6" name="Footer Placeholder 5">
            <a:extLst>
              <a:ext uri="{FF2B5EF4-FFF2-40B4-BE49-F238E27FC236}">
                <a16:creationId xmlns:a16="http://schemas.microsoft.com/office/drawing/2014/main" id="{CC994F18-0F4A-F245-95AB-65E2CA7F9A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D694B2-4CC8-1E4C-A5F1-EE2D1756AB00}"/>
              </a:ext>
            </a:extLst>
          </p:cNvPr>
          <p:cNvSpPr>
            <a:spLocks noGrp="1"/>
          </p:cNvSpPr>
          <p:nvPr>
            <p:ph type="sldNum" sz="quarter" idx="12"/>
          </p:nvPr>
        </p:nvSpPr>
        <p:spPr/>
        <p:txBody>
          <a:bodyPr/>
          <a:lstStyle/>
          <a:p>
            <a:fld id="{F2E2793A-2D08-5A41-83CC-8992F800A21D}" type="slidenum">
              <a:rPr lang="en-US" smtClean="0"/>
              <a:t>‹#›</a:t>
            </a:fld>
            <a:endParaRPr lang="en-US"/>
          </a:p>
        </p:txBody>
      </p:sp>
    </p:spTree>
    <p:extLst>
      <p:ext uri="{BB962C8B-B14F-4D97-AF65-F5344CB8AC3E}">
        <p14:creationId xmlns:p14="http://schemas.microsoft.com/office/powerpoint/2010/main" val="2881588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D17BE-F61E-D74E-BF4C-B6B271A2D05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B40EB4-D637-0646-9DAE-14D273B4BB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4EF8FD9-2559-104C-A33E-BC0ED22DFB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0C6BEF-F800-2449-9D29-DDAFC49610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B388C4B-55D3-1C48-9684-B079D31477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044A02-9AC9-0E42-8162-E2C75F82638B}"/>
              </a:ext>
            </a:extLst>
          </p:cNvPr>
          <p:cNvSpPr>
            <a:spLocks noGrp="1"/>
          </p:cNvSpPr>
          <p:nvPr>
            <p:ph type="dt" sz="half" idx="10"/>
          </p:nvPr>
        </p:nvSpPr>
        <p:spPr/>
        <p:txBody>
          <a:bodyPr/>
          <a:lstStyle/>
          <a:p>
            <a:fld id="{319D17E8-CF89-F347-8A02-5264D3732067}" type="datetimeFigureOut">
              <a:rPr lang="en-US" smtClean="0"/>
              <a:t>6/29/19</a:t>
            </a:fld>
            <a:endParaRPr lang="en-US"/>
          </a:p>
        </p:txBody>
      </p:sp>
      <p:sp>
        <p:nvSpPr>
          <p:cNvPr id="8" name="Footer Placeholder 7">
            <a:extLst>
              <a:ext uri="{FF2B5EF4-FFF2-40B4-BE49-F238E27FC236}">
                <a16:creationId xmlns:a16="http://schemas.microsoft.com/office/drawing/2014/main" id="{A8012BBD-1FD9-3843-8346-68DA29363F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D7B113A-4150-FC43-83CE-D55DB8096C34}"/>
              </a:ext>
            </a:extLst>
          </p:cNvPr>
          <p:cNvSpPr>
            <a:spLocks noGrp="1"/>
          </p:cNvSpPr>
          <p:nvPr>
            <p:ph type="sldNum" sz="quarter" idx="12"/>
          </p:nvPr>
        </p:nvSpPr>
        <p:spPr/>
        <p:txBody>
          <a:bodyPr/>
          <a:lstStyle/>
          <a:p>
            <a:fld id="{F2E2793A-2D08-5A41-83CC-8992F800A21D}" type="slidenum">
              <a:rPr lang="en-US" smtClean="0"/>
              <a:t>‹#›</a:t>
            </a:fld>
            <a:endParaRPr lang="en-US"/>
          </a:p>
        </p:txBody>
      </p:sp>
    </p:spTree>
    <p:extLst>
      <p:ext uri="{BB962C8B-B14F-4D97-AF65-F5344CB8AC3E}">
        <p14:creationId xmlns:p14="http://schemas.microsoft.com/office/powerpoint/2010/main" val="4255919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78C5E-9B3C-2D41-B20B-DEB70285F7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3C7CF53-5B6E-C94A-8F61-7A94B4FC9CC7}"/>
              </a:ext>
            </a:extLst>
          </p:cNvPr>
          <p:cNvSpPr>
            <a:spLocks noGrp="1"/>
          </p:cNvSpPr>
          <p:nvPr>
            <p:ph type="dt" sz="half" idx="10"/>
          </p:nvPr>
        </p:nvSpPr>
        <p:spPr/>
        <p:txBody>
          <a:bodyPr/>
          <a:lstStyle/>
          <a:p>
            <a:fld id="{319D17E8-CF89-F347-8A02-5264D3732067}" type="datetimeFigureOut">
              <a:rPr lang="en-US" smtClean="0"/>
              <a:t>6/29/19</a:t>
            </a:fld>
            <a:endParaRPr lang="en-US"/>
          </a:p>
        </p:txBody>
      </p:sp>
      <p:sp>
        <p:nvSpPr>
          <p:cNvPr id="4" name="Footer Placeholder 3">
            <a:extLst>
              <a:ext uri="{FF2B5EF4-FFF2-40B4-BE49-F238E27FC236}">
                <a16:creationId xmlns:a16="http://schemas.microsoft.com/office/drawing/2014/main" id="{2991C4B9-9D44-6D48-8A31-0BA8419060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630206-20A8-2F44-90C0-EB3AC2179623}"/>
              </a:ext>
            </a:extLst>
          </p:cNvPr>
          <p:cNvSpPr>
            <a:spLocks noGrp="1"/>
          </p:cNvSpPr>
          <p:nvPr>
            <p:ph type="sldNum" sz="quarter" idx="12"/>
          </p:nvPr>
        </p:nvSpPr>
        <p:spPr/>
        <p:txBody>
          <a:bodyPr/>
          <a:lstStyle/>
          <a:p>
            <a:fld id="{F2E2793A-2D08-5A41-83CC-8992F800A21D}" type="slidenum">
              <a:rPr lang="en-US" smtClean="0"/>
              <a:t>‹#›</a:t>
            </a:fld>
            <a:endParaRPr lang="en-US"/>
          </a:p>
        </p:txBody>
      </p:sp>
    </p:spTree>
    <p:extLst>
      <p:ext uri="{BB962C8B-B14F-4D97-AF65-F5344CB8AC3E}">
        <p14:creationId xmlns:p14="http://schemas.microsoft.com/office/powerpoint/2010/main" val="438297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78F685-124E-6B41-B2F7-1887F638999A}"/>
              </a:ext>
            </a:extLst>
          </p:cNvPr>
          <p:cNvSpPr>
            <a:spLocks noGrp="1"/>
          </p:cNvSpPr>
          <p:nvPr>
            <p:ph type="dt" sz="half" idx="10"/>
          </p:nvPr>
        </p:nvSpPr>
        <p:spPr/>
        <p:txBody>
          <a:bodyPr/>
          <a:lstStyle/>
          <a:p>
            <a:fld id="{319D17E8-CF89-F347-8A02-5264D3732067}" type="datetimeFigureOut">
              <a:rPr lang="en-US" smtClean="0"/>
              <a:t>6/29/19</a:t>
            </a:fld>
            <a:endParaRPr lang="en-US"/>
          </a:p>
        </p:txBody>
      </p:sp>
      <p:sp>
        <p:nvSpPr>
          <p:cNvPr id="3" name="Footer Placeholder 2">
            <a:extLst>
              <a:ext uri="{FF2B5EF4-FFF2-40B4-BE49-F238E27FC236}">
                <a16:creationId xmlns:a16="http://schemas.microsoft.com/office/drawing/2014/main" id="{38237A97-E6B7-EE42-8A55-C95CCC2488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24E48FE-50D5-CC4F-A1F5-193FD09768AB}"/>
              </a:ext>
            </a:extLst>
          </p:cNvPr>
          <p:cNvSpPr>
            <a:spLocks noGrp="1"/>
          </p:cNvSpPr>
          <p:nvPr>
            <p:ph type="sldNum" sz="quarter" idx="12"/>
          </p:nvPr>
        </p:nvSpPr>
        <p:spPr/>
        <p:txBody>
          <a:bodyPr/>
          <a:lstStyle/>
          <a:p>
            <a:fld id="{F2E2793A-2D08-5A41-83CC-8992F800A21D}" type="slidenum">
              <a:rPr lang="en-US" smtClean="0"/>
              <a:t>‹#›</a:t>
            </a:fld>
            <a:endParaRPr lang="en-US"/>
          </a:p>
        </p:txBody>
      </p:sp>
    </p:spTree>
    <p:extLst>
      <p:ext uri="{BB962C8B-B14F-4D97-AF65-F5344CB8AC3E}">
        <p14:creationId xmlns:p14="http://schemas.microsoft.com/office/powerpoint/2010/main" val="3671749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0898A-57FD-284B-B354-E65F1674D1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8A3655-5E1B-3F4E-A540-83601C465A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B2FB5D-CE2A-5F4A-A9F0-9BE397787C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4137A09-BC49-AA4D-B73C-2FE0B28E157B}"/>
              </a:ext>
            </a:extLst>
          </p:cNvPr>
          <p:cNvSpPr>
            <a:spLocks noGrp="1"/>
          </p:cNvSpPr>
          <p:nvPr>
            <p:ph type="dt" sz="half" idx="10"/>
          </p:nvPr>
        </p:nvSpPr>
        <p:spPr/>
        <p:txBody>
          <a:bodyPr/>
          <a:lstStyle/>
          <a:p>
            <a:fld id="{319D17E8-CF89-F347-8A02-5264D3732067}" type="datetimeFigureOut">
              <a:rPr lang="en-US" smtClean="0"/>
              <a:t>6/29/19</a:t>
            </a:fld>
            <a:endParaRPr lang="en-US"/>
          </a:p>
        </p:txBody>
      </p:sp>
      <p:sp>
        <p:nvSpPr>
          <p:cNvPr id="6" name="Footer Placeholder 5">
            <a:extLst>
              <a:ext uri="{FF2B5EF4-FFF2-40B4-BE49-F238E27FC236}">
                <a16:creationId xmlns:a16="http://schemas.microsoft.com/office/drawing/2014/main" id="{6481B576-3618-F445-AE49-829FD2FFAE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E2A723-05E5-AA4C-8FFF-6A73FF412291}"/>
              </a:ext>
            </a:extLst>
          </p:cNvPr>
          <p:cNvSpPr>
            <a:spLocks noGrp="1"/>
          </p:cNvSpPr>
          <p:nvPr>
            <p:ph type="sldNum" sz="quarter" idx="12"/>
          </p:nvPr>
        </p:nvSpPr>
        <p:spPr/>
        <p:txBody>
          <a:bodyPr/>
          <a:lstStyle/>
          <a:p>
            <a:fld id="{F2E2793A-2D08-5A41-83CC-8992F800A21D}" type="slidenum">
              <a:rPr lang="en-US" smtClean="0"/>
              <a:t>‹#›</a:t>
            </a:fld>
            <a:endParaRPr lang="en-US"/>
          </a:p>
        </p:txBody>
      </p:sp>
    </p:spTree>
    <p:extLst>
      <p:ext uri="{BB962C8B-B14F-4D97-AF65-F5344CB8AC3E}">
        <p14:creationId xmlns:p14="http://schemas.microsoft.com/office/powerpoint/2010/main" val="4229377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F4465-3C94-4245-9D93-EE35848F0F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BDEF633-17E4-5943-A838-277F07F041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504304-C069-D348-B71A-BFBBEBAD87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78819EF-1816-CF4A-B7D6-44321F42EBB2}"/>
              </a:ext>
            </a:extLst>
          </p:cNvPr>
          <p:cNvSpPr>
            <a:spLocks noGrp="1"/>
          </p:cNvSpPr>
          <p:nvPr>
            <p:ph type="dt" sz="half" idx="10"/>
          </p:nvPr>
        </p:nvSpPr>
        <p:spPr/>
        <p:txBody>
          <a:bodyPr/>
          <a:lstStyle/>
          <a:p>
            <a:fld id="{319D17E8-CF89-F347-8A02-5264D3732067}" type="datetimeFigureOut">
              <a:rPr lang="en-US" smtClean="0"/>
              <a:t>6/29/19</a:t>
            </a:fld>
            <a:endParaRPr lang="en-US"/>
          </a:p>
        </p:txBody>
      </p:sp>
      <p:sp>
        <p:nvSpPr>
          <p:cNvPr id="6" name="Footer Placeholder 5">
            <a:extLst>
              <a:ext uri="{FF2B5EF4-FFF2-40B4-BE49-F238E27FC236}">
                <a16:creationId xmlns:a16="http://schemas.microsoft.com/office/drawing/2014/main" id="{CE2890EA-37B0-094C-8F83-164DEFE9AAB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92FA4B-6167-174D-8AED-6B221EF0C7C6}"/>
              </a:ext>
            </a:extLst>
          </p:cNvPr>
          <p:cNvSpPr>
            <a:spLocks noGrp="1"/>
          </p:cNvSpPr>
          <p:nvPr>
            <p:ph type="sldNum" sz="quarter" idx="12"/>
          </p:nvPr>
        </p:nvSpPr>
        <p:spPr/>
        <p:txBody>
          <a:bodyPr/>
          <a:lstStyle/>
          <a:p>
            <a:fld id="{F2E2793A-2D08-5A41-83CC-8992F800A21D}" type="slidenum">
              <a:rPr lang="en-US" smtClean="0"/>
              <a:t>‹#›</a:t>
            </a:fld>
            <a:endParaRPr lang="en-US"/>
          </a:p>
        </p:txBody>
      </p:sp>
    </p:spTree>
    <p:extLst>
      <p:ext uri="{BB962C8B-B14F-4D97-AF65-F5344CB8AC3E}">
        <p14:creationId xmlns:p14="http://schemas.microsoft.com/office/powerpoint/2010/main" val="1609810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7030A0"/>
            </a:gs>
            <a:gs pos="74000">
              <a:schemeClr val="accent1">
                <a:lumMod val="45000"/>
                <a:lumOff val="55000"/>
              </a:schemeClr>
            </a:gs>
            <a:gs pos="83000">
              <a:schemeClr val="accent1">
                <a:lumMod val="45000"/>
                <a:lumOff val="55000"/>
              </a:schemeClr>
            </a:gs>
            <a:gs pos="100000">
              <a:schemeClr val="accent1">
                <a:lumMod val="30000"/>
                <a:lumOff val="70000"/>
              </a:schemeClr>
            </a:gs>
          </a:gsLst>
          <a:lin ang="81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5A4DEB-5DAD-0946-B0D9-DA7E1ADB3A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D17F73-6CB6-AF44-841D-4FA91CC584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8CEFC04-7FE3-794D-AFA7-2F859BA978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9D17E8-CF89-F347-8A02-5264D3732067}" type="datetimeFigureOut">
              <a:rPr lang="en-US" smtClean="0"/>
              <a:t>6/29/19</a:t>
            </a:fld>
            <a:endParaRPr lang="en-US"/>
          </a:p>
        </p:txBody>
      </p:sp>
      <p:sp>
        <p:nvSpPr>
          <p:cNvPr id="5" name="Footer Placeholder 4">
            <a:extLst>
              <a:ext uri="{FF2B5EF4-FFF2-40B4-BE49-F238E27FC236}">
                <a16:creationId xmlns:a16="http://schemas.microsoft.com/office/drawing/2014/main" id="{551E18DD-1320-214E-9834-48DB85956F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D3BD137-BBD6-154D-9B8E-3A2756C03E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E2793A-2D08-5A41-83CC-8992F800A21D}" type="slidenum">
              <a:rPr lang="en-US" smtClean="0"/>
              <a:t>‹#›</a:t>
            </a:fld>
            <a:endParaRPr lang="en-US"/>
          </a:p>
        </p:txBody>
      </p:sp>
    </p:spTree>
    <p:extLst>
      <p:ext uri="{BB962C8B-B14F-4D97-AF65-F5344CB8AC3E}">
        <p14:creationId xmlns:p14="http://schemas.microsoft.com/office/powerpoint/2010/main" val="1981778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33839-BD70-1D43-9495-B9AB2B437FFD}"/>
              </a:ext>
            </a:extLst>
          </p:cNvPr>
          <p:cNvSpPr>
            <a:spLocks noGrp="1"/>
          </p:cNvSpPr>
          <p:nvPr>
            <p:ph type="ctrTitle"/>
          </p:nvPr>
        </p:nvSpPr>
        <p:spPr/>
        <p:txBody>
          <a:bodyPr anchor="t">
            <a:normAutofit fontScale="90000"/>
          </a:bodyPr>
          <a:lstStyle/>
          <a:p>
            <a:r>
              <a:rPr lang="en-US" sz="7300" b="1" dirty="0">
                <a:latin typeface="Papyrus" panose="020B0602040200020303" pitchFamily="34" charset="77"/>
              </a:rPr>
              <a:t>Intro to the Yi Jing</a:t>
            </a:r>
            <a:br>
              <a:rPr lang="en-US" dirty="0">
                <a:latin typeface="Papyrus" panose="020B0602040200020303" pitchFamily="34" charset="77"/>
              </a:rPr>
            </a:br>
            <a:r>
              <a:rPr lang="en-US" dirty="0">
                <a:latin typeface="Papyrus" panose="020B0602040200020303" pitchFamily="34" charset="77"/>
              </a:rPr>
              <a:t>Part 3</a:t>
            </a:r>
            <a:br>
              <a:rPr lang="en-US" dirty="0">
                <a:latin typeface="Papyrus" panose="020B0602040200020303" pitchFamily="34" charset="77"/>
              </a:rPr>
            </a:br>
            <a:r>
              <a:rPr lang="en-US" dirty="0">
                <a:latin typeface="Papyrus" panose="020B0602040200020303" pitchFamily="34" charset="77"/>
              </a:rPr>
              <a:t>Background &amp; History</a:t>
            </a:r>
          </a:p>
        </p:txBody>
      </p:sp>
      <p:sp>
        <p:nvSpPr>
          <p:cNvPr id="3" name="Subtitle 2">
            <a:extLst>
              <a:ext uri="{FF2B5EF4-FFF2-40B4-BE49-F238E27FC236}">
                <a16:creationId xmlns:a16="http://schemas.microsoft.com/office/drawing/2014/main" id="{0D425D7D-5437-364A-9E05-1D33B48BBA4B}"/>
              </a:ext>
            </a:extLst>
          </p:cNvPr>
          <p:cNvSpPr>
            <a:spLocks noGrp="1"/>
          </p:cNvSpPr>
          <p:nvPr>
            <p:ph type="subTitle" idx="1"/>
          </p:nvPr>
        </p:nvSpPr>
        <p:spPr/>
        <p:txBody>
          <a:bodyPr anchor="ctr"/>
          <a:lstStyle/>
          <a:p>
            <a:r>
              <a:rPr lang="en-US" sz="2800" dirty="0">
                <a:latin typeface="Papyrus" panose="020B0602040200020303" pitchFamily="34" charset="77"/>
              </a:rPr>
              <a:t>By</a:t>
            </a:r>
          </a:p>
          <a:p>
            <a:r>
              <a:rPr lang="en-US" sz="4800" dirty="0">
                <a:latin typeface="Papyrus" panose="020B0602040200020303" pitchFamily="34" charset="77"/>
              </a:rPr>
              <a:t>Jim Cleaver</a:t>
            </a:r>
          </a:p>
        </p:txBody>
      </p:sp>
    </p:spTree>
    <p:extLst>
      <p:ext uri="{BB962C8B-B14F-4D97-AF65-F5344CB8AC3E}">
        <p14:creationId xmlns:p14="http://schemas.microsoft.com/office/powerpoint/2010/main" val="4125717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E79F0-7E3D-7348-8BF8-B04D6036D87C}"/>
              </a:ext>
            </a:extLst>
          </p:cNvPr>
          <p:cNvSpPr>
            <a:spLocks noGrp="1"/>
          </p:cNvSpPr>
          <p:nvPr>
            <p:ph type="title"/>
          </p:nvPr>
        </p:nvSpPr>
        <p:spPr/>
        <p:txBody>
          <a:bodyPr>
            <a:normAutofit/>
          </a:bodyPr>
          <a:lstStyle/>
          <a:p>
            <a:pPr algn="ctr"/>
            <a:r>
              <a:rPr lang="en-US" sz="3600" b="1" dirty="0">
                <a:latin typeface="Papyrus" panose="020B0602040200020303" pitchFamily="34" charset="77"/>
              </a:rPr>
              <a:t>Some ‘myth’-information surrounds the Yi-Jing</a:t>
            </a:r>
            <a:endParaRPr lang="en-US" sz="3600" dirty="0">
              <a:latin typeface="Papyrus" panose="020B0602040200020303" pitchFamily="34" charset="77"/>
            </a:endParaRPr>
          </a:p>
        </p:txBody>
      </p:sp>
      <p:sp>
        <p:nvSpPr>
          <p:cNvPr id="3" name="Content Placeholder 2">
            <a:extLst>
              <a:ext uri="{FF2B5EF4-FFF2-40B4-BE49-F238E27FC236}">
                <a16:creationId xmlns:a16="http://schemas.microsoft.com/office/drawing/2014/main" id="{13723598-03CA-8F47-9B87-83BE83CF2132}"/>
              </a:ext>
            </a:extLst>
          </p:cNvPr>
          <p:cNvSpPr>
            <a:spLocks noGrp="1"/>
          </p:cNvSpPr>
          <p:nvPr>
            <p:ph idx="1"/>
          </p:nvPr>
        </p:nvSpPr>
        <p:spPr/>
        <p:txBody>
          <a:bodyPr>
            <a:normAutofit fontScale="92500" lnSpcReduction="20000"/>
          </a:bodyPr>
          <a:lstStyle/>
          <a:p>
            <a:r>
              <a:rPr lang="en-US" dirty="0"/>
              <a:t>It does </a:t>
            </a:r>
            <a:r>
              <a:rPr lang="en-US" u="sng" dirty="0"/>
              <a:t>Not</a:t>
            </a:r>
            <a:r>
              <a:rPr lang="en-US" dirty="0"/>
              <a:t> ‘tell our fortune’ nor does it ‘predict’ the future, </a:t>
            </a:r>
          </a:p>
          <a:p>
            <a:r>
              <a:rPr lang="en-US" dirty="0"/>
              <a:t>rather it suggests tendencies based on present (and past) circumstances.</a:t>
            </a:r>
          </a:p>
          <a:p>
            <a:r>
              <a:rPr lang="en-US" dirty="0"/>
              <a:t>It is a </a:t>
            </a:r>
            <a:r>
              <a:rPr lang="en-US" b="1" i="1" dirty="0"/>
              <a:t>teacher</a:t>
            </a:r>
            <a:r>
              <a:rPr lang="en-US" dirty="0"/>
              <a:t> that leads us toward greater autonomy in our lives.</a:t>
            </a:r>
          </a:p>
          <a:p>
            <a:r>
              <a:rPr lang="en-US" dirty="0"/>
              <a:t>It neither creates dependence on it, nor ties one to a predetermined fate.</a:t>
            </a:r>
          </a:p>
          <a:p>
            <a:pPr marL="0" indent="0">
              <a:buNone/>
            </a:pPr>
            <a:r>
              <a:rPr lang="en-US" dirty="0"/>
              <a:t> </a:t>
            </a:r>
          </a:p>
          <a:p>
            <a:pPr marL="0" indent="0">
              <a:buNone/>
            </a:pPr>
            <a:r>
              <a:rPr lang="en-US" dirty="0"/>
              <a:t> </a:t>
            </a:r>
          </a:p>
          <a:p>
            <a:r>
              <a:rPr lang="en-US" dirty="0"/>
              <a:t>The Yi can enlighten us to many “truths”, and can provide a myriad of insights, </a:t>
            </a:r>
          </a:p>
          <a:p>
            <a:r>
              <a:rPr lang="en-US" dirty="0"/>
              <a:t>but essentially it informs us about the very nature of reality, and the basic fact that it is constantly changing.</a:t>
            </a:r>
          </a:p>
          <a:p>
            <a:r>
              <a:rPr lang="en-US" dirty="0"/>
              <a:t>It thereby helps us reorient and adjust our attitudes and expectations.</a:t>
            </a:r>
          </a:p>
          <a:p>
            <a:endParaRPr lang="en-US" dirty="0"/>
          </a:p>
        </p:txBody>
      </p:sp>
    </p:spTree>
    <p:extLst>
      <p:ext uri="{BB962C8B-B14F-4D97-AF65-F5344CB8AC3E}">
        <p14:creationId xmlns:p14="http://schemas.microsoft.com/office/powerpoint/2010/main" val="2070323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DA31-7372-CE43-96C5-4B0B5BE5743D}"/>
              </a:ext>
            </a:extLst>
          </p:cNvPr>
          <p:cNvSpPr>
            <a:spLocks noGrp="1"/>
          </p:cNvSpPr>
          <p:nvPr>
            <p:ph type="title"/>
          </p:nvPr>
        </p:nvSpPr>
        <p:spPr/>
        <p:txBody>
          <a:bodyPr>
            <a:normAutofit/>
          </a:bodyPr>
          <a:lstStyle/>
          <a:p>
            <a:pPr algn="ctr"/>
            <a:r>
              <a:rPr lang="en-US" b="1" dirty="0">
                <a:latin typeface="Papyrus" panose="020B0602040200020303" pitchFamily="34" charset="77"/>
              </a:rPr>
              <a:t>How Do We Use the Yi-Jing?</a:t>
            </a:r>
            <a:br>
              <a:rPr lang="en-US" dirty="0">
                <a:latin typeface="Papyrus" panose="020B0602040200020303" pitchFamily="34" charset="77"/>
              </a:rPr>
            </a:br>
            <a:r>
              <a:rPr lang="en-US" b="1" dirty="0">
                <a:latin typeface="Papyrus" panose="020B0602040200020303" pitchFamily="34" charset="77"/>
              </a:rPr>
              <a:t>Consulting the Oracle</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34D01843-2B19-6746-BA5F-F745EB975D45}"/>
              </a:ext>
            </a:extLst>
          </p:cNvPr>
          <p:cNvSpPr>
            <a:spLocks noGrp="1"/>
          </p:cNvSpPr>
          <p:nvPr>
            <p:ph idx="1"/>
          </p:nvPr>
        </p:nvSpPr>
        <p:spPr/>
        <p:txBody>
          <a:bodyPr>
            <a:normAutofit fontScale="77500" lnSpcReduction="20000"/>
          </a:bodyPr>
          <a:lstStyle/>
          <a:p>
            <a:r>
              <a:rPr lang="en-US" dirty="0"/>
              <a:t>Of course the Yi-Jing can be studied directly, </a:t>
            </a:r>
          </a:p>
          <a:p>
            <a:r>
              <a:rPr lang="en-US" dirty="0"/>
              <a:t>but the usual technique employed, is to ask the Yi-Jing a question.</a:t>
            </a:r>
          </a:p>
          <a:p>
            <a:r>
              <a:rPr lang="en-US" dirty="0"/>
              <a:t>As if to consult the Yi as an oracle, or as a venerated teacher, counselor, ‘priest’.</a:t>
            </a:r>
          </a:p>
          <a:p>
            <a:pPr marL="0" indent="0">
              <a:buNone/>
            </a:pPr>
            <a:r>
              <a:rPr lang="en-US" dirty="0"/>
              <a:t> </a:t>
            </a:r>
          </a:p>
          <a:p>
            <a:r>
              <a:rPr lang="en-US" dirty="0"/>
              <a:t>A metaphor that works for me is this tantamount to asking the universe ‘what time it is’?</a:t>
            </a:r>
          </a:p>
          <a:p>
            <a:r>
              <a:rPr lang="en-US" dirty="0"/>
              <a:t>The Yi-Jing responds with more profound information than a clock does, </a:t>
            </a:r>
          </a:p>
          <a:p>
            <a:r>
              <a:rPr lang="en-US" dirty="0"/>
              <a:t>though it also uses numbers and symbols to communicate its message.</a:t>
            </a:r>
          </a:p>
          <a:p>
            <a:pPr marL="0" indent="0">
              <a:buNone/>
            </a:pPr>
            <a:r>
              <a:rPr lang="en-US" dirty="0"/>
              <a:t> </a:t>
            </a:r>
          </a:p>
          <a:p>
            <a:r>
              <a:rPr lang="en-US" dirty="0"/>
              <a:t>In the divination/consulting process we enlist the aid of ritual, intention and chance,</a:t>
            </a:r>
          </a:p>
          <a:p>
            <a:r>
              <a:rPr lang="en-US" dirty="0"/>
              <a:t>to connect us with the universal consciousness (Dao), </a:t>
            </a:r>
          </a:p>
          <a:p>
            <a:r>
              <a:rPr lang="en-US" dirty="0"/>
              <a:t>whereupon, we receive a response in the form of a symbol called a </a:t>
            </a:r>
            <a:r>
              <a:rPr lang="en-US" b="1" dirty="0"/>
              <a:t>Hexagram</a:t>
            </a:r>
            <a:r>
              <a:rPr lang="en-US" dirty="0"/>
              <a:t>.</a:t>
            </a:r>
          </a:p>
        </p:txBody>
      </p:sp>
    </p:spTree>
    <p:extLst>
      <p:ext uri="{BB962C8B-B14F-4D97-AF65-F5344CB8AC3E}">
        <p14:creationId xmlns:p14="http://schemas.microsoft.com/office/powerpoint/2010/main" val="1790582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10746-2449-E348-8E82-59B6C74ECDA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BB4B74F-0771-7C46-8FAB-5BC8A221E920}"/>
              </a:ext>
            </a:extLst>
          </p:cNvPr>
          <p:cNvSpPr>
            <a:spLocks noGrp="1"/>
          </p:cNvSpPr>
          <p:nvPr>
            <p:ph idx="1"/>
          </p:nvPr>
        </p:nvSpPr>
        <p:spPr/>
        <p:txBody>
          <a:bodyPr>
            <a:normAutofit fontScale="77500" lnSpcReduction="20000"/>
          </a:bodyPr>
          <a:lstStyle/>
          <a:p>
            <a:r>
              <a:rPr lang="en-US" dirty="0"/>
              <a:t>The specific hexagram symbol is then interpreted </a:t>
            </a:r>
          </a:p>
          <a:p>
            <a:r>
              <a:rPr lang="en-US" dirty="0"/>
              <a:t>to arrive at insights pertinent to our question.</a:t>
            </a:r>
          </a:p>
          <a:p>
            <a:pPr marL="0" indent="0">
              <a:buNone/>
            </a:pPr>
            <a:r>
              <a:rPr lang="en-US" dirty="0"/>
              <a:t> </a:t>
            </a:r>
          </a:p>
          <a:p>
            <a:r>
              <a:rPr lang="en-US" dirty="0"/>
              <a:t>Parameters for interpretation are provided by traditional experience and commentaries.</a:t>
            </a:r>
          </a:p>
          <a:p>
            <a:r>
              <a:rPr lang="en-US" dirty="0"/>
              <a:t>These commentaries were gathered together to create the text we now know as the Yi.</a:t>
            </a:r>
          </a:p>
          <a:p>
            <a:pPr marL="0" indent="0">
              <a:buNone/>
            </a:pPr>
            <a:r>
              <a:rPr lang="en-US" dirty="0"/>
              <a:t> </a:t>
            </a:r>
          </a:p>
          <a:p>
            <a:r>
              <a:rPr lang="en-US" dirty="0"/>
              <a:t>Because we typically do the interpreting ourselves, </a:t>
            </a:r>
          </a:p>
          <a:p>
            <a:r>
              <a:rPr lang="en-US" dirty="0"/>
              <a:t>the text is used as guidance, and the symbols serve as maps</a:t>
            </a:r>
          </a:p>
          <a:p>
            <a:r>
              <a:rPr lang="en-US" dirty="0"/>
              <a:t>that lead us back to ourselves, and train our understanding and intuition.</a:t>
            </a:r>
          </a:p>
          <a:p>
            <a:pPr marL="0" indent="0">
              <a:buNone/>
            </a:pPr>
            <a:r>
              <a:rPr lang="en-US" dirty="0"/>
              <a:t> </a:t>
            </a:r>
          </a:p>
          <a:p>
            <a:r>
              <a:rPr lang="en-US" dirty="0"/>
              <a:t>As we get wiser, we don’t have to ask so many questions.</a:t>
            </a:r>
          </a:p>
          <a:p>
            <a:endParaRPr lang="en-US" dirty="0"/>
          </a:p>
        </p:txBody>
      </p:sp>
    </p:spTree>
    <p:extLst>
      <p:ext uri="{BB962C8B-B14F-4D97-AF65-F5344CB8AC3E}">
        <p14:creationId xmlns:p14="http://schemas.microsoft.com/office/powerpoint/2010/main" val="3409954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AADB8-6D51-5C41-90BE-2FBCB5D678C6}"/>
              </a:ext>
            </a:extLst>
          </p:cNvPr>
          <p:cNvSpPr>
            <a:spLocks noGrp="1"/>
          </p:cNvSpPr>
          <p:nvPr>
            <p:ph type="title"/>
          </p:nvPr>
        </p:nvSpPr>
        <p:spPr/>
        <p:txBody>
          <a:bodyPr/>
          <a:lstStyle/>
          <a:p>
            <a:pPr algn="ctr"/>
            <a:r>
              <a:rPr lang="en-US" b="1" dirty="0">
                <a:latin typeface="Papyrus" panose="020B0602040200020303" pitchFamily="34" charset="77"/>
              </a:rPr>
              <a:t>Who Created the Yi-Jing</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8C9A85F1-D3B6-F045-BAE8-7F40B2089795}"/>
              </a:ext>
            </a:extLst>
          </p:cNvPr>
          <p:cNvSpPr>
            <a:spLocks noGrp="1"/>
          </p:cNvSpPr>
          <p:nvPr>
            <p:ph idx="1"/>
          </p:nvPr>
        </p:nvSpPr>
        <p:spPr/>
        <p:txBody>
          <a:bodyPr>
            <a:normAutofit fontScale="77500" lnSpcReduction="20000"/>
          </a:bodyPr>
          <a:lstStyle/>
          <a:p>
            <a:r>
              <a:rPr lang="en-US" dirty="0"/>
              <a:t>Chinese tradition says the sages of ancient times created the Yi-Jing.</a:t>
            </a:r>
          </a:p>
          <a:p>
            <a:r>
              <a:rPr lang="en-US" dirty="0"/>
              <a:t>These sages observed the heavens above and the earth below </a:t>
            </a:r>
          </a:p>
          <a:p>
            <a:r>
              <a:rPr lang="en-US" dirty="0"/>
              <a:t>and translated nature’s patterns into symbols so that people could understand them.</a:t>
            </a:r>
          </a:p>
          <a:p>
            <a:r>
              <a:rPr lang="en-US" dirty="0"/>
              <a:t>They used symbols, because they understood words were inadequate for the task.</a:t>
            </a:r>
          </a:p>
          <a:p>
            <a:pPr marL="0" indent="0">
              <a:buNone/>
            </a:pPr>
            <a:r>
              <a:rPr lang="en-US" dirty="0"/>
              <a:t> </a:t>
            </a:r>
          </a:p>
          <a:p>
            <a:r>
              <a:rPr lang="en-US" dirty="0"/>
              <a:t>These ancient sages were the magicians, priestesses, and shamans of their tribes.</a:t>
            </a:r>
          </a:p>
          <a:p>
            <a:r>
              <a:rPr lang="en-US" dirty="0"/>
              <a:t>They were seers and visionaries who later in history became diviners.</a:t>
            </a:r>
          </a:p>
          <a:p>
            <a:r>
              <a:rPr lang="en-US" dirty="0"/>
              <a:t>Their job was to peer into the unknown.</a:t>
            </a:r>
          </a:p>
          <a:p>
            <a:r>
              <a:rPr lang="en-US" dirty="0"/>
              <a:t>Their gift was an ability to go into the spirit realm and come back with information.</a:t>
            </a:r>
          </a:p>
          <a:p>
            <a:r>
              <a:rPr lang="en-US" dirty="0"/>
              <a:t>This process was usually very hard on the body.</a:t>
            </a:r>
          </a:p>
        </p:txBody>
      </p:sp>
    </p:spTree>
    <p:extLst>
      <p:ext uri="{BB962C8B-B14F-4D97-AF65-F5344CB8AC3E}">
        <p14:creationId xmlns:p14="http://schemas.microsoft.com/office/powerpoint/2010/main" val="12681478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86FBA-7837-8D4B-A5F4-D2132F6E29B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BBDCD23-673F-3E4F-B7A6-DB69DDF6B4B8}"/>
              </a:ext>
            </a:extLst>
          </p:cNvPr>
          <p:cNvSpPr>
            <a:spLocks noGrp="1"/>
          </p:cNvSpPr>
          <p:nvPr>
            <p:ph idx="1"/>
          </p:nvPr>
        </p:nvSpPr>
        <p:spPr/>
        <p:txBody>
          <a:bodyPr/>
          <a:lstStyle/>
          <a:p>
            <a:r>
              <a:rPr lang="en-US" dirty="0"/>
              <a:t>Over time they developed easier methods for communicating with deities.</a:t>
            </a:r>
          </a:p>
          <a:p>
            <a:r>
              <a:rPr lang="en-US" dirty="0"/>
              <a:t>One such method, is the traditional way of consulting the Yi-Jing;</a:t>
            </a:r>
          </a:p>
          <a:p>
            <a:pPr marL="0" indent="0" algn="ctr">
              <a:buNone/>
            </a:pPr>
            <a:r>
              <a:rPr lang="en-US" b="1" dirty="0"/>
              <a:t>“divining with stalks”</a:t>
            </a:r>
            <a:endParaRPr lang="en-US" dirty="0"/>
          </a:p>
          <a:p>
            <a:r>
              <a:rPr lang="en-US" dirty="0"/>
              <a:t>These symbols may have served as the prototype for China’s written language, </a:t>
            </a:r>
          </a:p>
          <a:p>
            <a:r>
              <a:rPr lang="en-US" dirty="0"/>
              <a:t>and the wisdom held in/as an oral tradition for so long, </a:t>
            </a:r>
            <a:br>
              <a:rPr lang="en-US" dirty="0"/>
            </a:br>
            <a:r>
              <a:rPr lang="en-US" dirty="0"/>
              <a:t>was finally written down as a book.</a:t>
            </a:r>
          </a:p>
          <a:p>
            <a:endParaRPr lang="en-US" dirty="0"/>
          </a:p>
        </p:txBody>
      </p:sp>
    </p:spTree>
    <p:extLst>
      <p:ext uri="{BB962C8B-B14F-4D97-AF65-F5344CB8AC3E}">
        <p14:creationId xmlns:p14="http://schemas.microsoft.com/office/powerpoint/2010/main" val="1482533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04562-4276-8B4C-8B44-CC8F5CB18E5A}"/>
              </a:ext>
            </a:extLst>
          </p:cNvPr>
          <p:cNvSpPr>
            <a:spLocks noGrp="1"/>
          </p:cNvSpPr>
          <p:nvPr>
            <p:ph type="title"/>
          </p:nvPr>
        </p:nvSpPr>
        <p:spPr/>
        <p:txBody>
          <a:bodyPr>
            <a:normAutofit/>
          </a:bodyPr>
          <a:lstStyle/>
          <a:p>
            <a:pPr algn="ctr"/>
            <a:r>
              <a:rPr lang="en-US" b="1" dirty="0">
                <a:latin typeface="Papyrus" panose="020B0602040200020303" pitchFamily="34" charset="77"/>
              </a:rPr>
              <a:t>What Was Its Purpose? </a:t>
            </a:r>
            <a:br>
              <a:rPr lang="en-US" b="1" dirty="0">
                <a:latin typeface="Papyrus" panose="020B0602040200020303" pitchFamily="34" charset="77"/>
              </a:rPr>
            </a:br>
            <a:r>
              <a:rPr lang="en-US" b="1" dirty="0">
                <a:latin typeface="Papyrus" panose="020B0602040200020303" pitchFamily="34" charset="77"/>
              </a:rPr>
              <a:t>What Was It Used For?</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EC323DE6-33E6-AF4C-9C21-3D25E1F5BDAC}"/>
              </a:ext>
            </a:extLst>
          </p:cNvPr>
          <p:cNvSpPr>
            <a:spLocks noGrp="1"/>
          </p:cNvSpPr>
          <p:nvPr>
            <p:ph idx="1"/>
          </p:nvPr>
        </p:nvSpPr>
        <p:spPr/>
        <p:txBody>
          <a:bodyPr>
            <a:normAutofit fontScale="92500" lnSpcReduction="20000"/>
          </a:bodyPr>
          <a:lstStyle/>
          <a:p>
            <a:r>
              <a:rPr lang="en-US" dirty="0"/>
              <a:t>Consulting the oracle was the key for grappling with, </a:t>
            </a:r>
            <a:br>
              <a:rPr lang="en-US" dirty="0"/>
            </a:br>
            <a:r>
              <a:rPr lang="en-US" dirty="0"/>
              <a:t>and trying to understand, the very essence of the unknown, </a:t>
            </a:r>
            <a:br>
              <a:rPr lang="en-US" dirty="0"/>
            </a:br>
            <a:r>
              <a:rPr lang="en-US" dirty="0"/>
              <a:t>which is the phenomenon of change itself. </a:t>
            </a:r>
          </a:p>
          <a:p>
            <a:r>
              <a:rPr lang="en-US" dirty="0"/>
              <a:t>Divination became the most important of ancient sciences and every leader employed multiple diviners. </a:t>
            </a:r>
          </a:p>
          <a:p>
            <a:r>
              <a:rPr lang="en-US" dirty="0"/>
              <a:t>They used divination to decide things.	Everything.</a:t>
            </a:r>
          </a:p>
          <a:p>
            <a:r>
              <a:rPr lang="en-US" dirty="0"/>
              <a:t>	especially questions about WHEN.</a:t>
            </a:r>
          </a:p>
          <a:p>
            <a:r>
              <a:rPr lang="en-US" dirty="0"/>
              <a:t>		When to do, or not do; </a:t>
            </a:r>
          </a:p>
          <a:p>
            <a:r>
              <a:rPr lang="en-US" dirty="0"/>
              <a:t>			when the time was “right” to start, or stop an activity.</a:t>
            </a:r>
          </a:p>
          <a:p>
            <a:r>
              <a:rPr lang="en-US" dirty="0"/>
              <a:t>For in the sea of change, which is our reality, </a:t>
            </a:r>
          </a:p>
          <a:p>
            <a:r>
              <a:rPr lang="en-US" dirty="0"/>
              <a:t>Timing is the essence of success, and even survival.</a:t>
            </a:r>
          </a:p>
          <a:p>
            <a:endParaRPr lang="en-US" dirty="0"/>
          </a:p>
        </p:txBody>
      </p:sp>
    </p:spTree>
    <p:extLst>
      <p:ext uri="{BB962C8B-B14F-4D97-AF65-F5344CB8AC3E}">
        <p14:creationId xmlns:p14="http://schemas.microsoft.com/office/powerpoint/2010/main" val="30254917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19A43-A3E8-624D-9592-CEC1AA51E032}"/>
              </a:ext>
            </a:extLst>
          </p:cNvPr>
          <p:cNvSpPr>
            <a:spLocks noGrp="1"/>
          </p:cNvSpPr>
          <p:nvPr>
            <p:ph type="title"/>
          </p:nvPr>
        </p:nvSpPr>
        <p:spPr/>
        <p:txBody>
          <a:bodyPr/>
          <a:lstStyle/>
          <a:p>
            <a:pPr algn="ctr"/>
            <a:r>
              <a:rPr lang="en-US" b="1" dirty="0">
                <a:latin typeface="Papyrus" panose="020B0602040200020303" pitchFamily="34" charset="77"/>
              </a:rPr>
              <a:t>The Yi-Jing is a Book About </a:t>
            </a:r>
            <a:r>
              <a:rPr lang="en-US" b="1" i="1" dirty="0">
                <a:latin typeface="Papyrus" panose="020B0602040200020303" pitchFamily="34" charset="77"/>
              </a:rPr>
              <a:t>CHANGE</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6024BD66-A4E2-1549-A975-1C2796E8A76B}"/>
              </a:ext>
            </a:extLst>
          </p:cNvPr>
          <p:cNvSpPr>
            <a:spLocks noGrp="1"/>
          </p:cNvSpPr>
          <p:nvPr>
            <p:ph idx="1"/>
          </p:nvPr>
        </p:nvSpPr>
        <p:spPr/>
        <p:txBody>
          <a:bodyPr/>
          <a:lstStyle/>
          <a:p>
            <a:r>
              <a:rPr lang="en-US" dirty="0"/>
              <a:t>CHANGE is the most obvious and observable universal constant.</a:t>
            </a:r>
          </a:p>
          <a:p>
            <a:r>
              <a:rPr lang="en-US" dirty="0"/>
              <a:t>CHANGE is the essence of the Dao.</a:t>
            </a:r>
          </a:p>
          <a:p>
            <a:pPr marL="0" indent="0">
              <a:buNone/>
            </a:pPr>
            <a:r>
              <a:rPr lang="en-US" dirty="0"/>
              <a:t> </a:t>
            </a:r>
          </a:p>
          <a:p>
            <a:r>
              <a:rPr lang="en-US" dirty="0"/>
              <a:t>The Yi Jing is a book about Change and therefore TIME.</a:t>
            </a:r>
          </a:p>
          <a:p>
            <a:r>
              <a:rPr lang="en-US" dirty="0"/>
              <a:t>Time is how we measure change.</a:t>
            </a:r>
          </a:p>
          <a:p>
            <a:r>
              <a:rPr lang="en-US" dirty="0"/>
              <a:t>	Without change, time stands still,</a:t>
            </a:r>
          </a:p>
          <a:p>
            <a:r>
              <a:rPr lang="en-US" dirty="0"/>
              <a:t>		everything is timeless.</a:t>
            </a:r>
          </a:p>
        </p:txBody>
      </p:sp>
    </p:spTree>
    <p:extLst>
      <p:ext uri="{BB962C8B-B14F-4D97-AF65-F5344CB8AC3E}">
        <p14:creationId xmlns:p14="http://schemas.microsoft.com/office/powerpoint/2010/main" val="2254116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7B052-C9E7-1C42-AEED-397757485F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74F059B-0C09-A946-BD3F-75067D1FBA11}"/>
              </a:ext>
            </a:extLst>
          </p:cNvPr>
          <p:cNvSpPr>
            <a:spLocks noGrp="1"/>
          </p:cNvSpPr>
          <p:nvPr>
            <p:ph idx="1"/>
          </p:nvPr>
        </p:nvSpPr>
        <p:spPr/>
        <p:txBody>
          <a:bodyPr>
            <a:normAutofit fontScale="92500" lnSpcReduction="20000"/>
          </a:bodyPr>
          <a:lstStyle/>
          <a:p>
            <a:pPr marL="0" indent="0">
              <a:buNone/>
            </a:pPr>
            <a:r>
              <a:rPr lang="en-US" dirty="0"/>
              <a:t>It is about </a:t>
            </a:r>
            <a:r>
              <a:rPr lang="en-US" b="1" dirty="0"/>
              <a:t>Specific Times</a:t>
            </a:r>
            <a:r>
              <a:rPr lang="en-US" dirty="0"/>
              <a:t>:</a:t>
            </a:r>
          </a:p>
          <a:p>
            <a:pPr marL="0" indent="0">
              <a:buNone/>
            </a:pPr>
            <a:r>
              <a:rPr lang="en-US" dirty="0"/>
              <a:t>1. A specific Time-period in ancient China </a:t>
            </a:r>
            <a:br>
              <a:rPr lang="en-US" dirty="0"/>
            </a:br>
            <a:r>
              <a:rPr lang="en-US" dirty="0"/>
              <a:t>	(and the historical events, known to the people of that era)</a:t>
            </a:r>
            <a:br>
              <a:rPr lang="en-US" dirty="0"/>
            </a:br>
            <a:r>
              <a:rPr lang="en-US" dirty="0"/>
              <a:t>		making it somewhat remote in both time &amp; place </a:t>
            </a:r>
          </a:p>
          <a:p>
            <a:r>
              <a:rPr lang="en-US" dirty="0"/>
              <a:t>This helps explain some of its difficulty for modern westerners </a:t>
            </a:r>
          </a:p>
          <a:p>
            <a:r>
              <a:rPr lang="en-US" dirty="0"/>
              <a:t>the terseness of it’s (poetic) style, </a:t>
            </a:r>
          </a:p>
          <a:p>
            <a:r>
              <a:rPr lang="en-US" dirty="0"/>
              <a:t>the cryptic quality of its language, </a:t>
            </a:r>
          </a:p>
          <a:p>
            <a:r>
              <a:rPr lang="en-US" dirty="0"/>
              <a:t>and the obscurity of its references.</a:t>
            </a:r>
          </a:p>
          <a:p>
            <a:r>
              <a:rPr lang="en-US" dirty="0"/>
              <a:t>In the same way that ‘Water-Gate’ is an obvious reference for us, </a:t>
            </a:r>
            <a:br>
              <a:rPr lang="en-US" dirty="0"/>
            </a:br>
            <a:r>
              <a:rPr lang="en-US" dirty="0"/>
              <a:t>(as 20</a:t>
            </a:r>
            <a:r>
              <a:rPr lang="en-US" baseline="30000" dirty="0"/>
              <a:t>th</a:t>
            </a:r>
            <a:r>
              <a:rPr lang="en-US" dirty="0"/>
              <a:t> century Americans),</a:t>
            </a:r>
            <a:br>
              <a:rPr lang="en-US" dirty="0"/>
            </a:br>
            <a:r>
              <a:rPr lang="en-US" dirty="0"/>
              <a:t>it might be an elusive reference to people a thousand, even a hundred years from now, not to mention from another culture.</a:t>
            </a:r>
          </a:p>
          <a:p>
            <a:endParaRPr lang="en-US" dirty="0"/>
          </a:p>
        </p:txBody>
      </p:sp>
    </p:spTree>
    <p:extLst>
      <p:ext uri="{BB962C8B-B14F-4D97-AF65-F5344CB8AC3E}">
        <p14:creationId xmlns:p14="http://schemas.microsoft.com/office/powerpoint/2010/main" val="1109146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F4C18-FBE1-2645-A5B7-0648AE0F246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97D7CFF-3A7D-A348-900D-32D2B7441187}"/>
              </a:ext>
            </a:extLst>
          </p:cNvPr>
          <p:cNvSpPr>
            <a:spLocks noGrp="1"/>
          </p:cNvSpPr>
          <p:nvPr>
            <p:ph idx="1"/>
          </p:nvPr>
        </p:nvSpPr>
        <p:spPr/>
        <p:txBody>
          <a:bodyPr>
            <a:normAutofit fontScale="92500"/>
          </a:bodyPr>
          <a:lstStyle/>
          <a:p>
            <a:pPr marL="0" indent="0">
              <a:buNone/>
            </a:pPr>
            <a:r>
              <a:rPr lang="en-US" dirty="0"/>
              <a:t>2. It’s also about </a:t>
            </a:r>
            <a:r>
              <a:rPr lang="en-US" b="1" dirty="0"/>
              <a:t>Universal Times</a:t>
            </a:r>
            <a:r>
              <a:rPr lang="en-US" dirty="0"/>
              <a:t> we all recognize,</a:t>
            </a:r>
            <a:br>
              <a:rPr lang="en-US" dirty="0"/>
            </a:br>
            <a:r>
              <a:rPr lang="en-US" dirty="0"/>
              <a:t>	but may not fully understand.</a:t>
            </a:r>
          </a:p>
          <a:p>
            <a:r>
              <a:rPr lang="en-US" dirty="0"/>
              <a:t> Times like Conflict, Resolution, Danger, Preparation, </a:t>
            </a:r>
            <a:br>
              <a:rPr lang="en-US" dirty="0"/>
            </a:br>
            <a:r>
              <a:rPr lang="en-US" dirty="0"/>
              <a:t>Separation and Reunion, Loss and Gain, Beginnings and Endings. </a:t>
            </a:r>
          </a:p>
          <a:p>
            <a:r>
              <a:rPr lang="en-US" dirty="0"/>
              <a:t>Even Times of Peace, Prosperity and Joy</a:t>
            </a:r>
          </a:p>
          <a:p>
            <a:r>
              <a:rPr lang="en-US" dirty="0"/>
              <a:t>	as much as we want, and seek them, </a:t>
            </a:r>
          </a:p>
          <a:p>
            <a:r>
              <a:rPr lang="en-US" dirty="0"/>
              <a:t>		elude us because we don’t understand The Nature of Change.</a:t>
            </a:r>
          </a:p>
          <a:p>
            <a:pPr marL="0" indent="0">
              <a:buNone/>
            </a:pPr>
            <a:r>
              <a:rPr lang="en-US" dirty="0"/>
              <a:t> </a:t>
            </a:r>
          </a:p>
          <a:p>
            <a:r>
              <a:rPr lang="en-US" dirty="0"/>
              <a:t>One purpose of the Yi-Jing is to elucidate &amp; clarify this complex subject.</a:t>
            </a:r>
          </a:p>
          <a:p>
            <a:endParaRPr lang="en-US" dirty="0"/>
          </a:p>
        </p:txBody>
      </p:sp>
    </p:spTree>
    <p:extLst>
      <p:ext uri="{BB962C8B-B14F-4D97-AF65-F5344CB8AC3E}">
        <p14:creationId xmlns:p14="http://schemas.microsoft.com/office/powerpoint/2010/main" val="18705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D6531-D30D-B545-AB26-1D27673DB29B}"/>
              </a:ext>
            </a:extLst>
          </p:cNvPr>
          <p:cNvSpPr>
            <a:spLocks noGrp="1"/>
          </p:cNvSpPr>
          <p:nvPr>
            <p:ph type="title"/>
          </p:nvPr>
        </p:nvSpPr>
        <p:spPr/>
        <p:txBody>
          <a:bodyPr/>
          <a:lstStyle/>
          <a:p>
            <a:pPr algn="ctr"/>
            <a:r>
              <a:rPr lang="en-US" b="1" dirty="0">
                <a:latin typeface="Papyrus" panose="020B0602040200020303" pitchFamily="34" charset="77"/>
              </a:rPr>
              <a:t>The Art of Timing</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C09E8385-B1CB-A541-9A15-360A7CA76EFC}"/>
              </a:ext>
            </a:extLst>
          </p:cNvPr>
          <p:cNvSpPr>
            <a:spLocks noGrp="1"/>
          </p:cNvSpPr>
          <p:nvPr>
            <p:ph idx="1"/>
          </p:nvPr>
        </p:nvSpPr>
        <p:spPr/>
        <p:txBody>
          <a:bodyPr/>
          <a:lstStyle/>
          <a:p>
            <a:r>
              <a:rPr lang="en-US" dirty="0"/>
              <a:t>To study the “Yi” is to study (&amp; hopefully learn) </a:t>
            </a:r>
          </a:p>
          <a:p>
            <a:pPr marL="0" indent="0" algn="ctr">
              <a:buNone/>
            </a:pPr>
            <a:r>
              <a:rPr lang="en-US" b="1" dirty="0"/>
              <a:t>‘the Art of Timing’</a:t>
            </a:r>
          </a:p>
          <a:p>
            <a:r>
              <a:rPr lang="en-US" dirty="0"/>
              <a:t>which means to be coordinated with Time </a:t>
            </a:r>
          </a:p>
          <a:p>
            <a:pPr marL="0" indent="0">
              <a:buNone/>
            </a:pPr>
            <a:r>
              <a:rPr lang="en-US" dirty="0"/>
              <a:t>	in harmony with the Times.</a:t>
            </a:r>
          </a:p>
          <a:p>
            <a:pPr marL="0" indent="0">
              <a:buNone/>
            </a:pPr>
            <a:endParaRPr lang="en-US" dirty="0"/>
          </a:p>
          <a:p>
            <a:r>
              <a:rPr lang="en-US" dirty="0"/>
              <a:t>To consciously coordinate ourselves (attitudes &amp; behavior)</a:t>
            </a:r>
          </a:p>
          <a:p>
            <a:pPr marL="0" indent="0">
              <a:buNone/>
            </a:pPr>
            <a:r>
              <a:rPr lang="en-US" dirty="0"/>
              <a:t>	with the cosmic flow of change (i.e. the Time-stream).</a:t>
            </a:r>
          </a:p>
        </p:txBody>
      </p:sp>
    </p:spTree>
    <p:extLst>
      <p:ext uri="{BB962C8B-B14F-4D97-AF65-F5344CB8AC3E}">
        <p14:creationId xmlns:p14="http://schemas.microsoft.com/office/powerpoint/2010/main" val="286103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26767-4070-EA48-82EB-1457AEC9E6B4}"/>
              </a:ext>
            </a:extLst>
          </p:cNvPr>
          <p:cNvSpPr>
            <a:spLocks noGrp="1"/>
          </p:cNvSpPr>
          <p:nvPr>
            <p:ph type="title"/>
          </p:nvPr>
        </p:nvSpPr>
        <p:spPr/>
        <p:txBody>
          <a:bodyPr/>
          <a:lstStyle/>
          <a:p>
            <a:pPr algn="ctr"/>
            <a:r>
              <a:rPr lang="en-US" b="1" dirty="0">
                <a:latin typeface="Papyrus" panose="020B0602040200020303" pitchFamily="34" charset="77"/>
              </a:rPr>
              <a:t>One of the World’s Oldest Books</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9D03AB27-5536-2F48-B414-222EEDC4ACF6}"/>
              </a:ext>
            </a:extLst>
          </p:cNvPr>
          <p:cNvSpPr>
            <a:spLocks noGrp="1"/>
          </p:cNvSpPr>
          <p:nvPr>
            <p:ph idx="1"/>
          </p:nvPr>
        </p:nvSpPr>
        <p:spPr/>
        <p:txBody>
          <a:bodyPr>
            <a:normAutofit fontScale="92500" lnSpcReduction="10000"/>
          </a:bodyPr>
          <a:lstStyle/>
          <a:p>
            <a:r>
              <a:rPr lang="en-US" dirty="0"/>
              <a:t>The Yi Jing is arguably the oldest of all Chinese books (along with the Book of Songs/Odes (</a:t>
            </a:r>
            <a:r>
              <a:rPr lang="zh-TW" altLang="en-US" dirty="0"/>
              <a:t>詩 經 </a:t>
            </a:r>
            <a:r>
              <a:rPr lang="en-US" dirty="0" err="1"/>
              <a:t>Shī</a:t>
            </a:r>
            <a:r>
              <a:rPr lang="en-US" dirty="0"/>
              <a:t> </a:t>
            </a:r>
            <a:r>
              <a:rPr lang="en-US" dirty="0" err="1"/>
              <a:t>Jīng</a:t>
            </a:r>
            <a:r>
              <a:rPr lang="en-US" dirty="0"/>
              <a:t>)</a:t>
            </a:r>
          </a:p>
          <a:p>
            <a:r>
              <a:rPr lang="en-US" dirty="0"/>
              <a:t>As a written text it is traditionally attributed to </a:t>
            </a:r>
            <a:r>
              <a:rPr lang="zh-TW" altLang="en-US" dirty="0"/>
              <a:t>文 王 </a:t>
            </a:r>
            <a:r>
              <a:rPr lang="en-US" dirty="0" err="1"/>
              <a:t>Wén</a:t>
            </a:r>
            <a:r>
              <a:rPr lang="en-US" dirty="0"/>
              <a:t> </a:t>
            </a:r>
            <a:r>
              <a:rPr lang="en-US" dirty="0" err="1"/>
              <a:t>Wáng</a:t>
            </a:r>
            <a:r>
              <a:rPr lang="en-US" dirty="0"/>
              <a:t>, </a:t>
            </a:r>
            <a:r>
              <a:rPr lang="en-US" b="1" dirty="0"/>
              <a:t>King Wen</a:t>
            </a:r>
            <a:r>
              <a:rPr lang="en-US" dirty="0"/>
              <a:t> around 1150 BCE.</a:t>
            </a:r>
          </a:p>
          <a:p>
            <a:r>
              <a:rPr lang="en-US" dirty="0"/>
              <a:t>(modern scholarship suggests 8th to 10th century BCE, with 1045 as an oft cited date)</a:t>
            </a:r>
          </a:p>
          <a:p>
            <a:pPr marL="0" indent="0">
              <a:buNone/>
            </a:pPr>
            <a:endParaRPr lang="en-US" dirty="0"/>
          </a:p>
          <a:p>
            <a:r>
              <a:rPr lang="en-US" dirty="0"/>
              <a:t>It is considered to be the first/earliest and foremost of the “Five Classics”  (originally six, the music classic was lost)</a:t>
            </a:r>
          </a:p>
          <a:p>
            <a:r>
              <a:rPr lang="en-US" dirty="0"/>
              <a:t>attributed to </a:t>
            </a:r>
            <a:r>
              <a:rPr lang="zh-TW" altLang="en-US" dirty="0"/>
              <a:t>孔 夫 子</a:t>
            </a:r>
            <a:r>
              <a:rPr lang="en-US" dirty="0"/>
              <a:t>, </a:t>
            </a:r>
            <a:r>
              <a:rPr lang="en-US" dirty="0" err="1"/>
              <a:t>Kǒng</a:t>
            </a:r>
            <a:r>
              <a:rPr lang="en-US" dirty="0"/>
              <a:t> </a:t>
            </a:r>
            <a:r>
              <a:rPr lang="en-US" dirty="0" err="1"/>
              <a:t>Fū-zi</a:t>
            </a:r>
            <a:r>
              <a:rPr lang="en-US" dirty="0"/>
              <a:t>, </a:t>
            </a:r>
            <a:r>
              <a:rPr lang="en-US" b="1" dirty="0"/>
              <a:t>Confucius,</a:t>
            </a:r>
            <a:r>
              <a:rPr lang="en-US" dirty="0"/>
              <a:t> circa 500 BCE &amp; adopted by Han </a:t>
            </a:r>
            <a:r>
              <a:rPr lang="en-US" dirty="0" err="1"/>
              <a:t>Wudi</a:t>
            </a:r>
            <a:r>
              <a:rPr lang="en-US" dirty="0"/>
              <a:t> circa 100 BCE.</a:t>
            </a:r>
          </a:p>
          <a:p>
            <a:endParaRPr lang="en-US" dirty="0"/>
          </a:p>
        </p:txBody>
      </p:sp>
    </p:spTree>
    <p:extLst>
      <p:ext uri="{BB962C8B-B14F-4D97-AF65-F5344CB8AC3E}">
        <p14:creationId xmlns:p14="http://schemas.microsoft.com/office/powerpoint/2010/main" val="4179741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DF590-3E91-C04B-A980-C1F47F7584C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C324D4C-B417-F040-9C07-804B8AEE1563}"/>
              </a:ext>
            </a:extLst>
          </p:cNvPr>
          <p:cNvSpPr>
            <a:spLocks noGrp="1"/>
          </p:cNvSpPr>
          <p:nvPr>
            <p:ph idx="1"/>
          </p:nvPr>
        </p:nvSpPr>
        <p:spPr/>
        <p:txBody>
          <a:bodyPr>
            <a:normAutofit/>
          </a:bodyPr>
          <a:lstStyle/>
          <a:p>
            <a:r>
              <a:rPr lang="en-US" sz="2400" dirty="0"/>
              <a:t>We usually think and talk about coordination as a muscular/physical thing,</a:t>
            </a:r>
          </a:p>
          <a:p>
            <a:r>
              <a:rPr lang="en-US" b="1" i="1" dirty="0"/>
              <a:t>but</a:t>
            </a:r>
            <a:r>
              <a:rPr lang="en-US" dirty="0"/>
              <a:t> to be </a:t>
            </a:r>
            <a:r>
              <a:rPr lang="en-US" b="1" dirty="0"/>
              <a:t>in the right place </a:t>
            </a:r>
            <a:br>
              <a:rPr lang="en-US" dirty="0"/>
            </a:br>
            <a:r>
              <a:rPr lang="en-US" dirty="0"/>
              <a:t>	- </a:t>
            </a:r>
            <a:r>
              <a:rPr lang="en-US" b="1" dirty="0"/>
              <a:t>at the right time </a:t>
            </a:r>
            <a:br>
              <a:rPr lang="en-US" dirty="0"/>
            </a:br>
            <a:r>
              <a:rPr lang="en-US" dirty="0"/>
              <a:t>	- is a real &amp; powerful thing.</a:t>
            </a:r>
          </a:p>
          <a:p>
            <a:r>
              <a:rPr lang="en-US" dirty="0"/>
              <a:t>And its not just a matter of luck!</a:t>
            </a:r>
          </a:p>
          <a:p>
            <a:r>
              <a:rPr lang="en-US" dirty="0"/>
              <a:t>It is a </a:t>
            </a:r>
            <a:r>
              <a:rPr lang="en-US" b="1" dirty="0"/>
              <a:t>skill</a:t>
            </a:r>
            <a:r>
              <a:rPr lang="en-US" dirty="0"/>
              <a:t> we can learn.</a:t>
            </a:r>
          </a:p>
          <a:p>
            <a:r>
              <a:rPr lang="en-US" dirty="0"/>
              <a:t>This is the Eastern insight and gift from the ancient sages.</a:t>
            </a:r>
          </a:p>
          <a:p>
            <a:r>
              <a:rPr lang="en-US" dirty="0"/>
              <a:t>This is what Confucius meant when he suggested </a:t>
            </a:r>
            <a:br>
              <a:rPr lang="en-US" dirty="0"/>
            </a:br>
            <a:r>
              <a:rPr lang="en-US" dirty="0"/>
              <a:t>we could </a:t>
            </a:r>
            <a:r>
              <a:rPr lang="en-US" b="1" i="1" dirty="0"/>
              <a:t>learn to</a:t>
            </a:r>
            <a:r>
              <a:rPr lang="en-US" dirty="0"/>
              <a:t> avoid falling into error.</a:t>
            </a:r>
          </a:p>
          <a:p>
            <a:endParaRPr lang="en-US" dirty="0"/>
          </a:p>
        </p:txBody>
      </p:sp>
    </p:spTree>
    <p:extLst>
      <p:ext uri="{BB962C8B-B14F-4D97-AF65-F5344CB8AC3E}">
        <p14:creationId xmlns:p14="http://schemas.microsoft.com/office/powerpoint/2010/main" val="3659824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0F918-3F9A-8D45-B527-411F488D0FF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EDAACE1-D597-4943-B69E-70B5864F5D0D}"/>
              </a:ext>
            </a:extLst>
          </p:cNvPr>
          <p:cNvSpPr>
            <a:spLocks noGrp="1"/>
          </p:cNvSpPr>
          <p:nvPr>
            <p:ph idx="1"/>
          </p:nvPr>
        </p:nvSpPr>
        <p:spPr/>
        <p:txBody>
          <a:bodyPr>
            <a:normAutofit/>
          </a:bodyPr>
          <a:lstStyle/>
          <a:p>
            <a:r>
              <a:rPr lang="en-US" dirty="0"/>
              <a:t>To be more “TIMELY” then, is to be more successful</a:t>
            </a:r>
          </a:p>
          <a:p>
            <a:r>
              <a:rPr lang="en-US" dirty="0"/>
              <a:t>in our endeavors, in our relationships, in every aspect of life</a:t>
            </a:r>
          </a:p>
          <a:p>
            <a:r>
              <a:rPr lang="en-US" dirty="0"/>
              <a:t>Life seems to “work” (better).</a:t>
            </a:r>
          </a:p>
          <a:p>
            <a:pPr marL="0" indent="0">
              <a:buNone/>
            </a:pPr>
            <a:r>
              <a:rPr lang="en-US" dirty="0"/>
              <a:t> </a:t>
            </a:r>
          </a:p>
          <a:p>
            <a:r>
              <a:rPr lang="en-US" dirty="0"/>
              <a:t>As we are more successful, we have the opportunity to help others.</a:t>
            </a:r>
          </a:p>
          <a:p>
            <a:r>
              <a:rPr lang="en-US" dirty="0"/>
              <a:t>To horde or flaunt success, is the surest way to lose it</a:t>
            </a:r>
          </a:p>
          <a:p>
            <a:r>
              <a:rPr lang="en-US" dirty="0"/>
              <a:t>To share success, is the best way to foster it.</a:t>
            </a:r>
          </a:p>
          <a:p>
            <a:r>
              <a:rPr lang="en-US" dirty="0"/>
              <a:t>And that attitude, can Change the World.</a:t>
            </a:r>
          </a:p>
          <a:p>
            <a:endParaRPr lang="en-US" dirty="0"/>
          </a:p>
        </p:txBody>
      </p:sp>
    </p:spTree>
    <p:extLst>
      <p:ext uri="{BB962C8B-B14F-4D97-AF65-F5344CB8AC3E}">
        <p14:creationId xmlns:p14="http://schemas.microsoft.com/office/powerpoint/2010/main" val="2478716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E9D23-6C6B-1348-91BE-602EF11448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4078871-9301-E14B-8287-9CEE4CDB34CD}"/>
              </a:ext>
            </a:extLst>
          </p:cNvPr>
          <p:cNvSpPr>
            <a:spLocks noGrp="1"/>
          </p:cNvSpPr>
          <p:nvPr>
            <p:ph idx="1"/>
          </p:nvPr>
        </p:nvSpPr>
        <p:spPr/>
        <p:txBody>
          <a:bodyPr/>
          <a:lstStyle/>
          <a:p>
            <a:r>
              <a:rPr lang="en-US" dirty="0"/>
              <a:t>One of my Yi-Jing teachers defined success this way: </a:t>
            </a:r>
          </a:p>
          <a:p>
            <a:r>
              <a:rPr lang="en-US" b="1" dirty="0"/>
              <a:t>Success	=	Preparation	 +  Opportunity</a:t>
            </a:r>
            <a:endParaRPr lang="en-US" dirty="0"/>
          </a:p>
          <a:p>
            <a:r>
              <a:rPr lang="en-US" dirty="0"/>
              <a:t>prep. = study &amp; development	 (i.e. self-cultivation) 	</a:t>
            </a:r>
          </a:p>
          <a:p>
            <a:r>
              <a:rPr lang="en-US" dirty="0"/>
              <a:t>Opportunity = time &amp; space coordinating </a:t>
            </a:r>
          </a:p>
          <a:p>
            <a:r>
              <a:rPr lang="en-US" dirty="0"/>
              <a:t>for the person who is prepared</a:t>
            </a:r>
          </a:p>
          <a:p>
            <a:endParaRPr lang="en-US" dirty="0"/>
          </a:p>
        </p:txBody>
      </p:sp>
    </p:spTree>
    <p:extLst>
      <p:ext uri="{BB962C8B-B14F-4D97-AF65-F5344CB8AC3E}">
        <p14:creationId xmlns:p14="http://schemas.microsoft.com/office/powerpoint/2010/main" val="3984406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56348-5655-6B47-B375-298E20AAD4B8}"/>
              </a:ext>
            </a:extLst>
          </p:cNvPr>
          <p:cNvSpPr>
            <a:spLocks noGrp="1"/>
          </p:cNvSpPr>
          <p:nvPr>
            <p:ph type="title"/>
          </p:nvPr>
        </p:nvSpPr>
        <p:spPr/>
        <p:txBody>
          <a:bodyPr/>
          <a:lstStyle/>
          <a:p>
            <a:pPr algn="ctr"/>
            <a:r>
              <a:rPr lang="en-US" b="1" dirty="0">
                <a:latin typeface="Papyrus" panose="020B0602040200020303" pitchFamily="34" charset="77"/>
              </a:rPr>
              <a:t>The Yi-Jing Delineates </a:t>
            </a:r>
            <a:br>
              <a:rPr lang="en-US" b="1" dirty="0">
                <a:latin typeface="Papyrus" panose="020B0602040200020303" pitchFamily="34" charset="77"/>
              </a:rPr>
            </a:br>
            <a:r>
              <a:rPr lang="en-US" b="1" dirty="0">
                <a:latin typeface="Papyrus" panose="020B0602040200020303" pitchFamily="34" charset="77"/>
              </a:rPr>
              <a:t>Three Types of Change</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612408E0-038A-5F4B-BED3-EA5DFC6FC0D0}"/>
              </a:ext>
            </a:extLst>
          </p:cNvPr>
          <p:cNvSpPr>
            <a:spLocks noGrp="1"/>
          </p:cNvSpPr>
          <p:nvPr>
            <p:ph idx="1"/>
          </p:nvPr>
        </p:nvSpPr>
        <p:spPr/>
        <p:txBody>
          <a:bodyPr/>
          <a:lstStyle/>
          <a:p>
            <a:r>
              <a:rPr lang="en-US" dirty="0"/>
              <a:t>The Dao might be defined as the universal </a:t>
            </a:r>
            <a:r>
              <a:rPr lang="en-US" b="1" dirty="0"/>
              <a:t>constant</a:t>
            </a:r>
            <a:r>
              <a:rPr lang="en-US" dirty="0"/>
              <a:t>, </a:t>
            </a:r>
          </a:p>
          <a:p>
            <a:r>
              <a:rPr lang="en-US" dirty="0"/>
              <a:t>yet paradoxically its primary characteristic is </a:t>
            </a:r>
            <a:r>
              <a:rPr lang="en-US" b="1" dirty="0"/>
              <a:t>change</a:t>
            </a:r>
            <a:r>
              <a:rPr lang="en-US" dirty="0"/>
              <a:t>.</a:t>
            </a:r>
            <a:br>
              <a:rPr lang="en-US" dirty="0"/>
            </a:br>
            <a:r>
              <a:rPr lang="en-US" dirty="0"/>
              <a:t>Everything is in </a:t>
            </a:r>
            <a:r>
              <a:rPr lang="en-US" b="1" dirty="0"/>
              <a:t>constant flux</a:t>
            </a:r>
            <a:r>
              <a:rPr lang="en-US" dirty="0"/>
              <a:t>.</a:t>
            </a:r>
          </a:p>
          <a:p>
            <a:r>
              <a:rPr lang="en-US" dirty="0"/>
              <a:t>The Yi Jing is the Classic that teaches us about the nature of change. </a:t>
            </a:r>
          </a:p>
          <a:p>
            <a:r>
              <a:rPr lang="en-US" b="1" dirty="0"/>
              <a:t>It posits 3 types of change</a:t>
            </a:r>
            <a:r>
              <a:rPr lang="en-US" dirty="0"/>
              <a:t>.</a:t>
            </a:r>
          </a:p>
        </p:txBody>
      </p:sp>
    </p:spTree>
    <p:extLst>
      <p:ext uri="{BB962C8B-B14F-4D97-AF65-F5344CB8AC3E}">
        <p14:creationId xmlns:p14="http://schemas.microsoft.com/office/powerpoint/2010/main" val="184320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46638-4A9F-4E42-923F-0D309958196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21DFE61-99AA-3A44-9551-1705972EDEA9}"/>
              </a:ext>
            </a:extLst>
          </p:cNvPr>
          <p:cNvSpPr>
            <a:spLocks noGrp="1"/>
          </p:cNvSpPr>
          <p:nvPr>
            <p:ph idx="1"/>
          </p:nvPr>
        </p:nvSpPr>
        <p:spPr/>
        <p:txBody>
          <a:bodyPr/>
          <a:lstStyle/>
          <a:p>
            <a:pPr marL="0" indent="0">
              <a:buNone/>
            </a:pPr>
            <a:r>
              <a:rPr lang="en-US" dirty="0"/>
              <a:t>1. </a:t>
            </a:r>
            <a:r>
              <a:rPr lang="en-US" b="1" u="sng" dirty="0"/>
              <a:t>Polar Change</a:t>
            </a:r>
            <a:r>
              <a:rPr lang="en-US" dirty="0"/>
              <a:t>  – 	the oscillation of opposites</a:t>
            </a:r>
          </a:p>
          <a:p>
            <a:r>
              <a:rPr lang="en-US" dirty="0"/>
              <a:t>Derived from the observed daily phenomenon of change</a:t>
            </a:r>
            <a:br>
              <a:rPr lang="en-US" dirty="0"/>
            </a:br>
            <a:r>
              <a:rPr lang="en-US" dirty="0"/>
              <a:t>from light to dark &amp; dark to light, </a:t>
            </a:r>
          </a:p>
          <a:p>
            <a:r>
              <a:rPr lang="en-US" dirty="0"/>
              <a:t>the metamorphosis of one time into its opposite,</a:t>
            </a:r>
          </a:p>
          <a:p>
            <a:r>
              <a:rPr lang="en-US" dirty="0"/>
              <a:t>like 2 sides of the same coin</a:t>
            </a:r>
          </a:p>
          <a:p>
            <a:r>
              <a:rPr lang="en-US" dirty="0"/>
              <a:t>This is the change from yin to yang </a:t>
            </a:r>
            <a:br>
              <a:rPr lang="en-US" dirty="0"/>
            </a:br>
            <a:r>
              <a:rPr lang="en-US" dirty="0"/>
              <a:t>	and yang back to yin.</a:t>
            </a:r>
          </a:p>
        </p:txBody>
      </p:sp>
    </p:spTree>
    <p:extLst>
      <p:ext uri="{BB962C8B-B14F-4D97-AF65-F5344CB8AC3E}">
        <p14:creationId xmlns:p14="http://schemas.microsoft.com/office/powerpoint/2010/main" val="22610102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23F5B-5D2B-4142-A7B4-ECADC55E3E7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7ED8AE2-1662-4D45-8EBD-0FE1B52E2D8E}"/>
              </a:ext>
            </a:extLst>
          </p:cNvPr>
          <p:cNvSpPr>
            <a:spLocks noGrp="1"/>
          </p:cNvSpPr>
          <p:nvPr>
            <p:ph idx="1"/>
          </p:nvPr>
        </p:nvSpPr>
        <p:spPr/>
        <p:txBody>
          <a:bodyPr/>
          <a:lstStyle/>
          <a:p>
            <a:pPr marL="0" indent="0">
              <a:buNone/>
            </a:pPr>
            <a:r>
              <a:rPr lang="en-US" dirty="0"/>
              <a:t>2. </a:t>
            </a:r>
            <a:r>
              <a:rPr lang="en-US" b="1" u="sng" dirty="0"/>
              <a:t>Cyclic Change</a:t>
            </a:r>
            <a:r>
              <a:rPr lang="en-US" dirty="0"/>
              <a:t>  </a:t>
            </a:r>
            <a:br>
              <a:rPr lang="en-US" dirty="0"/>
            </a:br>
            <a:r>
              <a:rPr lang="en-US" dirty="0"/>
              <a:t>	the progression &amp; evolution of time </a:t>
            </a:r>
            <a:br>
              <a:rPr lang="en-US" dirty="0"/>
            </a:br>
            <a:r>
              <a:rPr lang="en-US" dirty="0"/>
              <a:t>	derived from the again obvious movement of the seasons </a:t>
            </a:r>
            <a:br>
              <a:rPr lang="en-US" dirty="0"/>
            </a:br>
            <a:r>
              <a:rPr lang="en-US" dirty="0"/>
              <a:t>	and the “passing” of years.</a:t>
            </a:r>
          </a:p>
          <a:p>
            <a:pPr marL="0" indent="0">
              <a:buNone/>
            </a:pPr>
            <a:endParaRPr lang="en-US" dirty="0"/>
          </a:p>
          <a:p>
            <a:r>
              <a:rPr lang="en-US" dirty="0"/>
              <a:t>Nothing esoteric about these – but it is nonetheless profound.</a:t>
            </a:r>
          </a:p>
        </p:txBody>
      </p:sp>
    </p:spTree>
    <p:extLst>
      <p:ext uri="{BB962C8B-B14F-4D97-AF65-F5344CB8AC3E}">
        <p14:creationId xmlns:p14="http://schemas.microsoft.com/office/powerpoint/2010/main" val="10524257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1F281-5343-EB4A-AB6A-7D7E616774D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ED86824-694F-E54A-A507-B8ECA096D1DF}"/>
              </a:ext>
            </a:extLst>
          </p:cNvPr>
          <p:cNvSpPr>
            <a:spLocks noGrp="1"/>
          </p:cNvSpPr>
          <p:nvPr>
            <p:ph idx="1"/>
          </p:nvPr>
        </p:nvSpPr>
        <p:spPr/>
        <p:txBody>
          <a:bodyPr>
            <a:normAutofit lnSpcReduction="10000"/>
          </a:bodyPr>
          <a:lstStyle/>
          <a:p>
            <a:pPr marL="0" indent="0">
              <a:buNone/>
            </a:pPr>
            <a:r>
              <a:rPr lang="en-US" dirty="0"/>
              <a:t>3. </a:t>
            </a:r>
            <a:r>
              <a:rPr lang="en-US" b="1" u="sng" dirty="0"/>
              <a:t>“Random” Change</a:t>
            </a:r>
            <a:r>
              <a:rPr lang="en-US" dirty="0"/>
              <a:t> – the unknown factors</a:t>
            </a:r>
          </a:p>
          <a:p>
            <a:r>
              <a:rPr lang="en-US" dirty="0"/>
              <a:t>derived from universal Mystery</a:t>
            </a:r>
          </a:p>
          <a:p>
            <a:r>
              <a:rPr lang="en-US" dirty="0"/>
              <a:t>the metaphysical aspect of time</a:t>
            </a:r>
          </a:p>
          <a:p>
            <a:r>
              <a:rPr lang="en-US" dirty="0"/>
              <a:t>sometimes called change of fate</a:t>
            </a:r>
          </a:p>
          <a:p>
            <a:r>
              <a:rPr lang="en-US" dirty="0"/>
              <a:t>using change is not an abandonment of self,</a:t>
            </a:r>
          </a:p>
          <a:p>
            <a:r>
              <a:rPr lang="en-US" dirty="0"/>
              <a:t>but an Opening to the Unknown.</a:t>
            </a:r>
          </a:p>
          <a:p>
            <a:r>
              <a:rPr lang="en-US" dirty="0"/>
              <a:t>This level is only accessible through “divination”</a:t>
            </a:r>
          </a:p>
          <a:p>
            <a:r>
              <a:rPr lang="en-US" dirty="0"/>
              <a:t>The YI JING discusses all these changes in a code of picture/symbols called...HEXAGRAMS.</a:t>
            </a:r>
          </a:p>
          <a:p>
            <a:endParaRPr lang="en-US" dirty="0"/>
          </a:p>
        </p:txBody>
      </p:sp>
    </p:spTree>
    <p:extLst>
      <p:ext uri="{BB962C8B-B14F-4D97-AF65-F5344CB8AC3E}">
        <p14:creationId xmlns:p14="http://schemas.microsoft.com/office/powerpoint/2010/main" val="11038779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92835-5F57-AC4E-AC6B-BFEA922086B2}"/>
              </a:ext>
            </a:extLst>
          </p:cNvPr>
          <p:cNvSpPr>
            <a:spLocks noGrp="1"/>
          </p:cNvSpPr>
          <p:nvPr>
            <p:ph type="title"/>
          </p:nvPr>
        </p:nvSpPr>
        <p:spPr/>
        <p:txBody>
          <a:bodyPr/>
          <a:lstStyle/>
          <a:p>
            <a:pPr algn="ctr"/>
            <a:r>
              <a:rPr lang="en-US" b="1" dirty="0">
                <a:latin typeface="Papyrus" panose="020B0602040200020303" pitchFamily="34" charset="77"/>
              </a:rPr>
              <a:t>Traditional ‘Schools’ of Yi Jing Study</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96B5E73F-88B1-C942-AC69-C619262C2E92}"/>
              </a:ext>
            </a:extLst>
          </p:cNvPr>
          <p:cNvSpPr>
            <a:spLocks noGrp="1"/>
          </p:cNvSpPr>
          <p:nvPr>
            <p:ph idx="1"/>
          </p:nvPr>
        </p:nvSpPr>
        <p:spPr/>
        <p:txBody>
          <a:bodyPr>
            <a:normAutofit fontScale="92500"/>
          </a:bodyPr>
          <a:lstStyle/>
          <a:p>
            <a:r>
              <a:rPr lang="en-US" dirty="0"/>
              <a:t>The two basic classical approaches to Yi Jing studies since the Han dynasty:</a:t>
            </a:r>
          </a:p>
          <a:p>
            <a:r>
              <a:rPr lang="en-US" i="1" dirty="0"/>
              <a:t>and Their Major Proponents or Representatives</a:t>
            </a:r>
            <a:endParaRPr lang="en-US" dirty="0"/>
          </a:p>
          <a:p>
            <a:r>
              <a:rPr lang="zh-TW" altLang="en-US" dirty="0"/>
              <a:t>義 理</a:t>
            </a:r>
            <a:r>
              <a:rPr lang="en-US" b="1" dirty="0"/>
              <a:t>  </a:t>
            </a:r>
            <a:r>
              <a:rPr lang="en-US" b="1" dirty="0" err="1"/>
              <a:t>Yì</a:t>
            </a:r>
            <a:r>
              <a:rPr lang="en-US" b="1" dirty="0"/>
              <a:t> </a:t>
            </a:r>
            <a:r>
              <a:rPr lang="en-US" b="1" dirty="0" err="1"/>
              <a:t>Lǐ</a:t>
            </a:r>
            <a:r>
              <a:rPr lang="en-US" b="1" dirty="0"/>
              <a:t>  </a:t>
            </a:r>
            <a:r>
              <a:rPr lang="en-US" dirty="0"/>
              <a:t>= the ‘</a:t>
            </a:r>
            <a:r>
              <a:rPr lang="en-US" b="1" dirty="0"/>
              <a:t>Meaning &amp; Principle</a:t>
            </a:r>
            <a:r>
              <a:rPr lang="en-US" dirty="0"/>
              <a:t>’ school</a:t>
            </a:r>
          </a:p>
          <a:p>
            <a:r>
              <a:rPr lang="en-US" b="1" dirty="0"/>
              <a:t>Yi</a:t>
            </a:r>
            <a:r>
              <a:rPr lang="en-US" dirty="0"/>
              <a:t> = right, just; moral	</a:t>
            </a:r>
            <a:r>
              <a:rPr lang="en-US" b="1" dirty="0"/>
              <a:t>Li</a:t>
            </a:r>
            <a:r>
              <a:rPr lang="en-US" dirty="0"/>
              <a:t> = structure, law, principle, doctrine, reason</a:t>
            </a:r>
            <a:br>
              <a:rPr lang="en-US" dirty="0"/>
            </a:br>
            <a:r>
              <a:rPr lang="en-US" dirty="0"/>
              <a:t>Zheng Xuan (127–200),	</a:t>
            </a:r>
            <a:r>
              <a:rPr lang="en-US" b="1" dirty="0"/>
              <a:t>Wang Bi</a:t>
            </a:r>
            <a:r>
              <a:rPr lang="en-US" dirty="0"/>
              <a:t> (226–249)</a:t>
            </a:r>
          </a:p>
          <a:p>
            <a:pPr marL="0" indent="0">
              <a:buNone/>
            </a:pPr>
            <a:r>
              <a:rPr lang="en-US" dirty="0"/>
              <a:t> </a:t>
            </a:r>
          </a:p>
          <a:p>
            <a:r>
              <a:rPr lang="zh-TW" altLang="en-US" dirty="0"/>
              <a:t>像 數</a:t>
            </a:r>
            <a:r>
              <a:rPr lang="en-US" b="1" dirty="0"/>
              <a:t>  </a:t>
            </a:r>
            <a:r>
              <a:rPr lang="en-US" b="1" dirty="0" err="1"/>
              <a:t>Xiàng</a:t>
            </a:r>
            <a:r>
              <a:rPr lang="en-US" b="1" dirty="0"/>
              <a:t> </a:t>
            </a:r>
            <a:r>
              <a:rPr lang="en-US" b="1" dirty="0" err="1"/>
              <a:t>Shù</a:t>
            </a:r>
            <a:r>
              <a:rPr lang="en-US" b="1" dirty="0"/>
              <a:t>  </a:t>
            </a:r>
            <a:r>
              <a:rPr lang="en-US" dirty="0"/>
              <a:t>= the ‘</a:t>
            </a:r>
            <a:r>
              <a:rPr lang="en-US" b="1" dirty="0"/>
              <a:t>Form &amp; Number</a:t>
            </a:r>
            <a:r>
              <a:rPr lang="en-US" dirty="0"/>
              <a:t>’ school	</a:t>
            </a:r>
          </a:p>
          <a:p>
            <a:r>
              <a:rPr lang="en-US" b="1" dirty="0" err="1"/>
              <a:t>xiàng</a:t>
            </a:r>
            <a:r>
              <a:rPr lang="en-US" b="1" dirty="0"/>
              <a:t> </a:t>
            </a:r>
            <a:r>
              <a:rPr lang="en-US" dirty="0"/>
              <a:t>= image, form	</a:t>
            </a:r>
            <a:r>
              <a:rPr lang="en-US" b="1" dirty="0" err="1"/>
              <a:t>shù</a:t>
            </a:r>
            <a:r>
              <a:rPr lang="en-US" b="1" dirty="0"/>
              <a:t> </a:t>
            </a:r>
            <a:r>
              <a:rPr lang="en-US" dirty="0"/>
              <a:t>= number /</a:t>
            </a:r>
            <a:r>
              <a:rPr lang="en-US" b="1" dirty="0"/>
              <a:t> </a:t>
            </a:r>
            <a:r>
              <a:rPr lang="en-US" b="1" dirty="0" err="1"/>
              <a:t>shǔ</a:t>
            </a:r>
            <a:r>
              <a:rPr lang="en-US" dirty="0"/>
              <a:t> = to count</a:t>
            </a:r>
          </a:p>
          <a:p>
            <a:r>
              <a:rPr lang="en-US" dirty="0"/>
              <a:t>Yu Fan (164–233),		</a:t>
            </a:r>
            <a:r>
              <a:rPr lang="en-US" b="1" dirty="0"/>
              <a:t>Shao Yung</a:t>
            </a:r>
            <a:r>
              <a:rPr lang="en-US" dirty="0"/>
              <a:t> (1011–1077)</a:t>
            </a:r>
          </a:p>
          <a:p>
            <a:endParaRPr lang="en-US" dirty="0"/>
          </a:p>
        </p:txBody>
      </p:sp>
    </p:spTree>
    <p:extLst>
      <p:ext uri="{BB962C8B-B14F-4D97-AF65-F5344CB8AC3E}">
        <p14:creationId xmlns:p14="http://schemas.microsoft.com/office/powerpoint/2010/main" val="19580418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2C0D2-C97A-D947-92EA-6FC694261A0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5234D78-95DA-5E4C-80F8-B96A754A13B6}"/>
              </a:ext>
            </a:extLst>
          </p:cNvPr>
          <p:cNvSpPr>
            <a:spLocks noGrp="1"/>
          </p:cNvSpPr>
          <p:nvPr>
            <p:ph idx="1"/>
          </p:nvPr>
        </p:nvSpPr>
        <p:spPr/>
        <p:txBody>
          <a:bodyPr/>
          <a:lstStyle/>
          <a:p>
            <a:r>
              <a:rPr lang="en-US" dirty="0"/>
              <a:t>school = </a:t>
            </a:r>
            <a:r>
              <a:rPr lang="en-US" dirty="0" err="1"/>
              <a:t>pài</a:t>
            </a:r>
            <a:r>
              <a:rPr lang="en-US" dirty="0"/>
              <a:t>  </a:t>
            </a:r>
            <a:r>
              <a:rPr lang="zh-TW" altLang="en-US" dirty="0"/>
              <a:t>派</a:t>
            </a:r>
            <a:r>
              <a:rPr lang="en-US" dirty="0"/>
              <a:t>  or  </a:t>
            </a:r>
            <a:r>
              <a:rPr lang="en-US" dirty="0" err="1"/>
              <a:t>shú</a:t>
            </a:r>
            <a:r>
              <a:rPr lang="en-US" dirty="0"/>
              <a:t>  </a:t>
            </a:r>
            <a:r>
              <a:rPr lang="zh-TW" altLang="en-US" dirty="0"/>
              <a:t>塾</a:t>
            </a:r>
            <a:r>
              <a:rPr lang="en-US" dirty="0"/>
              <a:t>	</a:t>
            </a:r>
          </a:p>
          <a:p>
            <a:pPr marL="0" indent="0">
              <a:buNone/>
            </a:pPr>
            <a:endParaRPr lang="en-US" dirty="0"/>
          </a:p>
          <a:p>
            <a:r>
              <a:rPr lang="en-US" dirty="0"/>
              <a:t> The great philosopher </a:t>
            </a:r>
            <a:r>
              <a:rPr lang="en-US" b="1" dirty="0"/>
              <a:t>Zhu Xi</a:t>
            </a:r>
            <a:r>
              <a:rPr lang="en-US" dirty="0"/>
              <a:t> (1130-1200) espoused an integration of the two schools and maintained that the four components: </a:t>
            </a:r>
            <a:br>
              <a:rPr lang="en-US" dirty="0"/>
            </a:br>
            <a:r>
              <a:rPr lang="en-US" dirty="0"/>
              <a:t>(</a:t>
            </a:r>
            <a:r>
              <a:rPr lang="zh-TW" altLang="en-US" dirty="0"/>
              <a:t>理</a:t>
            </a:r>
            <a:r>
              <a:rPr lang="en-US" dirty="0"/>
              <a:t> </a:t>
            </a:r>
            <a:r>
              <a:rPr lang="en-US" dirty="0" err="1"/>
              <a:t>lǐ</a:t>
            </a:r>
            <a:r>
              <a:rPr lang="en-US" dirty="0"/>
              <a:t>) structure, (</a:t>
            </a:r>
            <a:r>
              <a:rPr lang="zh-TW" altLang="en-US" dirty="0"/>
              <a:t>像</a:t>
            </a:r>
            <a:r>
              <a:rPr lang="en-US" dirty="0"/>
              <a:t> </a:t>
            </a:r>
            <a:r>
              <a:rPr lang="en-US" dirty="0" err="1"/>
              <a:t>xiàng</a:t>
            </a:r>
            <a:r>
              <a:rPr lang="en-US" dirty="0"/>
              <a:t>) images, </a:t>
            </a:r>
            <a:br>
              <a:rPr lang="en-US" dirty="0"/>
            </a:br>
            <a:r>
              <a:rPr lang="en-US" dirty="0"/>
              <a:t>(</a:t>
            </a:r>
            <a:r>
              <a:rPr lang="zh-TW" altLang="en-US" dirty="0"/>
              <a:t>數 </a:t>
            </a:r>
            <a:r>
              <a:rPr lang="en-US" dirty="0" err="1"/>
              <a:t>shù</a:t>
            </a:r>
            <a:r>
              <a:rPr lang="en-US" dirty="0"/>
              <a:t>) numbers, and (</a:t>
            </a:r>
            <a:r>
              <a:rPr lang="zh-TW" altLang="en-US" dirty="0"/>
              <a:t>辭 </a:t>
            </a:r>
            <a:r>
              <a:rPr lang="en-US" dirty="0" err="1"/>
              <a:t>cí</a:t>
            </a:r>
            <a:r>
              <a:rPr lang="en-US" dirty="0"/>
              <a:t>) words,</a:t>
            </a:r>
            <a:br>
              <a:rPr lang="en-US" dirty="0"/>
            </a:br>
            <a:r>
              <a:rPr lang="en-US" dirty="0"/>
              <a:t>could not, and should not be separated.</a:t>
            </a:r>
          </a:p>
          <a:p>
            <a:endParaRPr lang="en-US" dirty="0"/>
          </a:p>
        </p:txBody>
      </p:sp>
    </p:spTree>
    <p:extLst>
      <p:ext uri="{BB962C8B-B14F-4D97-AF65-F5344CB8AC3E}">
        <p14:creationId xmlns:p14="http://schemas.microsoft.com/office/powerpoint/2010/main" val="2579998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489C5-0114-AD46-812C-AE7C3D9A2860}"/>
              </a:ext>
            </a:extLst>
          </p:cNvPr>
          <p:cNvSpPr>
            <a:spLocks noGrp="1"/>
          </p:cNvSpPr>
          <p:nvPr>
            <p:ph type="title"/>
          </p:nvPr>
        </p:nvSpPr>
        <p:spPr/>
        <p:txBody>
          <a:bodyPr/>
          <a:lstStyle/>
          <a:p>
            <a:pPr algn="ctr"/>
            <a:r>
              <a:rPr lang="en-US" b="1" dirty="0">
                <a:latin typeface="Papyrus" panose="020B0602040200020303" pitchFamily="34" charset="77"/>
              </a:rPr>
              <a:t>from Oracle to Philosophical Text</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F6966305-4A14-6242-A036-34FF46A5BA2B}"/>
              </a:ext>
            </a:extLst>
          </p:cNvPr>
          <p:cNvSpPr>
            <a:spLocks noGrp="1"/>
          </p:cNvSpPr>
          <p:nvPr>
            <p:ph idx="1"/>
          </p:nvPr>
        </p:nvSpPr>
        <p:spPr/>
        <p:txBody>
          <a:bodyPr>
            <a:normAutofit fontScale="77500" lnSpcReduction="20000"/>
          </a:bodyPr>
          <a:lstStyle/>
          <a:p>
            <a:r>
              <a:rPr lang="en-US" dirty="0"/>
              <a:t>The Yi-Jing is basically a two-fold work:</a:t>
            </a:r>
          </a:p>
          <a:p>
            <a:pPr marL="0" indent="0">
              <a:buNone/>
            </a:pPr>
            <a:endParaRPr lang="en-US" dirty="0"/>
          </a:p>
          <a:p>
            <a:pPr marL="0" indent="0">
              <a:buNone/>
            </a:pPr>
            <a:r>
              <a:rPr lang="en-US" b="1" dirty="0"/>
              <a:t>1. AN ORACLE</a:t>
            </a:r>
            <a:r>
              <a:rPr lang="en-US" dirty="0"/>
              <a:t> - </a:t>
            </a:r>
            <a:r>
              <a:rPr lang="en-US" b="1" dirty="0"/>
              <a:t>for divination purposes</a:t>
            </a:r>
          </a:p>
          <a:p>
            <a:r>
              <a:rPr lang="en-US" dirty="0"/>
              <a:t>A.  To communicate with the divine, i.e. Heaven</a:t>
            </a:r>
          </a:p>
          <a:p>
            <a:r>
              <a:rPr lang="en-US" dirty="0"/>
              <a:t>	to discover &amp; understand “The will of Heaven” </a:t>
            </a:r>
          </a:p>
          <a:p>
            <a:r>
              <a:rPr lang="en-US" dirty="0"/>
              <a:t>	i.e. one’s destiny (</a:t>
            </a:r>
            <a:r>
              <a:rPr lang="en-US" dirty="0" err="1"/>
              <a:t>mìng</a:t>
            </a:r>
            <a:r>
              <a:rPr lang="en-US" dirty="0"/>
              <a:t>)  </a:t>
            </a:r>
            <a:r>
              <a:rPr lang="zh-TW" altLang="en-US" dirty="0"/>
              <a:t>命</a:t>
            </a:r>
            <a:endParaRPr lang="en-US" dirty="0"/>
          </a:p>
          <a:p>
            <a:pPr marL="0" indent="0">
              <a:buNone/>
            </a:pPr>
            <a:endParaRPr lang="en-US" dirty="0"/>
          </a:p>
          <a:p>
            <a:r>
              <a:rPr lang="en-US" dirty="0"/>
              <a:t>B. </a:t>
            </a:r>
            <a:r>
              <a:rPr lang="en-US" b="1" dirty="0"/>
              <a:t>Dealing with difficulty &amp; uncertainty</a:t>
            </a:r>
          </a:p>
          <a:p>
            <a:r>
              <a:rPr lang="en-US" dirty="0"/>
              <a:t>	How to live with the unknown.</a:t>
            </a:r>
          </a:p>
          <a:p>
            <a:r>
              <a:rPr lang="en-US" dirty="0"/>
              <a:t>	The unknown is always larger than the known</a:t>
            </a:r>
          </a:p>
          <a:p>
            <a:r>
              <a:rPr lang="en-US" dirty="0"/>
              <a:t>	it is never diminished, no matter how much is known.</a:t>
            </a:r>
          </a:p>
          <a:p>
            <a:r>
              <a:rPr lang="en-US" dirty="0"/>
              <a:t>	We never know how much is unknown, therefore the unknown is infinite.</a:t>
            </a:r>
          </a:p>
        </p:txBody>
      </p:sp>
    </p:spTree>
    <p:extLst>
      <p:ext uri="{BB962C8B-B14F-4D97-AF65-F5344CB8AC3E}">
        <p14:creationId xmlns:p14="http://schemas.microsoft.com/office/powerpoint/2010/main" val="1243454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7BB03-EFC7-194C-B585-2F61AA390B2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43A224B-8E03-9D40-A009-FF1AFAF077EF}"/>
              </a:ext>
            </a:extLst>
          </p:cNvPr>
          <p:cNvSpPr>
            <a:spLocks noGrp="1"/>
          </p:cNvSpPr>
          <p:nvPr>
            <p:ph idx="1"/>
          </p:nvPr>
        </p:nvSpPr>
        <p:spPr/>
        <p:txBody>
          <a:bodyPr>
            <a:normAutofit fontScale="92500" lnSpcReduction="20000"/>
          </a:bodyPr>
          <a:lstStyle/>
          <a:p>
            <a:r>
              <a:rPr lang="en-US" dirty="0"/>
              <a:t>Confucius himself, a paragon of decorum &amp; virtuous behavior, near the end of his life, is reputed to have said  “if I had another 50 years, I would devote them all to studying the Yi, and might thereby, avoid falling into error.”  </a:t>
            </a:r>
            <a:r>
              <a:rPr lang="en-US" i="1" dirty="0"/>
              <a:t>Analects: VII.16/17</a:t>
            </a:r>
            <a:endParaRPr lang="en-US" dirty="0"/>
          </a:p>
          <a:p>
            <a:r>
              <a:rPr lang="en-US" dirty="0"/>
              <a:t>Si Ma Qian’s bio of Confucius in the </a:t>
            </a:r>
            <a:r>
              <a:rPr lang="zh-TW" altLang="en-US" dirty="0"/>
              <a:t>史籍 </a:t>
            </a:r>
            <a:r>
              <a:rPr lang="en-US" dirty="0" err="1"/>
              <a:t>Shǐjí</a:t>
            </a:r>
            <a:r>
              <a:rPr lang="en-US" dirty="0"/>
              <a:t>, Historical Records/Registry 47, claims he wore through the binding of his </a:t>
            </a:r>
            <a:r>
              <a:rPr lang="en-US" dirty="0" err="1"/>
              <a:t>Yijing</a:t>
            </a:r>
            <a:r>
              <a:rPr lang="en-US" dirty="0"/>
              <a:t> 3 times, he used it so much [Selections p.22]</a:t>
            </a:r>
          </a:p>
          <a:p>
            <a:pPr marL="0" indent="0">
              <a:buNone/>
            </a:pPr>
            <a:endParaRPr lang="en-US" dirty="0"/>
          </a:p>
          <a:p>
            <a:r>
              <a:rPr lang="en-US" dirty="0"/>
              <a:t>During my years of studying Chinese medicine, I consistently encountered references both historical and contemporary, from doctors to this effect: </a:t>
            </a:r>
          </a:p>
          <a:p>
            <a:r>
              <a:rPr lang="en-US" dirty="0"/>
              <a:t>“If you </a:t>
            </a:r>
            <a:r>
              <a:rPr lang="en-US" i="1" dirty="0"/>
              <a:t>really</a:t>
            </a:r>
            <a:r>
              <a:rPr lang="en-US" dirty="0"/>
              <a:t> want to understand Chinese medicine, </a:t>
            </a:r>
            <a:br>
              <a:rPr lang="en-US" dirty="0"/>
            </a:br>
            <a:r>
              <a:rPr lang="en-US" dirty="0"/>
              <a:t>	you </a:t>
            </a:r>
            <a:r>
              <a:rPr lang="en-US" i="1" dirty="0"/>
              <a:t>have to study</a:t>
            </a:r>
            <a:r>
              <a:rPr lang="en-US" dirty="0"/>
              <a:t> the Yi.”</a:t>
            </a:r>
          </a:p>
        </p:txBody>
      </p:sp>
    </p:spTree>
    <p:extLst>
      <p:ext uri="{BB962C8B-B14F-4D97-AF65-F5344CB8AC3E}">
        <p14:creationId xmlns:p14="http://schemas.microsoft.com/office/powerpoint/2010/main" val="17429903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A208C-E2C6-8340-B0BE-7B36784D44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7D40F61-0221-2B40-98AD-1D2047251813}"/>
              </a:ext>
            </a:extLst>
          </p:cNvPr>
          <p:cNvSpPr>
            <a:spLocks noGrp="1"/>
          </p:cNvSpPr>
          <p:nvPr>
            <p:ph idx="1"/>
          </p:nvPr>
        </p:nvSpPr>
        <p:spPr/>
        <p:txBody>
          <a:bodyPr>
            <a:normAutofit fontScale="92500" lnSpcReduction="20000"/>
          </a:bodyPr>
          <a:lstStyle/>
          <a:p>
            <a:pPr marL="0" indent="0">
              <a:buNone/>
            </a:pPr>
            <a:r>
              <a:rPr lang="en-US" b="1" dirty="0"/>
              <a:t>2. A BOOK of WISDOM and PHILOSOPHY</a:t>
            </a:r>
            <a:endParaRPr lang="en-US" dirty="0"/>
          </a:p>
          <a:p>
            <a:r>
              <a:rPr lang="en-US" dirty="0"/>
              <a:t>A.  </a:t>
            </a:r>
            <a:r>
              <a:rPr lang="en-US" b="1" dirty="0"/>
              <a:t>DAOISM</a:t>
            </a:r>
            <a:r>
              <a:rPr lang="en-US" dirty="0"/>
              <a:t> – which emphasizes NATURE, natural forces &amp; processes.</a:t>
            </a:r>
          </a:p>
          <a:p>
            <a:r>
              <a:rPr lang="en-US" dirty="0"/>
              <a:t>Nature is the model &amp; standard of reference for Action (or non-action).</a:t>
            </a:r>
          </a:p>
          <a:p>
            <a:r>
              <a:rPr lang="en-US" dirty="0"/>
              <a:t>These natural images comprise the oldest layers of the text (pre-moral).</a:t>
            </a:r>
          </a:p>
          <a:p>
            <a:pPr marL="0" indent="0">
              <a:buNone/>
            </a:pPr>
            <a:r>
              <a:rPr lang="en-US" dirty="0"/>
              <a:t> </a:t>
            </a:r>
          </a:p>
          <a:p>
            <a:r>
              <a:rPr lang="en-US" dirty="0"/>
              <a:t>B.  </a:t>
            </a:r>
            <a:r>
              <a:rPr lang="en-US" b="1" dirty="0"/>
              <a:t>CONFUCIANISM</a:t>
            </a:r>
            <a:r>
              <a:rPr lang="en-US" dirty="0"/>
              <a:t> – which emphasizes SOCIETY &amp; human affairs.</a:t>
            </a:r>
          </a:p>
          <a:p>
            <a:r>
              <a:rPr lang="en-US" dirty="0"/>
              <a:t>Establishes guidelines for “living together”.</a:t>
            </a:r>
          </a:p>
          <a:p>
            <a:r>
              <a:rPr lang="en-US" dirty="0"/>
              <a:t>Codifies attitudes &amp; behavior,</a:t>
            </a:r>
            <a:br>
              <a:rPr lang="en-US" dirty="0"/>
            </a:br>
            <a:r>
              <a:rPr lang="en-US" dirty="0"/>
              <a:t>the conduct appropriate to interactions between people</a:t>
            </a:r>
            <a:br>
              <a:rPr lang="en-US" dirty="0"/>
            </a:br>
            <a:r>
              <a:rPr lang="en-US" dirty="0"/>
              <a:t>(advent of ethics &amp; morality)</a:t>
            </a:r>
          </a:p>
          <a:p>
            <a:r>
              <a:rPr lang="en-US" dirty="0"/>
              <a:t>The family unit and norms form the basis of society and culture.</a:t>
            </a:r>
          </a:p>
          <a:p>
            <a:endParaRPr lang="en-US" dirty="0"/>
          </a:p>
        </p:txBody>
      </p:sp>
    </p:spTree>
    <p:extLst>
      <p:ext uri="{BB962C8B-B14F-4D97-AF65-F5344CB8AC3E}">
        <p14:creationId xmlns:p14="http://schemas.microsoft.com/office/powerpoint/2010/main" val="26228958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AB210-E922-2647-A2F7-FF5EAA653362}"/>
              </a:ext>
            </a:extLst>
          </p:cNvPr>
          <p:cNvSpPr>
            <a:spLocks noGrp="1"/>
          </p:cNvSpPr>
          <p:nvPr>
            <p:ph type="title"/>
          </p:nvPr>
        </p:nvSpPr>
        <p:spPr/>
        <p:txBody>
          <a:bodyPr/>
          <a:lstStyle/>
          <a:p>
            <a:pPr algn="ctr"/>
            <a:r>
              <a:rPr lang="en-US" b="1" dirty="0">
                <a:latin typeface="Papyrus" panose="020B0602040200020303" pitchFamily="34" charset="77"/>
              </a:rPr>
              <a:t>GUIDE for LIVING</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729A05D5-3359-4E48-BACB-096C5B34876C}"/>
              </a:ext>
            </a:extLst>
          </p:cNvPr>
          <p:cNvSpPr>
            <a:spLocks noGrp="1"/>
          </p:cNvSpPr>
          <p:nvPr>
            <p:ph idx="1"/>
          </p:nvPr>
        </p:nvSpPr>
        <p:spPr/>
        <p:txBody>
          <a:bodyPr/>
          <a:lstStyle/>
          <a:p>
            <a:r>
              <a:rPr lang="en-US" dirty="0"/>
              <a:t>The Yi Jing may be considered as a guide for living, par excellence.</a:t>
            </a:r>
          </a:p>
          <a:p>
            <a:r>
              <a:rPr lang="en-US" dirty="0"/>
              <a:t>It describes attitudes and behaviors for effectively functioning in life.</a:t>
            </a:r>
          </a:p>
          <a:p>
            <a:r>
              <a:rPr lang="en-US" dirty="0"/>
              <a:t>i.e. ‘Strategies for Living’ - Harmoniously – i.e. naturally.</a:t>
            </a:r>
          </a:p>
          <a:p>
            <a:pPr marL="0" indent="0">
              <a:buNone/>
            </a:pPr>
            <a:r>
              <a:rPr lang="en-US" dirty="0"/>
              <a:t> </a:t>
            </a:r>
          </a:p>
          <a:p>
            <a:r>
              <a:rPr lang="en-US" dirty="0"/>
              <a:t>Harmony in our Relationship to:</a:t>
            </a:r>
          </a:p>
          <a:p>
            <a:r>
              <a:rPr lang="en-US" dirty="0"/>
              <a:t>	1. The Environment/Nature</a:t>
            </a:r>
          </a:p>
          <a:p>
            <a:r>
              <a:rPr lang="en-US" dirty="0"/>
              <a:t>	2. Other People/Society</a:t>
            </a:r>
          </a:p>
          <a:p>
            <a:r>
              <a:rPr lang="en-US" dirty="0"/>
              <a:t>	3. Ourselves (body-mind-spirit) self-cultivation</a:t>
            </a:r>
          </a:p>
          <a:p>
            <a:endParaRPr lang="en-US" dirty="0"/>
          </a:p>
        </p:txBody>
      </p:sp>
    </p:spTree>
    <p:extLst>
      <p:ext uri="{BB962C8B-B14F-4D97-AF65-F5344CB8AC3E}">
        <p14:creationId xmlns:p14="http://schemas.microsoft.com/office/powerpoint/2010/main" val="31289514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9E69C-D130-EF4E-8B10-AAD7ADD27AC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5FB4B2-A4CC-8C48-8905-F8F6D3BC20B2}"/>
              </a:ext>
            </a:extLst>
          </p:cNvPr>
          <p:cNvSpPr>
            <a:spLocks noGrp="1"/>
          </p:cNvSpPr>
          <p:nvPr>
            <p:ph idx="1"/>
          </p:nvPr>
        </p:nvSpPr>
        <p:spPr/>
        <p:txBody>
          <a:bodyPr/>
          <a:lstStyle/>
          <a:p>
            <a:r>
              <a:rPr lang="en-US" dirty="0"/>
              <a:t>Of the three, “self” is the variable we have the most control over </a:t>
            </a:r>
            <a:br>
              <a:rPr lang="en-US" dirty="0"/>
            </a:br>
            <a:r>
              <a:rPr lang="en-US" dirty="0"/>
              <a:t>	and are most able to change.</a:t>
            </a:r>
          </a:p>
          <a:p>
            <a:r>
              <a:rPr lang="en-US" dirty="0"/>
              <a:t>others can be influenced, but have to change themselves</a:t>
            </a:r>
          </a:p>
          <a:p>
            <a:r>
              <a:rPr lang="en-US" dirty="0"/>
              <a:t>nature is the given (the definition of harmony &amp; change)</a:t>
            </a:r>
          </a:p>
          <a:p>
            <a:r>
              <a:rPr lang="en-US" dirty="0"/>
              <a:t>we have little power, and should have little desire, to change nature.</a:t>
            </a:r>
          </a:p>
          <a:p>
            <a:r>
              <a:rPr lang="en-US" dirty="0"/>
              <a:t>Rather, It is nature we must attune to.</a:t>
            </a:r>
          </a:p>
        </p:txBody>
      </p:sp>
    </p:spTree>
    <p:extLst>
      <p:ext uri="{BB962C8B-B14F-4D97-AF65-F5344CB8AC3E}">
        <p14:creationId xmlns:p14="http://schemas.microsoft.com/office/powerpoint/2010/main" val="37747436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9C439-F3C7-1F41-8DC9-40D83804B48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3F38578-18F1-AB4B-A25F-AE040C84D2AD}"/>
              </a:ext>
            </a:extLst>
          </p:cNvPr>
          <p:cNvSpPr>
            <a:spLocks noGrp="1"/>
          </p:cNvSpPr>
          <p:nvPr>
            <p:ph idx="1"/>
          </p:nvPr>
        </p:nvSpPr>
        <p:spPr/>
        <p:txBody>
          <a:bodyPr/>
          <a:lstStyle/>
          <a:p>
            <a:r>
              <a:rPr lang="en-US" dirty="0"/>
              <a:t>The Yi-Jing serves as A BRIDGE - between the inner &amp; the outer worlds. </a:t>
            </a:r>
          </a:p>
          <a:p>
            <a:pPr marL="0" indent="0">
              <a:buNone/>
            </a:pPr>
            <a:endParaRPr lang="en-US" dirty="0"/>
          </a:p>
          <a:p>
            <a:r>
              <a:rPr lang="en-US" dirty="0"/>
              <a:t>Kerson Huang (physicist at MIT, and I-Ching author) says:</a:t>
            </a:r>
          </a:p>
          <a:p>
            <a:pPr marL="0" indent="0">
              <a:buNone/>
            </a:pPr>
            <a:r>
              <a:rPr lang="en-US" dirty="0"/>
              <a:t>	</a:t>
            </a:r>
            <a:r>
              <a:rPr lang="en-US" b="1" i="1" dirty="0"/>
              <a:t>“as Science deals more effectively with the outer world, </a:t>
            </a:r>
            <a:endParaRPr lang="en-US" dirty="0"/>
          </a:p>
          <a:p>
            <a:pPr marL="0" indent="0">
              <a:buNone/>
            </a:pPr>
            <a:r>
              <a:rPr lang="en-US" b="1" i="1" dirty="0"/>
              <a:t>		we paradoxically, need more help with the inner world.”</a:t>
            </a:r>
            <a:endParaRPr lang="en-US" dirty="0"/>
          </a:p>
          <a:p>
            <a:pPr marL="0" indent="0">
              <a:buNone/>
            </a:pPr>
            <a:endParaRPr lang="en-US" dirty="0"/>
          </a:p>
          <a:p>
            <a:r>
              <a:rPr lang="en-US" dirty="0"/>
              <a:t>The Yi Jing provides exactly those inner guidelines we need.</a:t>
            </a:r>
          </a:p>
          <a:p>
            <a:endParaRPr lang="en-US" dirty="0"/>
          </a:p>
        </p:txBody>
      </p:sp>
    </p:spTree>
    <p:extLst>
      <p:ext uri="{BB962C8B-B14F-4D97-AF65-F5344CB8AC3E}">
        <p14:creationId xmlns:p14="http://schemas.microsoft.com/office/powerpoint/2010/main" val="26220680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AA678-86F2-B646-9111-B73D3088A3E9}"/>
              </a:ext>
            </a:extLst>
          </p:cNvPr>
          <p:cNvSpPr>
            <a:spLocks noGrp="1"/>
          </p:cNvSpPr>
          <p:nvPr>
            <p:ph type="title"/>
          </p:nvPr>
        </p:nvSpPr>
        <p:spPr/>
        <p:txBody>
          <a:bodyPr/>
          <a:lstStyle/>
          <a:p>
            <a:pPr algn="ctr"/>
            <a:r>
              <a:rPr lang="en-US" b="1" dirty="0">
                <a:latin typeface="Papyrus" panose="020B0602040200020303" pitchFamily="34" charset="77"/>
              </a:rPr>
              <a:t>Dictionary Definitions of </a:t>
            </a:r>
            <a:r>
              <a:rPr lang="zh-TW" altLang="en-US" b="1" dirty="0">
                <a:latin typeface="Papyrus" panose="020B0602040200020303" pitchFamily="34" charset="77"/>
              </a:rPr>
              <a:t>易</a:t>
            </a:r>
            <a:r>
              <a:rPr lang="en-US" b="1" dirty="0">
                <a:latin typeface="Papyrus" panose="020B0602040200020303" pitchFamily="34" charset="77"/>
              </a:rPr>
              <a:t> YÌ</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12FE30AD-8D18-C34F-A804-9C4005A2C76F}"/>
              </a:ext>
            </a:extLst>
          </p:cNvPr>
          <p:cNvSpPr>
            <a:spLocks noGrp="1"/>
          </p:cNvSpPr>
          <p:nvPr>
            <p:ph idx="1"/>
          </p:nvPr>
        </p:nvSpPr>
        <p:spPr/>
        <p:txBody>
          <a:bodyPr>
            <a:normAutofit fontScale="77500" lnSpcReduction="20000"/>
          </a:bodyPr>
          <a:lstStyle/>
          <a:p>
            <a:r>
              <a:rPr lang="en-US" dirty="0" err="1"/>
              <a:t>Yì</a:t>
            </a:r>
            <a:r>
              <a:rPr lang="en-US" dirty="0"/>
              <a:t>  has 3 distinct meanings: probably amalgamated from different words </a:t>
            </a:r>
            <a:br>
              <a:rPr lang="en-US" dirty="0"/>
            </a:br>
            <a:r>
              <a:rPr lang="en-US" dirty="0"/>
              <a:t>	that sounded alike, or similarly in the ancient tongue.</a:t>
            </a:r>
          </a:p>
          <a:p>
            <a:pPr marL="0" indent="0">
              <a:buNone/>
            </a:pPr>
            <a:r>
              <a:rPr lang="en-US" dirty="0"/>
              <a:t> 1. </a:t>
            </a:r>
            <a:r>
              <a:rPr lang="en-US" b="1" dirty="0"/>
              <a:t>EASY</a:t>
            </a:r>
            <a:r>
              <a:rPr lang="en-US" dirty="0"/>
              <a:t> 			(*</a:t>
            </a:r>
            <a:r>
              <a:rPr lang="en-US" dirty="0" err="1"/>
              <a:t>yig</a:t>
            </a:r>
            <a:r>
              <a:rPr lang="en-US" dirty="0"/>
              <a:t>) </a:t>
            </a:r>
            <a:r>
              <a:rPr lang="en-US" sz="2300" dirty="0"/>
              <a:t>scholars best guess at the ancient pronunciation)</a:t>
            </a:r>
          </a:p>
          <a:p>
            <a:pPr marL="0" indent="0">
              <a:buNone/>
            </a:pPr>
            <a:r>
              <a:rPr lang="en-US" dirty="0"/>
              <a:t>a. the easy way, to be at ease	(this is the meaning most typical in the Odes / Shi Jing)</a:t>
            </a:r>
          </a:p>
          <a:p>
            <a:pPr marL="0" indent="0">
              <a:buNone/>
            </a:pPr>
            <a:r>
              <a:rPr lang="en-US" dirty="0"/>
              <a:t>b. lenient</a:t>
            </a:r>
          </a:p>
          <a:p>
            <a:pPr marL="0" indent="0">
              <a:buNone/>
            </a:pPr>
            <a:r>
              <a:rPr lang="en-US" dirty="0"/>
              <a:t>c. to clear land, cultivate fields	(easier – compared to hunting &amp; gathering or herding)</a:t>
            </a:r>
          </a:p>
          <a:p>
            <a:pPr marL="0" indent="0">
              <a:buNone/>
            </a:pPr>
            <a:r>
              <a:rPr lang="en-US" dirty="0"/>
              <a:t> </a:t>
            </a:r>
          </a:p>
          <a:p>
            <a:pPr marL="0" indent="0">
              <a:buNone/>
            </a:pPr>
            <a:r>
              <a:rPr lang="en-US" dirty="0"/>
              <a:t>d. Easy also implies clear &amp; lucid</a:t>
            </a:r>
            <a:br>
              <a:rPr lang="en-US" dirty="0"/>
            </a:br>
            <a:r>
              <a:rPr lang="en-US" dirty="0"/>
              <a:t>	easy in the sense of natural</a:t>
            </a:r>
            <a:br>
              <a:rPr lang="en-US" dirty="0"/>
            </a:br>
            <a:r>
              <a:rPr lang="en-US" dirty="0"/>
              <a:t>	easy to follow, simple to understand</a:t>
            </a:r>
          </a:p>
          <a:p>
            <a:pPr marL="0" indent="0">
              <a:buNone/>
            </a:pPr>
            <a:r>
              <a:rPr lang="en-US" dirty="0"/>
              <a:t>- Certainly easier than turtle shell, actually plastrons (</a:t>
            </a:r>
            <a:r>
              <a:rPr lang="en-US" dirty="0" err="1"/>
              <a:t>plastromancy</a:t>
            </a:r>
            <a:r>
              <a:rPr lang="en-US" dirty="0"/>
              <a:t>) and </a:t>
            </a:r>
            <a:br>
              <a:rPr lang="en-US" dirty="0"/>
            </a:br>
            <a:r>
              <a:rPr lang="en-US" dirty="0"/>
              <a:t>- cattle shoulder blades (</a:t>
            </a:r>
            <a:r>
              <a:rPr lang="en-US" dirty="0" err="1"/>
              <a:t>scapulamancy</a:t>
            </a:r>
            <a:r>
              <a:rPr lang="en-US" dirty="0"/>
              <a:t>) methods of divination.</a:t>
            </a:r>
          </a:p>
          <a:p>
            <a:endParaRPr lang="en-US" dirty="0"/>
          </a:p>
        </p:txBody>
      </p:sp>
    </p:spTree>
    <p:extLst>
      <p:ext uri="{BB962C8B-B14F-4D97-AF65-F5344CB8AC3E}">
        <p14:creationId xmlns:p14="http://schemas.microsoft.com/office/powerpoint/2010/main" val="22195672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F1CF0-020C-3748-8F58-BF8C40AAB74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18F9127-13B0-764C-B340-55C209DB2676}"/>
              </a:ext>
            </a:extLst>
          </p:cNvPr>
          <p:cNvSpPr>
            <a:spLocks noGrp="1"/>
          </p:cNvSpPr>
          <p:nvPr>
            <p:ph idx="1"/>
          </p:nvPr>
        </p:nvSpPr>
        <p:spPr/>
        <p:txBody>
          <a:bodyPr>
            <a:normAutofit lnSpcReduction="10000"/>
          </a:bodyPr>
          <a:lstStyle/>
          <a:p>
            <a:pPr marL="0" indent="0">
              <a:buNone/>
            </a:pPr>
            <a:r>
              <a:rPr lang="en-US" dirty="0"/>
              <a:t>2. A LIZARD			(*</a:t>
            </a:r>
            <a:r>
              <a:rPr lang="en-US" dirty="0" err="1"/>
              <a:t>yik</a:t>
            </a:r>
            <a:r>
              <a:rPr lang="en-US" dirty="0"/>
              <a:t>)</a:t>
            </a:r>
            <a:br>
              <a:rPr lang="en-US" dirty="0"/>
            </a:br>
            <a:r>
              <a:rPr lang="en-US" dirty="0"/>
              <a:t>	like a chameleon</a:t>
            </a:r>
          </a:p>
          <a:p>
            <a:pPr marL="0" indent="0">
              <a:buNone/>
            </a:pPr>
            <a:r>
              <a:rPr lang="en-US" dirty="0"/>
              <a:t>2a. CHANGE/CHANGING/CHANGEABLE/EXCHANGE	(*</a:t>
            </a:r>
            <a:r>
              <a:rPr lang="en-US" dirty="0" err="1"/>
              <a:t>yik</a:t>
            </a:r>
            <a:r>
              <a:rPr lang="en-US" dirty="0"/>
              <a:t>)</a:t>
            </a:r>
            <a:br>
              <a:rPr lang="en-US" dirty="0"/>
            </a:br>
            <a:r>
              <a:rPr lang="en-US" dirty="0"/>
              <a:t>	all phenomena change, </a:t>
            </a:r>
            <a:r>
              <a:rPr lang="en-US" sz="2400" dirty="0"/>
              <a:t>individuals certainly do not endure.</a:t>
            </a:r>
            <a:br>
              <a:rPr lang="en-US" sz="2400" dirty="0"/>
            </a:br>
            <a:r>
              <a:rPr lang="en-US" sz="2400" dirty="0"/>
              <a:t>	This is clearly the meaning intended by the Yi in Zhou-Yi or Yi Jing.</a:t>
            </a:r>
          </a:p>
          <a:p>
            <a:pPr marL="0" indent="0">
              <a:buNone/>
            </a:pPr>
            <a:r>
              <a:rPr lang="en-US" b="1" dirty="0"/>
              <a:t>Change/Exchange</a:t>
            </a:r>
            <a:r>
              <a:rPr lang="en-US" dirty="0"/>
              <a:t> </a:t>
            </a:r>
            <a:r>
              <a:rPr lang="en-US" b="1" i="1" dirty="0"/>
              <a:t>in two senses:</a:t>
            </a:r>
            <a:br>
              <a:rPr lang="en-US" dirty="0"/>
            </a:br>
            <a:r>
              <a:rPr lang="en-US" dirty="0"/>
              <a:t>1. The configuration of lines is different in each of the 64 hexagrams,</a:t>
            </a:r>
            <a:br>
              <a:rPr lang="en-US" dirty="0"/>
            </a:br>
            <a:r>
              <a:rPr lang="en-US" dirty="0"/>
              <a:t>	so all possible changes/configurations are represented.</a:t>
            </a:r>
            <a:br>
              <a:rPr lang="en-US" dirty="0"/>
            </a:br>
            <a:r>
              <a:rPr lang="en-US" dirty="0"/>
              <a:t>2. The divination process produces lines that are 6 or 9 (vs.7 &amp; 8),</a:t>
            </a:r>
            <a:br>
              <a:rPr lang="en-US" dirty="0"/>
            </a:br>
            <a:r>
              <a:rPr lang="en-US" dirty="0"/>
              <a:t> which indicates they are </a:t>
            </a:r>
            <a:r>
              <a:rPr lang="en-US" b="1" i="1" dirty="0"/>
              <a:t>changing</a:t>
            </a:r>
            <a:r>
              <a:rPr lang="en-US" dirty="0"/>
              <a:t> from one polarity to the other (yin/yang exchange).</a:t>
            </a:r>
          </a:p>
        </p:txBody>
      </p:sp>
    </p:spTree>
    <p:extLst>
      <p:ext uri="{BB962C8B-B14F-4D97-AF65-F5344CB8AC3E}">
        <p14:creationId xmlns:p14="http://schemas.microsoft.com/office/powerpoint/2010/main" val="831209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C968-54FE-4744-A1D0-BD3FE4E08F9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F419B68-2142-A046-B404-4C044D46DD76}"/>
              </a:ext>
            </a:extLst>
          </p:cNvPr>
          <p:cNvSpPr>
            <a:spLocks noGrp="1"/>
          </p:cNvSpPr>
          <p:nvPr>
            <p:ph idx="1"/>
          </p:nvPr>
        </p:nvSpPr>
        <p:spPr/>
        <p:txBody>
          <a:bodyPr/>
          <a:lstStyle/>
          <a:p>
            <a:pPr marL="0" indent="0">
              <a:buNone/>
            </a:pPr>
            <a:r>
              <a:rPr lang="en-US" dirty="0"/>
              <a:t>3. CONSTANT/CONSISTENT</a:t>
            </a:r>
            <a:br>
              <a:rPr lang="en-US" sz="2400" dirty="0"/>
            </a:br>
            <a:r>
              <a:rPr lang="en-US" sz="2000" dirty="0"/>
              <a:t>This definition probably derives from the more philosophical period of the Da </a:t>
            </a:r>
            <a:r>
              <a:rPr lang="en-US" sz="2000" dirty="0" err="1"/>
              <a:t>Zhuan</a:t>
            </a:r>
            <a:r>
              <a:rPr lang="en-US" sz="2000" dirty="0"/>
              <a:t>)</a:t>
            </a:r>
          </a:p>
          <a:p>
            <a:r>
              <a:rPr lang="en-US" dirty="0"/>
              <a:t>as in the rhythms of the sun &amp; moon</a:t>
            </a:r>
          </a:p>
          <a:p>
            <a:r>
              <a:rPr lang="en-US" dirty="0"/>
              <a:t>ever changing, but always constant</a:t>
            </a:r>
          </a:p>
          <a:p>
            <a:r>
              <a:rPr lang="en-US" dirty="0"/>
              <a:t>cyclic change is enduring &amp; therefore constant</a:t>
            </a:r>
          </a:p>
          <a:p>
            <a:r>
              <a:rPr lang="en-US" dirty="0"/>
              <a:t>essence or principles do not change, but remain consistent</a:t>
            </a:r>
          </a:p>
          <a:p>
            <a:endParaRPr lang="en-US" dirty="0"/>
          </a:p>
        </p:txBody>
      </p:sp>
    </p:spTree>
    <p:extLst>
      <p:ext uri="{BB962C8B-B14F-4D97-AF65-F5344CB8AC3E}">
        <p14:creationId xmlns:p14="http://schemas.microsoft.com/office/powerpoint/2010/main" val="29453165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87C3D-8453-8541-893E-15A48BE26E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B5A1C52-16DD-E841-B900-2E5403E63013}"/>
              </a:ext>
            </a:extLst>
          </p:cNvPr>
          <p:cNvSpPr>
            <a:spLocks noGrp="1"/>
          </p:cNvSpPr>
          <p:nvPr>
            <p:ph idx="1"/>
          </p:nvPr>
        </p:nvSpPr>
        <p:spPr/>
        <p:txBody>
          <a:bodyPr/>
          <a:lstStyle/>
          <a:p>
            <a:r>
              <a:rPr lang="en-US" dirty="0"/>
              <a:t>A fourth use is as a place name: Yi,  </a:t>
            </a:r>
            <a:br>
              <a:rPr lang="en-US" dirty="0"/>
            </a:br>
            <a:r>
              <a:rPr lang="en-US" dirty="0"/>
              <a:t>or  </a:t>
            </a:r>
            <a:r>
              <a:rPr lang="zh-TW" altLang="en-US" dirty="0"/>
              <a:t>于易</a:t>
            </a:r>
            <a:r>
              <a:rPr lang="en-US" dirty="0"/>
              <a:t> Yu-Yi	literally ‘in Yi’	(see H: 34.5 &amp; 56.6)</a:t>
            </a:r>
          </a:p>
          <a:p>
            <a:r>
              <a:rPr lang="en-US" dirty="0"/>
              <a:t>believed to have been an area in northeastern China</a:t>
            </a:r>
          </a:p>
          <a:p>
            <a:r>
              <a:rPr lang="en-US" dirty="0"/>
              <a:t>L &amp; L interpret </a:t>
            </a:r>
            <a:r>
              <a:rPr lang="en-US" dirty="0" err="1"/>
              <a:t>yu-yi</a:t>
            </a:r>
            <a:r>
              <a:rPr lang="en-US" dirty="0"/>
              <a:t> as ‘grain ground’ </a:t>
            </a:r>
            <a:br>
              <a:rPr lang="en-US" dirty="0"/>
            </a:br>
            <a:r>
              <a:rPr lang="en-US" dirty="0"/>
              <a:t>literally a place designated for drying grain</a:t>
            </a:r>
          </a:p>
          <a:p>
            <a:endParaRPr lang="en-US" dirty="0"/>
          </a:p>
        </p:txBody>
      </p:sp>
    </p:spTree>
    <p:extLst>
      <p:ext uri="{BB962C8B-B14F-4D97-AF65-F5344CB8AC3E}">
        <p14:creationId xmlns:p14="http://schemas.microsoft.com/office/powerpoint/2010/main" val="26399704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026934-2A91-994E-8F49-B3A384B0DDB3}"/>
              </a:ext>
            </a:extLst>
          </p:cNvPr>
          <p:cNvSpPr>
            <a:spLocks noGrp="1"/>
          </p:cNvSpPr>
          <p:nvPr>
            <p:ph type="title"/>
          </p:nvPr>
        </p:nvSpPr>
        <p:spPr/>
        <p:txBody>
          <a:bodyPr/>
          <a:lstStyle/>
          <a:p>
            <a:pPr algn="ctr"/>
            <a:r>
              <a:rPr lang="en-US" b="1" i="1" dirty="0">
                <a:latin typeface="Papyrus" panose="020B0602040200020303" pitchFamily="34" charset="77"/>
              </a:rPr>
              <a:t>Other Chinese Words for Change</a:t>
            </a:r>
          </a:p>
        </p:txBody>
      </p:sp>
      <p:sp>
        <p:nvSpPr>
          <p:cNvPr id="3" name="Content Placeholder 2">
            <a:extLst>
              <a:ext uri="{FF2B5EF4-FFF2-40B4-BE49-F238E27FC236}">
                <a16:creationId xmlns:a16="http://schemas.microsoft.com/office/drawing/2014/main" id="{1E01B930-E7E9-E34C-A871-D6CA9812FB65}"/>
              </a:ext>
            </a:extLst>
          </p:cNvPr>
          <p:cNvSpPr>
            <a:spLocks noGrp="1"/>
          </p:cNvSpPr>
          <p:nvPr>
            <p:ph idx="1"/>
          </p:nvPr>
        </p:nvSpPr>
        <p:spPr/>
        <p:txBody>
          <a:bodyPr>
            <a:normAutofit/>
          </a:bodyPr>
          <a:lstStyle/>
          <a:p>
            <a:r>
              <a:rPr lang="en-US" sz="2400" dirty="0"/>
              <a:t>Like most languages, there are synonyms, often with distinct connotations.</a:t>
            </a:r>
          </a:p>
          <a:p>
            <a:pPr marL="0" indent="0">
              <a:buNone/>
            </a:pPr>
            <a:r>
              <a:rPr lang="en-US" dirty="0"/>
              <a:t> </a:t>
            </a:r>
          </a:p>
          <a:p>
            <a:r>
              <a:rPr lang="zh-TW" altLang="en-US" dirty="0"/>
              <a:t>變</a:t>
            </a:r>
            <a:r>
              <a:rPr lang="en-US" dirty="0"/>
              <a:t>	</a:t>
            </a:r>
            <a:r>
              <a:rPr lang="en-US" dirty="0" err="1"/>
              <a:t>biàn</a:t>
            </a:r>
            <a:r>
              <a:rPr lang="en-US" dirty="0"/>
              <a:t>		= </a:t>
            </a:r>
            <a:r>
              <a:rPr lang="en-US" u="sng" dirty="0"/>
              <a:t>change, </a:t>
            </a:r>
            <a:r>
              <a:rPr lang="en-US" b="1" u="sng" dirty="0"/>
              <a:t>alter</a:t>
            </a:r>
            <a:r>
              <a:rPr lang="en-US" u="sng" dirty="0"/>
              <a:t>, vary, transmute	</a:t>
            </a:r>
            <a:r>
              <a:rPr lang="en-US" dirty="0"/>
              <a:t>	(everyday change), </a:t>
            </a:r>
            <a:r>
              <a:rPr lang="en-US" i="1" dirty="0"/>
              <a:t>(X changes, but stays X)</a:t>
            </a:r>
            <a:endParaRPr lang="en-US" dirty="0"/>
          </a:p>
          <a:p>
            <a:r>
              <a:rPr lang="zh-CN" altLang="en-US" dirty="0"/>
              <a:t>变</a:t>
            </a:r>
            <a:r>
              <a:rPr lang="en-US" dirty="0"/>
              <a:t>	{ simplified	    (person getting older, clothing wearing out)		(‘negative’ change)</a:t>
            </a:r>
          </a:p>
          <a:p>
            <a:r>
              <a:rPr lang="en-US" dirty="0"/>
              <a:t>	 Swanson: </a:t>
            </a:r>
            <a:r>
              <a:rPr lang="en-US" b="1" dirty="0"/>
              <a:t>'alternation'</a:t>
            </a:r>
            <a:r>
              <a:rPr lang="en-US" dirty="0"/>
              <a:t> i.e. ordered change</a:t>
            </a:r>
          </a:p>
        </p:txBody>
      </p:sp>
    </p:spTree>
    <p:extLst>
      <p:ext uri="{BB962C8B-B14F-4D97-AF65-F5344CB8AC3E}">
        <p14:creationId xmlns:p14="http://schemas.microsoft.com/office/powerpoint/2010/main" val="24205898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0669B0-ED4A-C346-8BC0-3FC2DD23B00C}"/>
              </a:ext>
            </a:extLst>
          </p:cNvPr>
          <p:cNvSpPr>
            <a:spLocks noGrp="1"/>
          </p:cNvSpPr>
          <p:nvPr>
            <p:ph type="title"/>
          </p:nvPr>
        </p:nvSpPr>
        <p:spPr/>
        <p:txBody>
          <a:bodyPr>
            <a:normAutofit fontScale="90000"/>
          </a:bodyPr>
          <a:lstStyle/>
          <a:p>
            <a:r>
              <a:rPr lang="en-US" sz="2000" b="1" dirty="0"/>
              <a:t>Key to Abbreviations:</a:t>
            </a:r>
            <a:br>
              <a:rPr lang="en-US" sz="2000" dirty="0"/>
            </a:br>
            <a:r>
              <a:rPr lang="en-US" sz="1800" dirty="0"/>
              <a:t>DDJ	= Dao De Jing aka Lao-</a:t>
            </a:r>
            <a:r>
              <a:rPr lang="en-US" sz="1800" dirty="0" err="1"/>
              <a:t>Zi</a:t>
            </a:r>
            <a:r>
              <a:rPr lang="en-US" sz="1800" dirty="0"/>
              <a:t>	# = chapter and character</a:t>
            </a:r>
            <a:br>
              <a:rPr lang="en-US" sz="1800" dirty="0"/>
            </a:br>
            <a:r>
              <a:rPr lang="en-US" sz="1800" dirty="0"/>
              <a:t>ZZ	= Zhuang </a:t>
            </a:r>
            <a:r>
              <a:rPr lang="en-US" sz="1800" dirty="0" err="1"/>
              <a:t>Zi</a:t>
            </a:r>
            <a:br>
              <a:rPr lang="en-US" sz="1800" dirty="0"/>
            </a:br>
            <a:r>
              <a:rPr lang="en-US" sz="1800" dirty="0"/>
              <a:t>SW	= Su Wen (first book of the </a:t>
            </a:r>
            <a:r>
              <a:rPr lang="en-US" sz="1800" dirty="0" err="1"/>
              <a:t>Nei</a:t>
            </a:r>
            <a:r>
              <a:rPr lang="en-US" sz="1800" dirty="0"/>
              <a:t> Jing = Yellow Emperor’s Classic of Medicine)</a:t>
            </a:r>
            <a:br>
              <a:rPr lang="en-US" sz="1800" dirty="0"/>
            </a:br>
            <a:r>
              <a:rPr lang="en-US" sz="1800" dirty="0"/>
              <a:t>Swanson	= Gerald Swanson paper in Explorations in Early Chinese Cosmology edited by H. Rosemont 2006</a:t>
            </a:r>
            <a:endParaRPr lang="en-US" dirty="0"/>
          </a:p>
        </p:txBody>
      </p:sp>
      <p:sp>
        <p:nvSpPr>
          <p:cNvPr id="3" name="Content Placeholder 2">
            <a:extLst>
              <a:ext uri="{FF2B5EF4-FFF2-40B4-BE49-F238E27FC236}">
                <a16:creationId xmlns:a16="http://schemas.microsoft.com/office/drawing/2014/main" id="{05F721EE-AB02-7445-BF8C-DE94B7813717}"/>
              </a:ext>
            </a:extLst>
          </p:cNvPr>
          <p:cNvSpPr>
            <a:spLocks noGrp="1"/>
          </p:cNvSpPr>
          <p:nvPr>
            <p:ph idx="1"/>
          </p:nvPr>
        </p:nvSpPr>
        <p:spPr/>
        <p:txBody>
          <a:bodyPr>
            <a:normAutofit fontScale="70000" lnSpcReduction="20000"/>
          </a:bodyPr>
          <a:lstStyle/>
          <a:p>
            <a:r>
              <a:rPr lang="zh-TW" altLang="en-US" dirty="0"/>
              <a:t>化</a:t>
            </a:r>
            <a:r>
              <a:rPr lang="en-US" dirty="0"/>
              <a:t>	</a:t>
            </a:r>
            <a:r>
              <a:rPr lang="en-US" dirty="0" err="1"/>
              <a:t>huà</a:t>
            </a:r>
            <a:r>
              <a:rPr lang="en-US" dirty="0"/>
              <a:t>	= </a:t>
            </a:r>
            <a:r>
              <a:rPr lang="en-US" b="1" u="sng" dirty="0"/>
              <a:t>transform</a:t>
            </a:r>
            <a:r>
              <a:rPr lang="en-US" u="sng" dirty="0"/>
              <a:t>, melt (al/chemical transformation)</a:t>
            </a:r>
            <a:r>
              <a:rPr lang="en-US" dirty="0"/>
              <a:t>, 	(‘positive’, creative change)</a:t>
            </a:r>
          </a:p>
          <a:p>
            <a:pPr marL="0" indent="0">
              <a:buNone/>
            </a:pPr>
            <a:r>
              <a:rPr lang="en-US" dirty="0"/>
              <a:t>		   metamorphosis, evolution			</a:t>
            </a:r>
            <a:r>
              <a:rPr lang="en-US" i="1" dirty="0"/>
              <a:t>(X turns into Y)</a:t>
            </a:r>
            <a:endParaRPr lang="en-US" dirty="0"/>
          </a:p>
          <a:p>
            <a:pPr marL="0" indent="0">
              <a:buNone/>
            </a:pPr>
            <a:r>
              <a:rPr lang="en-US" dirty="0"/>
              <a:t>		   change of form (tadpole into frog, caterpillar into butterfly)	appears magical</a:t>
            </a:r>
          </a:p>
          <a:p>
            <a:r>
              <a:rPr lang="en-US" sz="2300" dirty="0"/>
              <a:t>ZZ  1:		</a:t>
            </a:r>
            <a:r>
              <a:rPr lang="en-US" sz="2300" dirty="0" err="1"/>
              <a:t>Kun</a:t>
            </a:r>
            <a:r>
              <a:rPr lang="en-US" sz="2300" dirty="0"/>
              <a:t> (the great fish) </a:t>
            </a:r>
            <a:r>
              <a:rPr lang="en-US" sz="2300" u="sng" dirty="0" err="1"/>
              <a:t>hua</a:t>
            </a:r>
            <a:r>
              <a:rPr lang="en-US" sz="2300" u="sng" dirty="0"/>
              <a:t>/transforms </a:t>
            </a:r>
            <a:r>
              <a:rPr lang="en-US" sz="2300" dirty="0"/>
              <a:t>into Peng (the huge bird)	</a:t>
            </a:r>
          </a:p>
          <a:p>
            <a:r>
              <a:rPr lang="en-US" sz="2300" dirty="0"/>
              <a:t>DDJ 37-19:	wan </a:t>
            </a:r>
            <a:r>
              <a:rPr lang="en-US" sz="2300" dirty="0" err="1"/>
              <a:t>wu</a:t>
            </a:r>
            <a:r>
              <a:rPr lang="en-US" sz="2300" dirty="0"/>
              <a:t> = </a:t>
            </a:r>
            <a:r>
              <a:rPr lang="en-US" sz="2300" u="sng" dirty="0"/>
              <a:t>all/10,000 things</a:t>
            </a:r>
            <a:r>
              <a:rPr lang="en-US" sz="2300" dirty="0"/>
              <a:t>   jiang = </a:t>
            </a:r>
            <a:r>
              <a:rPr lang="en-US" sz="2300" u="sng" dirty="0"/>
              <a:t>will</a:t>
            </a:r>
            <a:r>
              <a:rPr lang="en-US" sz="2300" dirty="0"/>
              <a:t>	</a:t>
            </a:r>
            <a:r>
              <a:rPr lang="en-US" sz="2300" dirty="0" err="1"/>
              <a:t>zi</a:t>
            </a:r>
            <a:r>
              <a:rPr lang="en-US" sz="2300" dirty="0"/>
              <a:t> </a:t>
            </a:r>
            <a:r>
              <a:rPr lang="en-US" sz="2300" b="1" dirty="0" err="1"/>
              <a:t>hua</a:t>
            </a:r>
            <a:r>
              <a:rPr lang="en-US" sz="2300" dirty="0"/>
              <a:t> = </a:t>
            </a:r>
            <a:r>
              <a:rPr lang="en-US" sz="2300" u="sng" dirty="0"/>
              <a:t>naturally/self  transform</a:t>
            </a:r>
            <a:endParaRPr lang="en-US" sz="2300" dirty="0"/>
          </a:p>
          <a:p>
            <a:r>
              <a:rPr lang="en-US" sz="2300" dirty="0"/>
              <a:t>DDJ 57-67:	</a:t>
            </a:r>
            <a:r>
              <a:rPr lang="en-US" sz="2300" dirty="0" err="1"/>
              <a:t>wu</a:t>
            </a:r>
            <a:r>
              <a:rPr lang="en-US" sz="2300" dirty="0"/>
              <a:t> wei = </a:t>
            </a:r>
            <a:r>
              <a:rPr lang="en-US" sz="2300" u="sng" dirty="0"/>
              <a:t>do nothing</a:t>
            </a:r>
            <a:r>
              <a:rPr lang="en-US" sz="2300" dirty="0"/>
              <a:t>   </a:t>
            </a:r>
            <a:r>
              <a:rPr lang="en-US" sz="2300" dirty="0" err="1"/>
              <a:t>er</a:t>
            </a:r>
            <a:r>
              <a:rPr lang="en-US" sz="2300" dirty="0"/>
              <a:t> min = </a:t>
            </a:r>
            <a:r>
              <a:rPr lang="en-US" sz="2300" u="sng" dirty="0"/>
              <a:t>and people</a:t>
            </a:r>
            <a:r>
              <a:rPr lang="en-US" sz="2300" dirty="0"/>
              <a:t>	</a:t>
            </a:r>
            <a:r>
              <a:rPr lang="en-US" sz="2300" dirty="0" err="1"/>
              <a:t>zi</a:t>
            </a:r>
            <a:r>
              <a:rPr lang="en-US" sz="2300" dirty="0"/>
              <a:t> </a:t>
            </a:r>
            <a:r>
              <a:rPr lang="en-US" sz="2300" b="1" dirty="0" err="1"/>
              <a:t>hua</a:t>
            </a:r>
            <a:r>
              <a:rPr lang="en-US" sz="2300" dirty="0"/>
              <a:t> = </a:t>
            </a:r>
            <a:r>
              <a:rPr lang="en-US" sz="2300" u="sng" dirty="0"/>
              <a:t>will spontaneously  transform</a:t>
            </a:r>
            <a:endParaRPr lang="en-US" sz="2300" dirty="0"/>
          </a:p>
          <a:p>
            <a:r>
              <a:rPr lang="en-US" sz="2300" dirty="0"/>
              <a:t>Swanson: 	</a:t>
            </a:r>
            <a:r>
              <a:rPr lang="en-US" sz="2300" u="sng" dirty="0"/>
              <a:t>unexplainable change, random change, chance</a:t>
            </a:r>
            <a:r>
              <a:rPr lang="en-US" sz="2300" dirty="0"/>
              <a:t>	(Explorations p.73)</a:t>
            </a:r>
          </a:p>
          <a:p>
            <a:pPr marL="0" indent="0">
              <a:buNone/>
            </a:pPr>
            <a:r>
              <a:rPr lang="en-US" dirty="0"/>
              <a:t> </a:t>
            </a:r>
          </a:p>
          <a:p>
            <a:pPr marL="0" indent="0">
              <a:buNone/>
            </a:pPr>
            <a:endParaRPr lang="en-US" dirty="0"/>
          </a:p>
          <a:p>
            <a:r>
              <a:rPr lang="en-US" dirty="0" err="1"/>
              <a:t>biàn-huà</a:t>
            </a:r>
            <a:r>
              <a:rPr lang="en-US" dirty="0"/>
              <a:t>	= </a:t>
            </a:r>
            <a:r>
              <a:rPr lang="en-US" u="sng" dirty="0"/>
              <a:t>change &amp; transform-</a:t>
            </a:r>
            <a:r>
              <a:rPr lang="en-US" u="sng" dirty="0" err="1"/>
              <a:t>ation</a:t>
            </a:r>
            <a:r>
              <a:rPr lang="en-US" u="sng" dirty="0"/>
              <a:t>	</a:t>
            </a:r>
            <a:endParaRPr lang="en-US" dirty="0"/>
          </a:p>
          <a:p>
            <a:r>
              <a:rPr lang="en-US" dirty="0"/>
              <a:t>SW 8:	   	   LI } </a:t>
            </a:r>
            <a:r>
              <a:rPr lang="en-US" b="1" dirty="0" err="1"/>
              <a:t>bian-hua</a:t>
            </a:r>
            <a:r>
              <a:rPr lang="en-US" dirty="0"/>
              <a:t> chu </a:t>
            </a:r>
            <a:r>
              <a:rPr lang="en-US" dirty="0" err="1"/>
              <a:t>yan</a:t>
            </a:r>
            <a:r>
              <a:rPr lang="en-US" dirty="0"/>
              <a:t>	= </a:t>
            </a:r>
            <a:r>
              <a:rPr lang="en-US" u="sng" dirty="0"/>
              <a:t>change &amp; transformation come from it		</a:t>
            </a:r>
            <a:endParaRPr lang="en-US" dirty="0"/>
          </a:p>
          <a:p>
            <a:pPr marL="0" indent="0">
              <a:buNone/>
            </a:pPr>
            <a:r>
              <a:rPr lang="en-US" dirty="0"/>
              <a:t>		   SI } </a:t>
            </a:r>
            <a:r>
              <a:rPr lang="en-US" b="1" dirty="0" err="1"/>
              <a:t>hua</a:t>
            </a:r>
            <a:r>
              <a:rPr lang="en-US" dirty="0"/>
              <a:t> </a:t>
            </a:r>
            <a:r>
              <a:rPr lang="en-US" dirty="0" err="1"/>
              <a:t>wu</a:t>
            </a:r>
            <a:r>
              <a:rPr lang="en-US" dirty="0"/>
              <a:t> chu </a:t>
            </a:r>
            <a:r>
              <a:rPr lang="en-US" dirty="0" err="1"/>
              <a:t>yan</a:t>
            </a:r>
            <a:r>
              <a:rPr lang="en-US" dirty="0"/>
              <a:t>	= </a:t>
            </a:r>
            <a:r>
              <a:rPr lang="en-US" u="sng" dirty="0"/>
              <a:t>transformation of things/substances issue from it	</a:t>
            </a:r>
            <a:endParaRPr lang="en-US" dirty="0"/>
          </a:p>
        </p:txBody>
      </p:sp>
    </p:spTree>
    <p:extLst>
      <p:ext uri="{BB962C8B-B14F-4D97-AF65-F5344CB8AC3E}">
        <p14:creationId xmlns:p14="http://schemas.microsoft.com/office/powerpoint/2010/main" val="3762656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3C6C7-4CA1-0449-952D-EEA99D5AF19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4DB5CA6-FA36-E743-98CD-5572B899C385}"/>
              </a:ext>
            </a:extLst>
          </p:cNvPr>
          <p:cNvSpPr>
            <a:spLocks noGrp="1"/>
          </p:cNvSpPr>
          <p:nvPr>
            <p:ph idx="1"/>
          </p:nvPr>
        </p:nvSpPr>
        <p:spPr/>
        <p:txBody>
          <a:bodyPr>
            <a:normAutofit fontScale="92500" lnSpcReduction="20000"/>
          </a:bodyPr>
          <a:lstStyle/>
          <a:p>
            <a:r>
              <a:rPr lang="en-US" dirty="0"/>
              <a:t>You might well ask (as I did)  Why?  </a:t>
            </a:r>
            <a:br>
              <a:rPr lang="en-US" dirty="0"/>
            </a:br>
            <a:r>
              <a:rPr lang="en-US" dirty="0"/>
              <a:t>It is certainly not a book about medicine.</a:t>
            </a:r>
          </a:p>
          <a:p>
            <a:r>
              <a:rPr lang="en-US" dirty="0"/>
              <a:t>Its title tells us it is a book about change – sounds like philosophy or cosmology.</a:t>
            </a:r>
          </a:p>
          <a:p>
            <a:pPr marL="0" indent="0">
              <a:buNone/>
            </a:pPr>
            <a:r>
              <a:rPr lang="en-US" dirty="0"/>
              <a:t> </a:t>
            </a:r>
          </a:p>
          <a:p>
            <a:r>
              <a:rPr lang="en-US" dirty="0"/>
              <a:t>I suppose there are many answers.	For me the root of it is this:</a:t>
            </a:r>
          </a:p>
          <a:p>
            <a:r>
              <a:rPr lang="en-US" dirty="0"/>
              <a:t>I think medicine is fundamentally about change.</a:t>
            </a:r>
          </a:p>
          <a:p>
            <a:r>
              <a:rPr lang="en-US" dirty="0"/>
              <a:t>What we call disease is one kind of change</a:t>
            </a:r>
          </a:p>
          <a:p>
            <a:r>
              <a:rPr lang="en-US" dirty="0"/>
              <a:t>Treatment is a stimulus to effect another type of change, </a:t>
            </a:r>
            <a:br>
              <a:rPr lang="en-US" dirty="0"/>
            </a:br>
            <a:r>
              <a:rPr lang="en-US" dirty="0"/>
              <a:t>which if “successful”, results in a “change for the better”.</a:t>
            </a:r>
            <a:br>
              <a:rPr lang="en-US" dirty="0"/>
            </a:br>
            <a:r>
              <a:rPr lang="en-US" dirty="0"/>
              <a:t>If not “no change”, </a:t>
            </a:r>
            <a:br>
              <a:rPr lang="en-US" dirty="0"/>
            </a:br>
            <a:r>
              <a:rPr lang="en-US" dirty="0"/>
              <a:t>or the worst case scenario a “change for the worse”.	(</a:t>
            </a:r>
            <a:r>
              <a:rPr lang="en-US" dirty="0" err="1"/>
              <a:t>iatrogenesis</a:t>
            </a:r>
            <a:r>
              <a:rPr lang="en-US" dirty="0"/>
              <a:t>)</a:t>
            </a:r>
          </a:p>
        </p:txBody>
      </p:sp>
    </p:spTree>
    <p:extLst>
      <p:ext uri="{BB962C8B-B14F-4D97-AF65-F5344CB8AC3E}">
        <p14:creationId xmlns:p14="http://schemas.microsoft.com/office/powerpoint/2010/main" val="8828944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40F4E-EDE0-634E-A61F-A6F7002843FF}"/>
              </a:ext>
            </a:extLst>
          </p:cNvPr>
          <p:cNvSpPr>
            <a:spLocks noGrp="1"/>
          </p:cNvSpPr>
          <p:nvPr>
            <p:ph type="title"/>
          </p:nvPr>
        </p:nvSpPr>
        <p:spPr/>
        <p:txBody>
          <a:bodyPr/>
          <a:lstStyle/>
          <a:p>
            <a:pPr algn="ctr"/>
            <a:r>
              <a:rPr lang="en-US" b="1" dirty="0">
                <a:latin typeface="Papyrus" panose="020B0602040200020303" pitchFamily="34" charset="77"/>
              </a:rPr>
              <a:t>More Characters/Words meaning Change</a:t>
            </a:r>
          </a:p>
        </p:txBody>
      </p:sp>
      <p:sp>
        <p:nvSpPr>
          <p:cNvPr id="3" name="Content Placeholder 2">
            <a:extLst>
              <a:ext uri="{FF2B5EF4-FFF2-40B4-BE49-F238E27FC236}">
                <a16:creationId xmlns:a16="http://schemas.microsoft.com/office/drawing/2014/main" id="{F0DFC607-4850-0C47-BEA5-2F8215292AFA}"/>
              </a:ext>
            </a:extLst>
          </p:cNvPr>
          <p:cNvSpPr>
            <a:spLocks noGrp="1"/>
          </p:cNvSpPr>
          <p:nvPr>
            <p:ph idx="1"/>
          </p:nvPr>
        </p:nvSpPr>
        <p:spPr/>
        <p:txBody>
          <a:bodyPr>
            <a:normAutofit fontScale="62500" lnSpcReduction="20000"/>
          </a:bodyPr>
          <a:lstStyle/>
          <a:p>
            <a:r>
              <a:rPr lang="zh-TW" altLang="en-US" dirty="0"/>
              <a:t>換</a:t>
            </a:r>
            <a:r>
              <a:rPr lang="en-US" dirty="0"/>
              <a:t>	</a:t>
            </a:r>
            <a:r>
              <a:rPr lang="en-US" dirty="0" err="1"/>
              <a:t>huàn</a:t>
            </a:r>
            <a:r>
              <a:rPr lang="en-US" dirty="0"/>
              <a:t>		= </a:t>
            </a:r>
            <a:r>
              <a:rPr lang="en-US" u="sng" dirty="0"/>
              <a:t>exchange, substitute</a:t>
            </a:r>
            <a:endParaRPr lang="en-US" dirty="0"/>
          </a:p>
          <a:p>
            <a:pPr marL="0" indent="0">
              <a:buNone/>
            </a:pPr>
            <a:r>
              <a:rPr lang="en-US" dirty="0"/>
              <a:t> </a:t>
            </a:r>
          </a:p>
          <a:p>
            <a:r>
              <a:rPr lang="zh-TW" altLang="en-US" dirty="0"/>
              <a:t>革</a:t>
            </a:r>
            <a:r>
              <a:rPr lang="en-US" dirty="0"/>
              <a:t>	</a:t>
            </a:r>
            <a:r>
              <a:rPr lang="en-US" dirty="0" err="1"/>
              <a:t>gé</a:t>
            </a:r>
            <a:r>
              <a:rPr lang="en-US" dirty="0"/>
              <a:t>		= </a:t>
            </a:r>
            <a:r>
              <a:rPr lang="en-US" u="sng" dirty="0"/>
              <a:t>renew, reform, renovate; revolt, a revolution (overthrow)	</a:t>
            </a:r>
            <a:r>
              <a:rPr lang="en-US" dirty="0"/>
              <a:t>	</a:t>
            </a:r>
          </a:p>
          <a:p>
            <a:r>
              <a:rPr lang="en-US" dirty="0"/>
              <a:t>			    this character is the name for Hex. 49 - lit. a hide and by extrapolation leather </a:t>
            </a:r>
          </a:p>
          <a:p>
            <a:r>
              <a:rPr lang="zh-TW" altLang="en-US" dirty="0"/>
              <a:t>更</a:t>
            </a:r>
            <a:r>
              <a:rPr lang="en-US" dirty="0"/>
              <a:t>	</a:t>
            </a:r>
            <a:r>
              <a:rPr lang="en-US" dirty="0" err="1"/>
              <a:t>gēng</a:t>
            </a:r>
            <a:r>
              <a:rPr lang="en-US" dirty="0"/>
              <a:t>		= </a:t>
            </a:r>
            <a:r>
              <a:rPr lang="en-US" u="sng" dirty="0"/>
              <a:t>change		</a:t>
            </a:r>
            <a:r>
              <a:rPr lang="en-US" dirty="0"/>
              <a:t>	(</a:t>
            </a:r>
            <a:r>
              <a:rPr lang="en-US" dirty="0" err="1"/>
              <a:t>gēngyī</a:t>
            </a:r>
            <a:r>
              <a:rPr lang="en-US" dirty="0"/>
              <a:t> = change clothes)</a:t>
            </a:r>
          </a:p>
          <a:p>
            <a:pPr marL="0" indent="0">
              <a:buNone/>
            </a:pPr>
            <a:r>
              <a:rPr lang="en-US" dirty="0"/>
              <a:t> </a:t>
            </a:r>
          </a:p>
          <a:p>
            <a:r>
              <a:rPr lang="zh-TW" altLang="en-US" dirty="0"/>
              <a:t>成</a:t>
            </a:r>
            <a:r>
              <a:rPr lang="en-US" dirty="0"/>
              <a:t>	</a:t>
            </a:r>
            <a:r>
              <a:rPr lang="en-US" dirty="0" err="1"/>
              <a:t>chéng</a:t>
            </a:r>
            <a:r>
              <a:rPr lang="en-US" dirty="0"/>
              <a:t>		= </a:t>
            </a:r>
            <a:r>
              <a:rPr lang="en-US" u="sng" dirty="0"/>
              <a:t>become (turn into); to finish, complete, accomplish; to succeed at something	</a:t>
            </a:r>
            <a:endParaRPr lang="en-US" dirty="0"/>
          </a:p>
          <a:p>
            <a:pPr marL="0" indent="0">
              <a:buNone/>
            </a:pPr>
            <a:r>
              <a:rPr lang="en-US" dirty="0"/>
              <a:t>			   this is a very significant word in Chinese philosophy</a:t>
            </a:r>
          </a:p>
          <a:p>
            <a:r>
              <a:rPr lang="en-US" dirty="0"/>
              <a:t>	ZZ says:		   the organs are </a:t>
            </a:r>
            <a:r>
              <a:rPr lang="en-US" dirty="0" err="1"/>
              <a:t>cheng</a:t>
            </a:r>
            <a:r>
              <a:rPr lang="en-US" dirty="0"/>
              <a:t>/complete (2.3), how can there be a ruler among them?</a:t>
            </a:r>
          </a:p>
          <a:p>
            <a:pPr marL="0" indent="0">
              <a:buNone/>
            </a:pPr>
            <a:r>
              <a:rPr lang="en-US" dirty="0"/>
              <a:t> </a:t>
            </a:r>
          </a:p>
          <a:p>
            <a:r>
              <a:rPr lang="zh-TW" altLang="en-US" dirty="0"/>
              <a:t>通</a:t>
            </a:r>
            <a:r>
              <a:rPr lang="en-US" dirty="0"/>
              <a:t>	</a:t>
            </a:r>
            <a:r>
              <a:rPr lang="en-US" dirty="0" err="1"/>
              <a:t>tōng</a:t>
            </a:r>
            <a:r>
              <a:rPr lang="en-US" dirty="0"/>
              <a:t>		= </a:t>
            </a:r>
            <a:r>
              <a:rPr lang="en-US" u="sng" dirty="0"/>
              <a:t>go/pass through; penetrate; undergo;  'development' (Swanson)	</a:t>
            </a:r>
            <a:endParaRPr lang="en-US" dirty="0"/>
          </a:p>
          <a:p>
            <a:pPr marL="0" indent="0">
              <a:buNone/>
            </a:pPr>
            <a:r>
              <a:rPr lang="en-US" dirty="0"/>
              <a:t>			   </a:t>
            </a:r>
            <a:r>
              <a:rPr lang="en-US" u="sng" dirty="0"/>
              <a:t>Mote (p.89, note 27) argues for 'process' or 'in process'		</a:t>
            </a:r>
            <a:endParaRPr lang="en-US" dirty="0"/>
          </a:p>
          <a:p>
            <a:endParaRPr lang="en-US" dirty="0"/>
          </a:p>
        </p:txBody>
      </p:sp>
    </p:spTree>
    <p:extLst>
      <p:ext uri="{BB962C8B-B14F-4D97-AF65-F5344CB8AC3E}">
        <p14:creationId xmlns:p14="http://schemas.microsoft.com/office/powerpoint/2010/main" val="19689698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2B202-73BA-5142-9519-E2EE8F8A5804}"/>
              </a:ext>
            </a:extLst>
          </p:cNvPr>
          <p:cNvSpPr>
            <a:spLocks noGrp="1"/>
          </p:cNvSpPr>
          <p:nvPr>
            <p:ph type="title"/>
          </p:nvPr>
        </p:nvSpPr>
        <p:spPr/>
        <p:txBody>
          <a:bodyPr/>
          <a:lstStyle/>
          <a:p>
            <a:pPr algn="ctr"/>
            <a:r>
              <a:rPr lang="en-US" b="1" dirty="0">
                <a:latin typeface="Papyrus" panose="020B0602040200020303" pitchFamily="34" charset="77"/>
              </a:rPr>
              <a:t>The Underlying Principles of the Yi Jing</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C38DEF92-18B8-8A49-9CE5-B9AD001605D1}"/>
              </a:ext>
            </a:extLst>
          </p:cNvPr>
          <p:cNvSpPr>
            <a:spLocks noGrp="1"/>
          </p:cNvSpPr>
          <p:nvPr>
            <p:ph idx="1"/>
          </p:nvPr>
        </p:nvSpPr>
        <p:spPr/>
        <p:txBody>
          <a:bodyPr>
            <a:normAutofit fontScale="92500" lnSpcReduction="10000"/>
          </a:bodyPr>
          <a:lstStyle/>
          <a:p>
            <a:pPr marL="0" indent="0">
              <a:buNone/>
            </a:pPr>
            <a:r>
              <a:rPr lang="en-US" dirty="0"/>
              <a:t>1. </a:t>
            </a:r>
            <a:r>
              <a:rPr lang="en-US" b="1" dirty="0"/>
              <a:t>The universe changes </a:t>
            </a:r>
            <a:r>
              <a:rPr lang="en-US" dirty="0"/>
              <a:t>- it is constantly changing, this is its nature (</a:t>
            </a:r>
            <a:r>
              <a:rPr lang="zh-TW" altLang="en-US" dirty="0"/>
              <a:t>道 </a:t>
            </a:r>
            <a:r>
              <a:rPr lang="en-US" dirty="0" err="1"/>
              <a:t>Dào</a:t>
            </a:r>
            <a:r>
              <a:rPr lang="en-US" dirty="0"/>
              <a:t>)</a:t>
            </a:r>
          </a:p>
          <a:p>
            <a:r>
              <a:rPr lang="en-US" dirty="0"/>
              <a:t>The Dao of change reveals that nothing stands still, that nothing lasts forever, and that for everything there is a proper time.  </a:t>
            </a:r>
            <a:r>
              <a:rPr lang="en-US" sz="2200" dirty="0"/>
              <a:t>(Chang p. 366)</a:t>
            </a:r>
          </a:p>
          <a:p>
            <a:pPr marL="0" indent="0">
              <a:buNone/>
            </a:pPr>
            <a:r>
              <a:rPr lang="en-US" dirty="0"/>
              <a:t> </a:t>
            </a:r>
          </a:p>
          <a:p>
            <a:pPr marL="0" indent="0">
              <a:buNone/>
            </a:pPr>
            <a:r>
              <a:rPr lang="en-US" dirty="0"/>
              <a:t>2. </a:t>
            </a:r>
            <a:r>
              <a:rPr lang="en-US" b="1" dirty="0"/>
              <a:t>Change can be understood</a:t>
            </a:r>
          </a:p>
          <a:p>
            <a:r>
              <a:rPr lang="en-US" dirty="0"/>
              <a:t>it is not as random as it first appears</a:t>
            </a:r>
          </a:p>
          <a:p>
            <a:pPr marL="0" indent="0">
              <a:buNone/>
            </a:pPr>
            <a:r>
              <a:rPr lang="en-US" dirty="0"/>
              <a:t> </a:t>
            </a:r>
          </a:p>
          <a:p>
            <a:pPr marL="0" indent="0">
              <a:buNone/>
            </a:pPr>
            <a:r>
              <a:rPr lang="en-US" dirty="0"/>
              <a:t>3. </a:t>
            </a:r>
            <a:r>
              <a:rPr lang="en-US" b="1" dirty="0"/>
              <a:t>One can attune to, co-ordinate with, and harmonize with these changes</a:t>
            </a:r>
          </a:p>
          <a:p>
            <a:pPr marL="0" indent="0">
              <a:buNone/>
            </a:pPr>
            <a:endParaRPr lang="en-US" dirty="0"/>
          </a:p>
          <a:p>
            <a:pPr marL="0" indent="0">
              <a:buNone/>
            </a:pPr>
            <a:r>
              <a:rPr lang="en-US" dirty="0"/>
              <a:t>4. </a:t>
            </a:r>
            <a:r>
              <a:rPr lang="en-US" b="1" dirty="0"/>
              <a:t>The Yi Jing teaches one how </a:t>
            </a:r>
            <a:r>
              <a:rPr lang="en-US" dirty="0"/>
              <a:t>to do this:</a:t>
            </a:r>
          </a:p>
          <a:p>
            <a:endParaRPr lang="en-US" dirty="0"/>
          </a:p>
        </p:txBody>
      </p:sp>
    </p:spTree>
    <p:extLst>
      <p:ext uri="{BB962C8B-B14F-4D97-AF65-F5344CB8AC3E}">
        <p14:creationId xmlns:p14="http://schemas.microsoft.com/office/powerpoint/2010/main" val="16889715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70E40-F7C7-A143-9EEA-3CEEC9E2B7D6}"/>
              </a:ext>
            </a:extLst>
          </p:cNvPr>
          <p:cNvSpPr>
            <a:spLocks noGrp="1"/>
          </p:cNvSpPr>
          <p:nvPr>
            <p:ph type="title"/>
          </p:nvPr>
        </p:nvSpPr>
        <p:spPr/>
        <p:txBody>
          <a:bodyPr>
            <a:normAutofit/>
          </a:bodyPr>
          <a:lstStyle/>
          <a:p>
            <a:pPr algn="ctr"/>
            <a:r>
              <a:rPr lang="en-US" dirty="0">
                <a:latin typeface="Papyrus" panose="020B0602040200020303" pitchFamily="34" charset="77"/>
              </a:rPr>
              <a:t>Russian scholar Julian </a:t>
            </a:r>
            <a:r>
              <a:rPr lang="en-US" dirty="0" err="1">
                <a:latin typeface="Papyrus" panose="020B0602040200020303" pitchFamily="34" charset="77"/>
              </a:rPr>
              <a:t>Shchutskii</a:t>
            </a:r>
            <a:br>
              <a:rPr lang="en-US" dirty="0"/>
            </a:br>
            <a:r>
              <a:rPr lang="en-US" sz="2400" dirty="0"/>
              <a:t>in his </a:t>
            </a:r>
            <a:r>
              <a:rPr lang="en-US" sz="2400" i="1" dirty="0"/>
              <a:t>Researches on the I Ching</a:t>
            </a:r>
            <a:r>
              <a:rPr lang="en-US" sz="2400" dirty="0"/>
              <a:t> itemizes the following on p. 228.</a:t>
            </a:r>
            <a:endParaRPr lang="en-US" dirty="0"/>
          </a:p>
        </p:txBody>
      </p:sp>
      <p:sp>
        <p:nvSpPr>
          <p:cNvPr id="3" name="Content Placeholder 2">
            <a:extLst>
              <a:ext uri="{FF2B5EF4-FFF2-40B4-BE49-F238E27FC236}">
                <a16:creationId xmlns:a16="http://schemas.microsoft.com/office/drawing/2014/main" id="{4DC1D32E-AE87-6448-97B2-422819517A44}"/>
              </a:ext>
            </a:extLst>
          </p:cNvPr>
          <p:cNvSpPr>
            <a:spLocks noGrp="1"/>
          </p:cNvSpPr>
          <p:nvPr>
            <p:ph idx="1"/>
          </p:nvPr>
        </p:nvSpPr>
        <p:spPr/>
        <p:txBody>
          <a:bodyPr>
            <a:normAutofit fontScale="92500" lnSpcReduction="10000"/>
          </a:bodyPr>
          <a:lstStyle/>
          <a:p>
            <a:r>
              <a:rPr lang="en-US" i="1" dirty="0"/>
              <a:t>a) the world is both changeability and immutability and what is more, the natural unity between them. </a:t>
            </a:r>
            <a:endParaRPr lang="en-US" dirty="0"/>
          </a:p>
          <a:p>
            <a:r>
              <a:rPr lang="en-US" i="1" dirty="0"/>
              <a:t>b) at the basis of this lies the polarity which runs throughout the world, the antipodes of which are as opposed to each other as they are attracted to each other: in their relationship the world movement appears as a rhythm; </a:t>
            </a:r>
            <a:endParaRPr lang="en-US" dirty="0"/>
          </a:p>
          <a:p>
            <a:r>
              <a:rPr lang="en-US" i="1" dirty="0"/>
              <a:t>c) thanks to the rhythm, that which has been established and that which has not yet been established unite into one system, according to which the future already exists in the present as a “sprout” of coming events; </a:t>
            </a:r>
            <a:endParaRPr lang="en-US" dirty="0"/>
          </a:p>
          <a:p>
            <a:r>
              <a:rPr lang="en-US" i="1" dirty="0"/>
              <a:t>d) both the theoretical understanding and the practical realization of this are necessary, and if the activity of a person is thus normal, then he harmoniously takes part in his environment;</a:t>
            </a:r>
            <a:endParaRPr lang="en-US" dirty="0"/>
          </a:p>
        </p:txBody>
      </p:sp>
    </p:spTree>
    <p:extLst>
      <p:ext uri="{BB962C8B-B14F-4D97-AF65-F5344CB8AC3E}">
        <p14:creationId xmlns:p14="http://schemas.microsoft.com/office/powerpoint/2010/main" val="31512535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A57CE-2CDE-E94E-8767-738452D8ACD9}"/>
              </a:ext>
            </a:extLst>
          </p:cNvPr>
          <p:cNvSpPr>
            <a:spLocks noGrp="1"/>
          </p:cNvSpPr>
          <p:nvPr>
            <p:ph type="title"/>
          </p:nvPr>
        </p:nvSpPr>
        <p:spPr/>
        <p:txBody>
          <a:bodyPr/>
          <a:lstStyle/>
          <a:p>
            <a:pPr algn="ctr"/>
            <a:r>
              <a:rPr lang="en-US" b="1" dirty="0" err="1">
                <a:latin typeface="Papyrus" panose="020B0602040200020303" pitchFamily="34" charset="77"/>
              </a:rPr>
              <a:t>Shchutskii</a:t>
            </a:r>
            <a:r>
              <a:rPr lang="en-US" dirty="0">
                <a:latin typeface="Papyrus" panose="020B0602040200020303" pitchFamily="34" charset="77"/>
              </a:rPr>
              <a:t> </a:t>
            </a:r>
            <a:r>
              <a:rPr lang="en-US" i="1" dirty="0">
                <a:latin typeface="Papyrus" panose="020B0602040200020303" pitchFamily="34" charset="77"/>
              </a:rPr>
              <a:t>(continued)</a:t>
            </a:r>
          </a:p>
        </p:txBody>
      </p:sp>
      <p:sp>
        <p:nvSpPr>
          <p:cNvPr id="3" name="Content Placeholder 2">
            <a:extLst>
              <a:ext uri="{FF2B5EF4-FFF2-40B4-BE49-F238E27FC236}">
                <a16:creationId xmlns:a16="http://schemas.microsoft.com/office/drawing/2014/main" id="{F5868DFF-A46A-DC47-89FA-ADC73C54B0D6}"/>
              </a:ext>
            </a:extLst>
          </p:cNvPr>
          <p:cNvSpPr>
            <a:spLocks noGrp="1"/>
          </p:cNvSpPr>
          <p:nvPr>
            <p:ph idx="1"/>
          </p:nvPr>
        </p:nvSpPr>
        <p:spPr/>
        <p:txBody>
          <a:bodyPr>
            <a:normAutofit fontScale="92500" lnSpcReduction="10000"/>
          </a:bodyPr>
          <a:lstStyle/>
          <a:p>
            <a:r>
              <a:rPr lang="en-US" i="1" dirty="0"/>
              <a:t>e) thus is excluded the conflict of internal and external, and they contribute to the development of each other only by [virtue of] the fact that the internal is defined by the external and [the internal] is creative in the external; </a:t>
            </a:r>
            <a:endParaRPr lang="en-US" dirty="0"/>
          </a:p>
          <a:p>
            <a:r>
              <a:rPr lang="en-US" i="1" dirty="0"/>
              <a:t>f) in this way the personality devotes sufficient attention to itself and to the society around it, and being satisfied with its position, finds the possibility of higher forms of creation: creation of the good and not just the fulfillment of any [some] copybook morality; </a:t>
            </a:r>
            <a:endParaRPr lang="en-US" dirty="0"/>
          </a:p>
          <a:p>
            <a:r>
              <a:rPr lang="en-US" i="1" dirty="0"/>
              <a:t>g) thus thanks to the sustaining unity of abstraction and concreteness, the full flexibility of the system is achieved.</a:t>
            </a:r>
            <a:r>
              <a:rPr lang="en-US" dirty="0"/>
              <a:t> </a:t>
            </a:r>
          </a:p>
          <a:p>
            <a:r>
              <a:rPr lang="en-US" sz="2200" b="1" i="1" dirty="0"/>
              <a:t>He concludes: </a:t>
            </a:r>
            <a:r>
              <a:rPr lang="en-US" dirty="0"/>
              <a:t>“A passive reading of the Yi Jing … is an idle waste of time.”</a:t>
            </a:r>
          </a:p>
        </p:txBody>
      </p:sp>
    </p:spTree>
    <p:extLst>
      <p:ext uri="{BB962C8B-B14F-4D97-AF65-F5344CB8AC3E}">
        <p14:creationId xmlns:p14="http://schemas.microsoft.com/office/powerpoint/2010/main" val="100711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DA2E1-07F0-6349-9A12-03127A9BE4F9}"/>
              </a:ext>
            </a:extLst>
          </p:cNvPr>
          <p:cNvSpPr>
            <a:spLocks noGrp="1"/>
          </p:cNvSpPr>
          <p:nvPr>
            <p:ph type="title"/>
          </p:nvPr>
        </p:nvSpPr>
        <p:spPr/>
        <p:txBody>
          <a:bodyPr/>
          <a:lstStyle/>
          <a:p>
            <a:pPr algn="ctr"/>
            <a:r>
              <a:rPr lang="en-US" b="1" dirty="0">
                <a:latin typeface="Papyrus" panose="020B0602040200020303" pitchFamily="34" charset="77"/>
              </a:rPr>
              <a:t>Hexagrams as Archetypal Times</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42673AA6-AA1B-0142-AD41-F7EE0154A688}"/>
              </a:ext>
            </a:extLst>
          </p:cNvPr>
          <p:cNvSpPr>
            <a:spLocks noGrp="1"/>
          </p:cNvSpPr>
          <p:nvPr>
            <p:ph idx="1"/>
          </p:nvPr>
        </p:nvSpPr>
        <p:spPr/>
        <p:txBody>
          <a:bodyPr>
            <a:normAutofit fontScale="92500" lnSpcReduction="20000"/>
          </a:bodyPr>
          <a:lstStyle/>
          <a:p>
            <a:r>
              <a:rPr lang="en-US" dirty="0"/>
              <a:t>Archetypal means universal/general, </a:t>
            </a:r>
            <a:br>
              <a:rPr lang="en-US" dirty="0"/>
            </a:br>
            <a:r>
              <a:rPr lang="en-US" dirty="0"/>
              <a:t>which is why the Yi-Jing remains relevant for us today</a:t>
            </a:r>
          </a:p>
          <a:p>
            <a:pPr marL="0" indent="0">
              <a:buNone/>
            </a:pPr>
            <a:r>
              <a:rPr lang="en-US" dirty="0"/>
              <a:t> </a:t>
            </a:r>
          </a:p>
          <a:p>
            <a:r>
              <a:rPr lang="en-US" dirty="0"/>
              <a:t>The Hexagrams (</a:t>
            </a:r>
            <a:r>
              <a:rPr lang="en-US" dirty="0" err="1"/>
              <a:t>Gua</a:t>
            </a:r>
            <a:r>
              <a:rPr lang="en-US" dirty="0"/>
              <a:t>) are 6 line symbolic pictures that represent a fundamental/archetypal life situation or theme </a:t>
            </a:r>
            <a:br>
              <a:rPr lang="en-US" dirty="0"/>
            </a:br>
            <a:r>
              <a:rPr lang="en-US" dirty="0"/>
              <a:t>which may be referred to as  “the TIME”</a:t>
            </a:r>
          </a:p>
          <a:p>
            <a:pPr marL="0" indent="0">
              <a:buNone/>
            </a:pPr>
            <a:r>
              <a:rPr lang="en-US" dirty="0"/>
              <a:t> </a:t>
            </a:r>
          </a:p>
          <a:p>
            <a:r>
              <a:rPr lang="en-US" dirty="0"/>
              <a:t>The name of the hexagram is the name of the Time</a:t>
            </a:r>
          </a:p>
          <a:p>
            <a:r>
              <a:rPr lang="en-US" dirty="0"/>
              <a:t>Each hexagram is a particular time.</a:t>
            </a:r>
          </a:p>
          <a:p>
            <a:pPr marL="0" indent="0">
              <a:buNone/>
            </a:pPr>
            <a:endParaRPr lang="en-US" dirty="0"/>
          </a:p>
          <a:p>
            <a:r>
              <a:rPr lang="en-US" dirty="0"/>
              <a:t>Each hexagram text is a short characterization of this life situation.</a:t>
            </a:r>
          </a:p>
          <a:p>
            <a:endParaRPr lang="en-US" dirty="0"/>
          </a:p>
        </p:txBody>
      </p:sp>
    </p:spTree>
    <p:extLst>
      <p:ext uri="{BB962C8B-B14F-4D97-AF65-F5344CB8AC3E}">
        <p14:creationId xmlns:p14="http://schemas.microsoft.com/office/powerpoint/2010/main" val="294441156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A4678-AB77-F04D-B80D-CC9C9630F2B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185528-3DEB-2F42-B131-760484D67777}"/>
              </a:ext>
            </a:extLst>
          </p:cNvPr>
          <p:cNvSpPr>
            <a:spLocks noGrp="1"/>
          </p:cNvSpPr>
          <p:nvPr>
            <p:ph idx="1"/>
          </p:nvPr>
        </p:nvSpPr>
        <p:spPr/>
        <p:txBody>
          <a:bodyPr>
            <a:normAutofit fontScale="85000" lnSpcReduction="20000"/>
          </a:bodyPr>
          <a:lstStyle/>
          <a:p>
            <a:r>
              <a:rPr lang="en-US" dirty="0"/>
              <a:t>The meaning of the hexagram is extrapolated from an understanding of the essence of the Time/Situation that is symbolically coded in the lines.</a:t>
            </a:r>
          </a:p>
          <a:p>
            <a:pPr marL="0" indent="0">
              <a:buNone/>
            </a:pPr>
            <a:endParaRPr lang="en-US" dirty="0"/>
          </a:p>
          <a:p>
            <a:r>
              <a:rPr lang="en-US" dirty="0"/>
              <a:t>Each life situation develops in time</a:t>
            </a:r>
          </a:p>
          <a:p>
            <a:r>
              <a:rPr lang="en-US" dirty="0"/>
              <a:t>The lines of each hexagram are stages in the process of the time unfolding.</a:t>
            </a:r>
          </a:p>
          <a:p>
            <a:pPr marL="0" indent="0">
              <a:buNone/>
            </a:pPr>
            <a:endParaRPr lang="en-US" dirty="0"/>
          </a:p>
          <a:p>
            <a:r>
              <a:rPr lang="en-US" dirty="0"/>
              <a:t>Some Times/Hexagrams bode well, others do not</a:t>
            </a:r>
          </a:p>
          <a:p>
            <a:r>
              <a:rPr lang="en-US" dirty="0"/>
              <a:t>knowing this, one can prepare for even the worst of times</a:t>
            </a:r>
          </a:p>
          <a:p>
            <a:r>
              <a:rPr lang="en-US" dirty="0"/>
              <a:t>this is part of the teaching the Yi-Jing has to offer.</a:t>
            </a:r>
          </a:p>
          <a:p>
            <a:pPr marL="0" indent="0">
              <a:buNone/>
            </a:pPr>
            <a:endParaRPr lang="en-US" dirty="0"/>
          </a:p>
          <a:p>
            <a:r>
              <a:rPr lang="en-US" dirty="0"/>
              <a:t>Remember, everything changes</a:t>
            </a:r>
          </a:p>
          <a:p>
            <a:endParaRPr lang="en-US" dirty="0"/>
          </a:p>
        </p:txBody>
      </p:sp>
    </p:spTree>
    <p:extLst>
      <p:ext uri="{BB962C8B-B14F-4D97-AF65-F5344CB8AC3E}">
        <p14:creationId xmlns:p14="http://schemas.microsoft.com/office/powerpoint/2010/main" val="41280239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C8C9E-4861-3549-8958-BCFA249DEC02}"/>
              </a:ext>
            </a:extLst>
          </p:cNvPr>
          <p:cNvSpPr>
            <a:spLocks noGrp="1"/>
          </p:cNvSpPr>
          <p:nvPr>
            <p:ph type="title"/>
          </p:nvPr>
        </p:nvSpPr>
        <p:spPr/>
        <p:txBody>
          <a:bodyPr/>
          <a:lstStyle/>
          <a:p>
            <a:pPr algn="ctr"/>
            <a:r>
              <a:rPr lang="en-US" b="1" dirty="0">
                <a:latin typeface="Papyrus" panose="020B0602040200020303" pitchFamily="34" charset="77"/>
              </a:rPr>
              <a:t>Chinese Proverb</a:t>
            </a:r>
          </a:p>
        </p:txBody>
      </p:sp>
      <p:sp>
        <p:nvSpPr>
          <p:cNvPr id="3" name="Content Placeholder 2">
            <a:extLst>
              <a:ext uri="{FF2B5EF4-FFF2-40B4-BE49-F238E27FC236}">
                <a16:creationId xmlns:a16="http://schemas.microsoft.com/office/drawing/2014/main" id="{D1208BF5-233B-3344-8A2A-598A0A5B1FFE}"/>
              </a:ext>
            </a:extLst>
          </p:cNvPr>
          <p:cNvSpPr>
            <a:spLocks noGrp="1"/>
          </p:cNvSpPr>
          <p:nvPr>
            <p:ph idx="1"/>
          </p:nvPr>
        </p:nvSpPr>
        <p:spPr/>
        <p:txBody>
          <a:bodyPr/>
          <a:lstStyle/>
          <a:p>
            <a:r>
              <a:rPr lang="zh-TW" altLang="en-US" dirty="0"/>
              <a:t>否 極  泰 來</a:t>
            </a:r>
            <a:endParaRPr lang="en-US" dirty="0"/>
          </a:p>
          <a:p>
            <a:r>
              <a:rPr lang="en-US" i="1" dirty="0" err="1"/>
              <a:t>Pǐ</a:t>
            </a:r>
            <a:r>
              <a:rPr lang="en-US" i="1" dirty="0"/>
              <a:t>  </a:t>
            </a:r>
            <a:r>
              <a:rPr lang="en-US" i="1" dirty="0" err="1"/>
              <a:t>Jí</a:t>
            </a:r>
            <a:r>
              <a:rPr lang="en-US" i="1" dirty="0"/>
              <a:t>   </a:t>
            </a:r>
            <a:r>
              <a:rPr lang="en-US" i="1" dirty="0" err="1"/>
              <a:t>Tài</a:t>
            </a:r>
            <a:r>
              <a:rPr lang="en-US" i="1" dirty="0"/>
              <a:t> </a:t>
            </a:r>
            <a:r>
              <a:rPr lang="en-US" i="1" dirty="0" err="1"/>
              <a:t>Lái</a:t>
            </a:r>
            <a:r>
              <a:rPr lang="en-US" i="1" dirty="0"/>
              <a:t>   = Adversity Extreme, Bliss Coming</a:t>
            </a:r>
            <a:endParaRPr lang="en-US" dirty="0"/>
          </a:p>
          <a:p>
            <a:r>
              <a:rPr lang="en-US" dirty="0"/>
              <a:t>Pi &amp; Tai are the names of Hexagrams 12 &amp; 11</a:t>
            </a:r>
          </a:p>
          <a:p>
            <a:pPr marL="0" indent="0">
              <a:buNone/>
            </a:pPr>
            <a:endParaRPr lang="en-US" dirty="0"/>
          </a:p>
          <a:p>
            <a:r>
              <a:rPr lang="en-US" dirty="0"/>
              <a:t>On the other side of that coin – In good times be humble and share.</a:t>
            </a:r>
          </a:p>
          <a:p>
            <a:endParaRPr lang="en-US" dirty="0"/>
          </a:p>
        </p:txBody>
      </p:sp>
    </p:spTree>
    <p:extLst>
      <p:ext uri="{BB962C8B-B14F-4D97-AF65-F5344CB8AC3E}">
        <p14:creationId xmlns:p14="http://schemas.microsoft.com/office/powerpoint/2010/main" val="7219337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A40A7-CCE0-AC4C-9283-EB7D302F1339}"/>
              </a:ext>
            </a:extLst>
          </p:cNvPr>
          <p:cNvSpPr>
            <a:spLocks noGrp="1"/>
          </p:cNvSpPr>
          <p:nvPr>
            <p:ph type="title"/>
          </p:nvPr>
        </p:nvSpPr>
        <p:spPr/>
        <p:txBody>
          <a:bodyPr/>
          <a:lstStyle/>
          <a:p>
            <a:pPr algn="ctr"/>
            <a:r>
              <a:rPr lang="en-US" dirty="0">
                <a:latin typeface="Papyrus" panose="020B0602040200020303" pitchFamily="34" charset="77"/>
              </a:rPr>
              <a:t>Important Numbers To Remember</a:t>
            </a:r>
          </a:p>
        </p:txBody>
      </p:sp>
      <p:sp>
        <p:nvSpPr>
          <p:cNvPr id="3" name="Content Placeholder 2">
            <a:extLst>
              <a:ext uri="{FF2B5EF4-FFF2-40B4-BE49-F238E27FC236}">
                <a16:creationId xmlns:a16="http://schemas.microsoft.com/office/drawing/2014/main" id="{0F70E40A-F9DF-DE43-8580-1D26A517395D}"/>
              </a:ext>
            </a:extLst>
          </p:cNvPr>
          <p:cNvSpPr>
            <a:spLocks noGrp="1"/>
          </p:cNvSpPr>
          <p:nvPr>
            <p:ph idx="1"/>
          </p:nvPr>
        </p:nvSpPr>
        <p:spPr/>
        <p:txBody>
          <a:bodyPr>
            <a:normAutofit fontScale="77500" lnSpcReduction="20000"/>
          </a:bodyPr>
          <a:lstStyle/>
          <a:p>
            <a:r>
              <a:rPr lang="en-US" dirty="0"/>
              <a:t>There are </a:t>
            </a:r>
            <a:r>
              <a:rPr lang="en-US" b="1" dirty="0"/>
              <a:t>64</a:t>
            </a:r>
            <a:r>
              <a:rPr lang="en-US" dirty="0"/>
              <a:t> Hexagrams</a:t>
            </a:r>
          </a:p>
          <a:p>
            <a:r>
              <a:rPr lang="en-US" dirty="0"/>
              <a:t>2 types of lines in configurations of 6 lines (2 to the 6th)</a:t>
            </a:r>
          </a:p>
          <a:p>
            <a:r>
              <a:rPr lang="en-US" dirty="0"/>
              <a:t>= 64 unique arrangements of lines called hexagrams.</a:t>
            </a:r>
          </a:p>
          <a:p>
            <a:pPr marL="0" indent="0">
              <a:buNone/>
            </a:pPr>
            <a:endParaRPr lang="en-US" dirty="0"/>
          </a:p>
          <a:p>
            <a:r>
              <a:rPr lang="en-US" b="1" dirty="0"/>
              <a:t>384</a:t>
            </a:r>
            <a:r>
              <a:rPr lang="en-US" dirty="0"/>
              <a:t> Lines</a:t>
            </a:r>
          </a:p>
          <a:p>
            <a:r>
              <a:rPr lang="en-US" dirty="0"/>
              <a:t>64 hex-a-grams means there are 384 actual lines (64 x 6 = 384)</a:t>
            </a:r>
          </a:p>
          <a:p>
            <a:pPr marL="0" indent="0">
              <a:buNone/>
            </a:pPr>
            <a:endParaRPr lang="en-US" dirty="0"/>
          </a:p>
          <a:p>
            <a:r>
              <a:rPr lang="en-US" b="1" dirty="0"/>
              <a:t>4,096</a:t>
            </a:r>
            <a:r>
              <a:rPr lang="en-US" dirty="0"/>
              <a:t> Oracle Possibilities</a:t>
            </a:r>
          </a:p>
          <a:p>
            <a:r>
              <a:rPr lang="en-US" dirty="0"/>
              <a:t>Because every line has the potential to change, </a:t>
            </a:r>
          </a:p>
          <a:p>
            <a:r>
              <a:rPr lang="en-US" dirty="0"/>
              <a:t>there are 4,096 (64</a:t>
            </a:r>
            <a:r>
              <a:rPr lang="en-US" baseline="30000" dirty="0"/>
              <a:t>2</a:t>
            </a:r>
            <a:r>
              <a:rPr lang="en-US" dirty="0"/>
              <a:t>) unique divinatory possibilities.</a:t>
            </a:r>
          </a:p>
          <a:p>
            <a:r>
              <a:rPr lang="en-US" dirty="0"/>
              <a:t>4,096 is sufficiently intricate and detailed to make it specific for individual counsel.</a:t>
            </a:r>
          </a:p>
        </p:txBody>
      </p:sp>
    </p:spTree>
    <p:extLst>
      <p:ext uri="{BB962C8B-B14F-4D97-AF65-F5344CB8AC3E}">
        <p14:creationId xmlns:p14="http://schemas.microsoft.com/office/powerpoint/2010/main" val="11330478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CFF38-140D-5143-B192-0BD54CBE6DD5}"/>
              </a:ext>
            </a:extLst>
          </p:cNvPr>
          <p:cNvSpPr>
            <a:spLocks noGrp="1"/>
          </p:cNvSpPr>
          <p:nvPr>
            <p:ph type="title"/>
          </p:nvPr>
        </p:nvSpPr>
        <p:spPr/>
        <p:txBody>
          <a:bodyPr>
            <a:normAutofit/>
          </a:bodyPr>
          <a:lstStyle/>
          <a:p>
            <a:pPr algn="ctr"/>
            <a:r>
              <a:rPr lang="en-US" sz="4000" b="1" dirty="0">
                <a:latin typeface="Papyrus" panose="020B0602040200020303" pitchFamily="34" charset="77"/>
              </a:rPr>
              <a:t>Important Principle:</a:t>
            </a:r>
            <a:br>
              <a:rPr lang="en-US" sz="4000" b="1" dirty="0">
                <a:latin typeface="Papyrus" panose="020B0602040200020303" pitchFamily="34" charset="77"/>
              </a:rPr>
            </a:br>
            <a:r>
              <a:rPr lang="en-US" sz="3200" b="1" dirty="0">
                <a:latin typeface="Papyrus" panose="020B0602040200020303" pitchFamily="34" charset="77"/>
              </a:rPr>
              <a:t>Any Hexagram Can Turn into Any Other Hexagram</a:t>
            </a:r>
            <a:endParaRPr lang="en-US" sz="4000" dirty="0">
              <a:latin typeface="Papyrus" panose="020B0602040200020303" pitchFamily="34" charset="77"/>
            </a:endParaRPr>
          </a:p>
        </p:txBody>
      </p:sp>
      <p:sp>
        <p:nvSpPr>
          <p:cNvPr id="3" name="Content Placeholder 2">
            <a:extLst>
              <a:ext uri="{FF2B5EF4-FFF2-40B4-BE49-F238E27FC236}">
                <a16:creationId xmlns:a16="http://schemas.microsoft.com/office/drawing/2014/main" id="{04B0109F-8134-DA4D-B965-4C848F5EEBE3}"/>
              </a:ext>
            </a:extLst>
          </p:cNvPr>
          <p:cNvSpPr>
            <a:spLocks noGrp="1"/>
          </p:cNvSpPr>
          <p:nvPr>
            <p:ph idx="1"/>
          </p:nvPr>
        </p:nvSpPr>
        <p:spPr/>
        <p:txBody>
          <a:bodyPr>
            <a:normAutofit fontScale="70000" lnSpcReduction="20000"/>
          </a:bodyPr>
          <a:lstStyle/>
          <a:p>
            <a:r>
              <a:rPr lang="en-US" dirty="0"/>
              <a:t>With the “right” configuration of moving/changing lines </a:t>
            </a:r>
            <a:br>
              <a:rPr lang="en-US" dirty="0"/>
            </a:br>
            <a:r>
              <a:rPr lang="en-US" dirty="0"/>
              <a:t>	any hexagram can “change/turn” into any other hexagram.</a:t>
            </a:r>
          </a:p>
          <a:p>
            <a:r>
              <a:rPr lang="en-US" dirty="0"/>
              <a:t>In other words any Time can turn into any other Time.</a:t>
            </a:r>
          </a:p>
          <a:p>
            <a:pPr marL="0" indent="0">
              <a:buNone/>
            </a:pPr>
            <a:endParaRPr lang="en-US" dirty="0"/>
          </a:p>
          <a:p>
            <a:r>
              <a:rPr lang="en-US" dirty="0"/>
              <a:t>If the energy is “correct” or sufficient, anything is possible</a:t>
            </a:r>
          </a:p>
          <a:p>
            <a:pPr marL="0" indent="0">
              <a:buNone/>
            </a:pPr>
            <a:endParaRPr lang="en-US" dirty="0"/>
          </a:p>
          <a:p>
            <a:r>
              <a:rPr lang="en-US" dirty="0"/>
              <a:t>Some paths are more likely, but the possibility is there, according to laws of change</a:t>
            </a:r>
          </a:p>
          <a:p>
            <a:pPr marL="0" indent="0">
              <a:buNone/>
            </a:pPr>
            <a:endParaRPr lang="en-US" dirty="0"/>
          </a:p>
          <a:p>
            <a:r>
              <a:rPr lang="en-US" dirty="0"/>
              <a:t>When the unlikely occurs we call it “magic” or “a miracle”.</a:t>
            </a:r>
          </a:p>
          <a:p>
            <a:pPr marL="0" indent="0">
              <a:buNone/>
            </a:pPr>
            <a:r>
              <a:rPr lang="en-US" dirty="0"/>
              <a:t> </a:t>
            </a:r>
          </a:p>
          <a:p>
            <a:r>
              <a:rPr lang="en-US" dirty="0"/>
              <a:t>This changing line concept was perhaps the most unique aspect of the oracle</a:t>
            </a:r>
          </a:p>
          <a:p>
            <a:r>
              <a:rPr lang="en-US" dirty="0"/>
              <a:t>So important that the oracle came to be known by this feature</a:t>
            </a:r>
          </a:p>
          <a:p>
            <a:r>
              <a:rPr lang="en-US" dirty="0"/>
              <a:t>Hence, the Changes of the Zhou.</a:t>
            </a:r>
          </a:p>
          <a:p>
            <a:endParaRPr lang="en-US" dirty="0"/>
          </a:p>
        </p:txBody>
      </p:sp>
    </p:spTree>
    <p:extLst>
      <p:ext uri="{BB962C8B-B14F-4D97-AF65-F5344CB8AC3E}">
        <p14:creationId xmlns:p14="http://schemas.microsoft.com/office/powerpoint/2010/main" val="36607207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8F7F6-F38E-7D4F-9631-ACE872D5B7B0}"/>
              </a:ext>
            </a:extLst>
          </p:cNvPr>
          <p:cNvSpPr>
            <a:spLocks noGrp="1"/>
          </p:cNvSpPr>
          <p:nvPr>
            <p:ph type="title"/>
          </p:nvPr>
        </p:nvSpPr>
        <p:spPr/>
        <p:txBody>
          <a:bodyPr/>
          <a:lstStyle/>
          <a:p>
            <a:pPr algn="ctr"/>
            <a:r>
              <a:rPr lang="en-US" b="1" dirty="0">
                <a:latin typeface="Papyrus" panose="020B0602040200020303" pitchFamily="34" charset="77"/>
              </a:rPr>
              <a:t>Building a Hexagram</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E6982CFD-6433-294C-AD56-A700DE6D18E1}"/>
              </a:ext>
            </a:extLst>
          </p:cNvPr>
          <p:cNvSpPr>
            <a:spLocks noGrp="1"/>
          </p:cNvSpPr>
          <p:nvPr>
            <p:ph idx="1"/>
          </p:nvPr>
        </p:nvSpPr>
        <p:spPr/>
        <p:txBody>
          <a:bodyPr/>
          <a:lstStyle/>
          <a:p>
            <a:r>
              <a:rPr lang="en-US" dirty="0"/>
              <a:t>Hexagrams are composed of 2 types of lines (representing Yin &amp; Yang)</a:t>
            </a:r>
            <a:br>
              <a:rPr lang="en-US" dirty="0"/>
            </a:br>
            <a:endParaRPr lang="en-US" dirty="0"/>
          </a:p>
          <a:p>
            <a:r>
              <a:rPr lang="en-US" b="1" dirty="0"/>
              <a:t>	 </a:t>
            </a:r>
            <a:r>
              <a:rPr lang="zh-TW" altLang="en-US" dirty="0"/>
              <a:t>陽</a:t>
            </a:r>
            <a:r>
              <a:rPr lang="en-US" b="1" dirty="0"/>
              <a:t>  </a:t>
            </a:r>
            <a:r>
              <a:rPr lang="en-US" b="1" dirty="0" err="1"/>
              <a:t>Yáng</a:t>
            </a:r>
            <a:r>
              <a:rPr lang="en-US" b="1" dirty="0"/>
              <a:t>						  </a:t>
            </a:r>
            <a:r>
              <a:rPr lang="zh-TW" altLang="en-US" dirty="0"/>
              <a:t>陰</a:t>
            </a:r>
            <a:r>
              <a:rPr lang="en-US" b="1" dirty="0"/>
              <a:t>  </a:t>
            </a:r>
            <a:r>
              <a:rPr lang="en-US" b="1" dirty="0" err="1"/>
              <a:t>Yīn</a:t>
            </a:r>
            <a:endParaRPr lang="en-US" dirty="0"/>
          </a:p>
          <a:p>
            <a:r>
              <a:rPr lang="en-US" dirty="0"/>
              <a:t>	</a:t>
            </a:r>
            <a:r>
              <a:rPr lang="en-US" b="1" dirty="0"/>
              <a:t>–––––––––</a:t>
            </a:r>
            <a:r>
              <a:rPr lang="en-US" dirty="0"/>
              <a:t>	(+)					</a:t>
            </a:r>
            <a:r>
              <a:rPr lang="en-US" b="1" dirty="0"/>
              <a:t>––––  ––––	</a:t>
            </a:r>
            <a:r>
              <a:rPr lang="en-US" dirty="0"/>
              <a:t>(–)</a:t>
            </a:r>
          </a:p>
          <a:p>
            <a:r>
              <a:rPr lang="en-US" dirty="0"/>
              <a:t>	solid/firm						divided/yielding</a:t>
            </a:r>
          </a:p>
          <a:p>
            <a:r>
              <a:rPr lang="en-US" dirty="0"/>
              <a:t>	light, strong						dark, weak</a:t>
            </a:r>
          </a:p>
          <a:p>
            <a:r>
              <a:rPr lang="en-US" sz="1000" dirty="0"/>
              <a:t>assoc. with: </a:t>
            </a:r>
            <a:r>
              <a:rPr lang="en-US" dirty="0"/>
              <a:t>	The Heavens (</a:t>
            </a:r>
            <a:r>
              <a:rPr lang="en-US" dirty="0" err="1"/>
              <a:t>Tiān</a:t>
            </a:r>
            <a:r>
              <a:rPr lang="en-US" dirty="0"/>
              <a:t>) </a:t>
            </a:r>
            <a:r>
              <a:rPr lang="zh-TW" altLang="en-US" dirty="0"/>
              <a:t>天</a:t>
            </a:r>
            <a:r>
              <a:rPr lang="en-US" dirty="0"/>
              <a:t>				The Earth (</a:t>
            </a:r>
            <a:r>
              <a:rPr lang="en-US" dirty="0" err="1"/>
              <a:t>Dì</a:t>
            </a:r>
            <a:r>
              <a:rPr lang="en-US" dirty="0"/>
              <a:t>) </a:t>
            </a:r>
            <a:r>
              <a:rPr lang="zh-TW" altLang="en-US" dirty="0"/>
              <a:t>地</a:t>
            </a:r>
            <a:endParaRPr lang="en-US" dirty="0"/>
          </a:p>
          <a:p>
            <a:pPr marL="914400" lvl="2" indent="0">
              <a:buNone/>
            </a:pPr>
            <a:r>
              <a:rPr lang="en-US" dirty="0"/>
              <a:t>(Celestial Realm)						(Terrestrial Realm)</a:t>
            </a:r>
          </a:p>
        </p:txBody>
      </p:sp>
    </p:spTree>
    <p:extLst>
      <p:ext uri="{BB962C8B-B14F-4D97-AF65-F5344CB8AC3E}">
        <p14:creationId xmlns:p14="http://schemas.microsoft.com/office/powerpoint/2010/main" val="698528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941CC-7B3F-AA42-8A54-BF02D428FA2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17BBB7B-9B6A-B947-8206-6E4AF16096A4}"/>
              </a:ext>
            </a:extLst>
          </p:cNvPr>
          <p:cNvSpPr>
            <a:spLocks noGrp="1"/>
          </p:cNvSpPr>
          <p:nvPr>
            <p:ph idx="1"/>
          </p:nvPr>
        </p:nvSpPr>
        <p:spPr/>
        <p:txBody>
          <a:bodyPr/>
          <a:lstStyle/>
          <a:p>
            <a:r>
              <a:rPr lang="en-US" dirty="0"/>
              <a:t>Change is just Qi moving, which is </a:t>
            </a:r>
            <a:r>
              <a:rPr lang="en-US" i="1" dirty="0"/>
              <a:t>its</a:t>
            </a:r>
            <a:r>
              <a:rPr lang="en-US" dirty="0"/>
              <a:t> nature, and the way of the Dao.</a:t>
            </a:r>
          </a:p>
          <a:p>
            <a:r>
              <a:rPr lang="en-US" dirty="0"/>
              <a:t>In fact, change is the most fundamental characteristic of the Dao.</a:t>
            </a:r>
          </a:p>
          <a:p>
            <a:pPr marL="0" indent="0">
              <a:buNone/>
            </a:pPr>
            <a:r>
              <a:rPr lang="en-US" dirty="0"/>
              <a:t> </a:t>
            </a:r>
          </a:p>
          <a:p>
            <a:r>
              <a:rPr lang="en-US" dirty="0"/>
              <a:t>Health &amp; disease stand in a kind of yin-yang relationship</a:t>
            </a:r>
          </a:p>
          <a:p>
            <a:r>
              <a:rPr lang="en-US" dirty="0"/>
              <a:t>the Yi precedes the invention of these two terms, </a:t>
            </a:r>
            <a:br>
              <a:rPr lang="en-US" dirty="0"/>
            </a:br>
            <a:r>
              <a:rPr lang="en-US" dirty="0"/>
              <a:t>but is the prototype for yin-yang logic</a:t>
            </a:r>
          </a:p>
          <a:p>
            <a:r>
              <a:rPr lang="en-US" dirty="0"/>
              <a:t>Hence many of those doctors I mentioned said:</a:t>
            </a:r>
          </a:p>
          <a:p>
            <a:r>
              <a:rPr lang="en-US" i="1" dirty="0"/>
              <a:t>     “if you want to understand yin-yang, study the Yi”</a:t>
            </a:r>
            <a:endParaRPr lang="en-US" dirty="0"/>
          </a:p>
          <a:p>
            <a:endParaRPr lang="en-US" dirty="0"/>
          </a:p>
        </p:txBody>
      </p:sp>
    </p:spTree>
    <p:extLst>
      <p:ext uri="{BB962C8B-B14F-4D97-AF65-F5344CB8AC3E}">
        <p14:creationId xmlns:p14="http://schemas.microsoft.com/office/powerpoint/2010/main" val="42596969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E3DC9-8A66-D143-9849-3B99CBC89509}"/>
              </a:ext>
            </a:extLst>
          </p:cNvPr>
          <p:cNvSpPr>
            <a:spLocks noGrp="1"/>
          </p:cNvSpPr>
          <p:nvPr>
            <p:ph type="title"/>
          </p:nvPr>
        </p:nvSpPr>
        <p:spPr/>
        <p:txBody>
          <a:bodyPr>
            <a:normAutofit/>
          </a:bodyPr>
          <a:lstStyle/>
          <a:p>
            <a:pPr algn="ctr"/>
            <a:r>
              <a:rPr lang="en-US" sz="3200" b="1" dirty="0">
                <a:latin typeface="Papyrus" panose="020B0602040200020303" pitchFamily="34" charset="77"/>
              </a:rPr>
              <a:t>Heaven and Earth interact </a:t>
            </a:r>
            <a:br>
              <a:rPr lang="en-US" sz="3200" dirty="0"/>
            </a:br>
            <a:r>
              <a:rPr lang="en-US" sz="3200" dirty="0">
                <a:latin typeface="Papyrus" panose="020B0602040200020303" pitchFamily="34" charset="77"/>
              </a:rPr>
              <a:t>to produce 4 pairs of lines (Bi-grams)</a:t>
            </a:r>
          </a:p>
        </p:txBody>
      </p:sp>
      <p:sp>
        <p:nvSpPr>
          <p:cNvPr id="3" name="Content Placeholder 2">
            <a:extLst>
              <a:ext uri="{FF2B5EF4-FFF2-40B4-BE49-F238E27FC236}">
                <a16:creationId xmlns:a16="http://schemas.microsoft.com/office/drawing/2014/main" id="{79AB0B71-71DF-744B-83B9-A44A2B4A8D45}"/>
              </a:ext>
            </a:extLst>
          </p:cNvPr>
          <p:cNvSpPr>
            <a:spLocks noGrp="1"/>
          </p:cNvSpPr>
          <p:nvPr>
            <p:ph idx="1"/>
          </p:nvPr>
        </p:nvSpPr>
        <p:spPr/>
        <p:txBody>
          <a:bodyPr>
            <a:normAutofit fontScale="92500"/>
          </a:bodyPr>
          <a:lstStyle/>
          <a:p>
            <a:pPr marL="0" indent="0">
              <a:buNone/>
            </a:pPr>
            <a:r>
              <a:rPr lang="en-US" dirty="0"/>
              <a:t> </a:t>
            </a:r>
          </a:p>
          <a:p>
            <a:r>
              <a:rPr lang="en-US" dirty="0"/>
              <a:t>These pairs are called the Four Emblems/Symbols   </a:t>
            </a:r>
            <a:r>
              <a:rPr lang="zh-TW" altLang="en-US" dirty="0"/>
              <a:t>四 像 </a:t>
            </a:r>
            <a:r>
              <a:rPr lang="en-US" dirty="0"/>
              <a:t>  </a:t>
            </a:r>
            <a:r>
              <a:rPr lang="en-US" dirty="0" err="1"/>
              <a:t>Sì</a:t>
            </a:r>
            <a:r>
              <a:rPr lang="en-US" dirty="0"/>
              <a:t> </a:t>
            </a:r>
            <a:r>
              <a:rPr lang="en-US" dirty="0" err="1"/>
              <a:t>Xiàng</a:t>
            </a:r>
            <a:br>
              <a:rPr lang="en-US" dirty="0"/>
            </a:br>
            <a:endParaRPr lang="en-US" dirty="0"/>
          </a:p>
          <a:p>
            <a:pPr marL="0" indent="0">
              <a:buNone/>
            </a:pPr>
            <a:r>
              <a:rPr lang="en-US" sz="2600" dirty="0"/>
              <a:t>Heaven  }	</a:t>
            </a:r>
            <a:r>
              <a:rPr lang="en-US" sz="2600" b="1" dirty="0"/>
              <a:t>–––––––––</a:t>
            </a:r>
            <a:r>
              <a:rPr lang="en-US" sz="2600" dirty="0"/>
              <a:t>	     </a:t>
            </a:r>
            <a:r>
              <a:rPr lang="en-US" sz="2600" b="1" dirty="0"/>
              <a:t>–––––––––</a:t>
            </a:r>
            <a:r>
              <a:rPr lang="en-US" sz="2600" dirty="0"/>
              <a:t>		</a:t>
            </a:r>
            <a:r>
              <a:rPr lang="en-US" sz="2600" b="1" dirty="0"/>
              <a:t>––––  ––––</a:t>
            </a:r>
            <a:r>
              <a:rPr lang="en-US" sz="2600" dirty="0"/>
              <a:t>	     </a:t>
            </a:r>
            <a:r>
              <a:rPr lang="en-US" sz="2600" b="1" dirty="0"/>
              <a:t>––––  ––––</a:t>
            </a:r>
            <a:endParaRPr lang="en-US" sz="2600" dirty="0"/>
          </a:p>
          <a:p>
            <a:pPr marL="0" indent="0">
              <a:buNone/>
            </a:pPr>
            <a:r>
              <a:rPr lang="en-US" sz="2600" dirty="0"/>
              <a:t>  Earth	  }	</a:t>
            </a:r>
            <a:r>
              <a:rPr lang="en-US" sz="2600" b="1" dirty="0"/>
              <a:t>–––––––––</a:t>
            </a:r>
            <a:r>
              <a:rPr lang="en-US" sz="2600" dirty="0"/>
              <a:t>	     </a:t>
            </a:r>
            <a:r>
              <a:rPr lang="en-US" sz="2600" b="1" dirty="0"/>
              <a:t>––––  ––––</a:t>
            </a:r>
            <a:r>
              <a:rPr lang="en-US" sz="2600" dirty="0"/>
              <a:t>		</a:t>
            </a:r>
            <a:r>
              <a:rPr lang="en-US" sz="2600" b="1" dirty="0"/>
              <a:t>–––––––––</a:t>
            </a:r>
            <a:r>
              <a:rPr lang="en-US" sz="2600" dirty="0"/>
              <a:t>	     </a:t>
            </a:r>
            <a:r>
              <a:rPr lang="en-US" sz="2600" b="1" dirty="0"/>
              <a:t>––––  ––––</a:t>
            </a:r>
            <a:endParaRPr lang="en-US" sz="2600" dirty="0"/>
          </a:p>
          <a:p>
            <a:r>
              <a:rPr lang="en-US" dirty="0"/>
              <a:t>		    </a:t>
            </a:r>
            <a:r>
              <a:rPr lang="zh-TW" altLang="en-US" dirty="0"/>
              <a:t>太 陽</a:t>
            </a:r>
            <a:r>
              <a:rPr lang="en-US" dirty="0"/>
              <a:t>	         </a:t>
            </a:r>
            <a:r>
              <a:rPr lang="zh-TW" altLang="en-US" dirty="0"/>
              <a:t>少 陽</a:t>
            </a:r>
            <a:r>
              <a:rPr lang="en-US" dirty="0"/>
              <a:t>		    </a:t>
            </a:r>
            <a:r>
              <a:rPr lang="zh-TW" altLang="en-US" dirty="0"/>
              <a:t>少 陰</a:t>
            </a:r>
            <a:r>
              <a:rPr lang="en-US" dirty="0"/>
              <a:t>	         </a:t>
            </a:r>
            <a:r>
              <a:rPr lang="zh-TW" altLang="en-US" dirty="0"/>
              <a:t>太 陰</a:t>
            </a:r>
            <a:endParaRPr lang="en-US" dirty="0"/>
          </a:p>
          <a:p>
            <a:r>
              <a:rPr lang="en-US" b="1" dirty="0"/>
              <a:t>		  </a:t>
            </a:r>
            <a:r>
              <a:rPr lang="en-US" b="1" dirty="0" err="1"/>
              <a:t>Tài</a:t>
            </a:r>
            <a:r>
              <a:rPr lang="en-US" b="1" dirty="0"/>
              <a:t> </a:t>
            </a:r>
            <a:r>
              <a:rPr lang="en-US" b="1" dirty="0" err="1"/>
              <a:t>Yáng</a:t>
            </a:r>
            <a:r>
              <a:rPr lang="en-US" b="1" dirty="0"/>
              <a:t>	     </a:t>
            </a:r>
            <a:r>
              <a:rPr lang="en-US" b="1" dirty="0" err="1"/>
              <a:t>ShàoYáng</a:t>
            </a:r>
            <a:r>
              <a:rPr lang="en-US" b="1" dirty="0"/>
              <a:t>		  </a:t>
            </a:r>
            <a:r>
              <a:rPr lang="en-US" b="1" dirty="0" err="1"/>
              <a:t>ShàoYīn</a:t>
            </a:r>
            <a:r>
              <a:rPr lang="en-US" b="1" dirty="0"/>
              <a:t>	       </a:t>
            </a:r>
            <a:r>
              <a:rPr lang="en-US" b="1" dirty="0" err="1"/>
              <a:t>Tài</a:t>
            </a:r>
            <a:r>
              <a:rPr lang="en-US" b="1" dirty="0"/>
              <a:t> </a:t>
            </a:r>
            <a:r>
              <a:rPr lang="en-US" b="1" dirty="0" err="1"/>
              <a:t>Yīn</a:t>
            </a:r>
            <a:endParaRPr lang="en-US" dirty="0"/>
          </a:p>
          <a:p>
            <a:r>
              <a:rPr lang="en-US" dirty="0"/>
              <a:t>		  old yang	    young yang		  young yin	      old  yin</a:t>
            </a:r>
          </a:p>
          <a:p>
            <a:endParaRPr lang="en-US" dirty="0"/>
          </a:p>
        </p:txBody>
      </p:sp>
    </p:spTree>
    <p:extLst>
      <p:ext uri="{BB962C8B-B14F-4D97-AF65-F5344CB8AC3E}">
        <p14:creationId xmlns:p14="http://schemas.microsoft.com/office/powerpoint/2010/main" val="318181908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55006-E9E9-BE41-BB22-9186E19614C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318AD99-C655-FF48-B530-75012602AC0A}"/>
              </a:ext>
            </a:extLst>
          </p:cNvPr>
          <p:cNvSpPr>
            <a:spLocks noGrp="1"/>
          </p:cNvSpPr>
          <p:nvPr>
            <p:ph idx="1"/>
          </p:nvPr>
        </p:nvSpPr>
        <p:spPr/>
        <p:txBody>
          <a:bodyPr/>
          <a:lstStyle/>
          <a:p>
            <a:r>
              <a:rPr lang="en-US" i="1" dirty="0"/>
              <a:t>They represent the 4 seasons, </a:t>
            </a:r>
            <a:br>
              <a:rPr lang="en-US" i="1" dirty="0"/>
            </a:br>
            <a:r>
              <a:rPr lang="en-US" i="1" dirty="0"/>
              <a:t>the four phases of the moon, </a:t>
            </a:r>
            <a:r>
              <a:rPr lang="en-US" sz="2000" i="1" dirty="0"/>
              <a:t>and</a:t>
            </a:r>
            <a:br>
              <a:rPr lang="en-US" i="1" dirty="0"/>
            </a:br>
            <a:r>
              <a:rPr lang="en-US" i="1" dirty="0"/>
              <a:t>the four parts of the day:</a:t>
            </a:r>
            <a:endParaRPr lang="en-US" dirty="0"/>
          </a:p>
          <a:p>
            <a:r>
              <a:rPr lang="en-US" sz="2400" dirty="0"/>
              <a:t>summer (solstice)     spring (equinox)	autumn (equinox)	winter (solstice)</a:t>
            </a:r>
          </a:p>
          <a:p>
            <a:r>
              <a:rPr lang="en-US" sz="2400" dirty="0"/>
              <a:t>full moon		half moon (waxing)	half moon (waning)	new moon</a:t>
            </a:r>
          </a:p>
          <a:p>
            <a:r>
              <a:rPr lang="en-US" sz="2400" dirty="0"/>
              <a:t>mid-day (noon)	dawn (sunrise)		dusk (sunset)		mid-night</a:t>
            </a:r>
          </a:p>
        </p:txBody>
      </p:sp>
    </p:spTree>
    <p:extLst>
      <p:ext uri="{BB962C8B-B14F-4D97-AF65-F5344CB8AC3E}">
        <p14:creationId xmlns:p14="http://schemas.microsoft.com/office/powerpoint/2010/main" val="289618500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1E1CB-A939-A644-B768-0BBA78B375B2}"/>
              </a:ext>
            </a:extLst>
          </p:cNvPr>
          <p:cNvSpPr>
            <a:spLocks noGrp="1"/>
          </p:cNvSpPr>
          <p:nvPr>
            <p:ph type="title"/>
          </p:nvPr>
        </p:nvSpPr>
        <p:spPr/>
        <p:txBody>
          <a:bodyPr anchor="ctr">
            <a:normAutofit fontScale="90000"/>
          </a:bodyPr>
          <a:lstStyle/>
          <a:p>
            <a:pPr lvl="0" algn="ctr" eaLnBrk="0" fontAlgn="base" hangingPunct="0">
              <a:lnSpc>
                <a:spcPct val="100000"/>
              </a:lnSpc>
              <a:spcAft>
                <a:spcPct val="0"/>
              </a:spcAft>
            </a:pPr>
            <a:r>
              <a:rPr lang="en-US" sz="2700" b="1" dirty="0">
                <a:latin typeface="Papyrus" panose="020B0602040200020303" pitchFamily="34" charset="77"/>
              </a:rPr>
              <a:t>The third creative force </a:t>
            </a:r>
            <a:r>
              <a:rPr lang="en-US" sz="2700" dirty="0">
                <a:latin typeface="Papyrus" panose="020B0602040200020303" pitchFamily="34" charset="77"/>
              </a:rPr>
              <a:t>- </a:t>
            </a:r>
            <a:r>
              <a:rPr lang="en-US" sz="2700" b="1" dirty="0">
                <a:latin typeface="Papyrus" panose="020B0602040200020303" pitchFamily="34" charset="77"/>
              </a:rPr>
              <a:t>People</a:t>
            </a:r>
            <a:r>
              <a:rPr lang="en-US" sz="2700" dirty="0">
                <a:latin typeface="Papyrus" panose="020B0602040200020303" pitchFamily="34" charset="77"/>
              </a:rPr>
              <a:t>/Human (</a:t>
            </a:r>
            <a:r>
              <a:rPr lang="en-US" sz="2700" b="1" dirty="0">
                <a:latin typeface="Papyrus" panose="020B0602040200020303" pitchFamily="34" charset="77"/>
              </a:rPr>
              <a:t>Ren</a:t>
            </a:r>
            <a:r>
              <a:rPr lang="en-US" sz="2700" dirty="0"/>
              <a:t>) </a:t>
            </a:r>
            <a:r>
              <a:rPr lang="zh-TW" altLang="en-US" sz="2700" b="1" dirty="0"/>
              <a:t>人</a:t>
            </a:r>
            <a:r>
              <a:rPr lang="en-US" sz="2700" dirty="0"/>
              <a:t> </a:t>
            </a:r>
            <a:br>
              <a:rPr lang="en-US" sz="2700" dirty="0"/>
            </a:br>
            <a:r>
              <a:rPr lang="en-US" sz="2700" dirty="0">
                <a:latin typeface="Papyrus" panose="020B0602040200020303" pitchFamily="34" charset="77"/>
              </a:rPr>
              <a:t>interacts with Heaven and Earth</a:t>
            </a:r>
            <a:br>
              <a:rPr lang="en-US" sz="3600" dirty="0">
                <a:latin typeface="Papyrus" panose="020B0602040200020303" pitchFamily="34" charset="77"/>
              </a:rPr>
            </a:br>
            <a:r>
              <a:rPr lang="en-US" sz="2700" dirty="0">
                <a:latin typeface="Papyrus" panose="020B0602040200020303" pitchFamily="34" charset="77"/>
              </a:rPr>
              <a:t>generating the symbols known as the </a:t>
            </a:r>
            <a:r>
              <a:rPr lang="zh-TW" altLang="en-US" sz="2700" dirty="0">
                <a:latin typeface="Papyrus" panose="020B0602040200020303" pitchFamily="34" charset="77"/>
              </a:rPr>
              <a:t>八 卦</a:t>
            </a:r>
            <a:r>
              <a:rPr lang="en-US" sz="2700" b="1" dirty="0">
                <a:latin typeface="Papyrus" panose="020B0602040200020303" pitchFamily="34" charset="77"/>
              </a:rPr>
              <a:t>  </a:t>
            </a:r>
            <a:r>
              <a:rPr lang="en-US" sz="2700" b="1" dirty="0" err="1">
                <a:latin typeface="Papyrus" panose="020B0602040200020303" pitchFamily="34" charset="77"/>
              </a:rPr>
              <a:t>Bā</a:t>
            </a:r>
            <a:r>
              <a:rPr lang="en-US" sz="2700" b="1" dirty="0">
                <a:latin typeface="Papyrus" panose="020B0602040200020303" pitchFamily="34" charset="77"/>
              </a:rPr>
              <a:t> </a:t>
            </a:r>
            <a:r>
              <a:rPr lang="en-US" sz="2700" b="1" dirty="0" err="1">
                <a:latin typeface="Papyrus" panose="020B0602040200020303" pitchFamily="34" charset="77"/>
              </a:rPr>
              <a:t>Guà</a:t>
            </a:r>
            <a:r>
              <a:rPr lang="en-US" sz="2700" dirty="0">
                <a:latin typeface="Papyrus" panose="020B0602040200020303" pitchFamily="34" charset="77"/>
              </a:rPr>
              <a:t> (8 Trigrams)</a:t>
            </a:r>
            <a:endParaRPr lang="en-US" sz="3600" dirty="0">
              <a:latin typeface="Papyrus" panose="020B0602040200020303" pitchFamily="34" charset="77"/>
            </a:endParaRPr>
          </a:p>
        </p:txBody>
      </p:sp>
      <p:graphicFrame>
        <p:nvGraphicFramePr>
          <p:cNvPr id="4" name="Content Placeholder 3">
            <a:extLst>
              <a:ext uri="{FF2B5EF4-FFF2-40B4-BE49-F238E27FC236}">
                <a16:creationId xmlns:a16="http://schemas.microsoft.com/office/drawing/2014/main" id="{7833FA6F-0B94-534E-B9C3-F02D936CB17D}"/>
              </a:ext>
            </a:extLst>
          </p:cNvPr>
          <p:cNvGraphicFramePr>
            <a:graphicFrameLocks noGrp="1"/>
          </p:cNvGraphicFramePr>
          <p:nvPr>
            <p:ph idx="1"/>
          </p:nvPr>
        </p:nvGraphicFramePr>
        <p:xfrm>
          <a:off x="2827020" y="3650774"/>
          <a:ext cx="6537960" cy="701040"/>
        </p:xfrm>
        <a:graphic>
          <a:graphicData uri="http://schemas.openxmlformats.org/drawingml/2006/table">
            <a:tbl>
              <a:tblPr>
                <a:tableStyleId>{5C22544A-7EE6-4342-B048-85BDC9FD1C3A}</a:tableStyleId>
              </a:tblPr>
              <a:tblGrid>
                <a:gridCol w="726440">
                  <a:extLst>
                    <a:ext uri="{9D8B030D-6E8A-4147-A177-3AD203B41FA5}">
                      <a16:colId xmlns:a16="http://schemas.microsoft.com/office/drawing/2014/main" val="3988030197"/>
                    </a:ext>
                  </a:extLst>
                </a:gridCol>
                <a:gridCol w="726440">
                  <a:extLst>
                    <a:ext uri="{9D8B030D-6E8A-4147-A177-3AD203B41FA5}">
                      <a16:colId xmlns:a16="http://schemas.microsoft.com/office/drawing/2014/main" val="3424774476"/>
                    </a:ext>
                  </a:extLst>
                </a:gridCol>
                <a:gridCol w="726440">
                  <a:extLst>
                    <a:ext uri="{9D8B030D-6E8A-4147-A177-3AD203B41FA5}">
                      <a16:colId xmlns:a16="http://schemas.microsoft.com/office/drawing/2014/main" val="2630738777"/>
                    </a:ext>
                  </a:extLst>
                </a:gridCol>
                <a:gridCol w="726440">
                  <a:extLst>
                    <a:ext uri="{9D8B030D-6E8A-4147-A177-3AD203B41FA5}">
                      <a16:colId xmlns:a16="http://schemas.microsoft.com/office/drawing/2014/main" val="3487422554"/>
                    </a:ext>
                  </a:extLst>
                </a:gridCol>
                <a:gridCol w="726440">
                  <a:extLst>
                    <a:ext uri="{9D8B030D-6E8A-4147-A177-3AD203B41FA5}">
                      <a16:colId xmlns:a16="http://schemas.microsoft.com/office/drawing/2014/main" val="1729740193"/>
                    </a:ext>
                  </a:extLst>
                </a:gridCol>
                <a:gridCol w="726440">
                  <a:extLst>
                    <a:ext uri="{9D8B030D-6E8A-4147-A177-3AD203B41FA5}">
                      <a16:colId xmlns:a16="http://schemas.microsoft.com/office/drawing/2014/main" val="3692667263"/>
                    </a:ext>
                  </a:extLst>
                </a:gridCol>
                <a:gridCol w="726440">
                  <a:extLst>
                    <a:ext uri="{9D8B030D-6E8A-4147-A177-3AD203B41FA5}">
                      <a16:colId xmlns:a16="http://schemas.microsoft.com/office/drawing/2014/main" val="3524696594"/>
                    </a:ext>
                  </a:extLst>
                </a:gridCol>
                <a:gridCol w="726440">
                  <a:extLst>
                    <a:ext uri="{9D8B030D-6E8A-4147-A177-3AD203B41FA5}">
                      <a16:colId xmlns:a16="http://schemas.microsoft.com/office/drawing/2014/main" val="1048051867"/>
                    </a:ext>
                  </a:extLst>
                </a:gridCol>
                <a:gridCol w="726440">
                  <a:extLst>
                    <a:ext uri="{9D8B030D-6E8A-4147-A177-3AD203B41FA5}">
                      <a16:colId xmlns:a16="http://schemas.microsoft.com/office/drawing/2014/main" val="1710524211"/>
                    </a:ext>
                  </a:extLst>
                </a:gridCol>
              </a:tblGrid>
              <a:tr h="182880">
                <a:tc>
                  <a:txBody>
                    <a:bodyPr/>
                    <a:lstStyle/>
                    <a:p>
                      <a:pPr marL="0" marR="0">
                        <a:spcBef>
                          <a:spcPts val="0"/>
                        </a:spcBef>
                        <a:spcAft>
                          <a:spcPts val="0"/>
                        </a:spcAft>
                      </a:pPr>
                      <a:r>
                        <a:rPr lang="en-US" sz="1200">
                          <a:effectLst/>
                        </a:rPr>
                        <a:t>Heaven</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pitchFamily="2" charset="0"/>
                      </a:endParaRPr>
                    </a:p>
                  </a:txBody>
                  <a:tcPr marL="68580" marR="68580" marT="0" marB="0" anchor="ctr"/>
                </a:tc>
                <a:extLst>
                  <a:ext uri="{0D108BD9-81ED-4DB2-BD59-A6C34878D82A}">
                    <a16:rowId xmlns:a16="http://schemas.microsoft.com/office/drawing/2014/main" val="2039071098"/>
                  </a:ext>
                </a:extLst>
              </a:tr>
              <a:tr h="182880">
                <a:tc>
                  <a:txBody>
                    <a:bodyPr/>
                    <a:lstStyle/>
                    <a:p>
                      <a:pPr marL="0" marR="0">
                        <a:spcBef>
                          <a:spcPts val="0"/>
                        </a:spcBef>
                        <a:spcAft>
                          <a:spcPts val="0"/>
                        </a:spcAft>
                      </a:pPr>
                      <a:r>
                        <a:rPr lang="en-US" sz="1200">
                          <a:effectLst/>
                        </a:rPr>
                        <a:t>Human</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pitchFamily="2" charset="0"/>
                      </a:endParaRPr>
                    </a:p>
                  </a:txBody>
                  <a:tcPr marL="68580" marR="68580" marT="0" marB="0" anchor="ctr"/>
                </a:tc>
                <a:extLst>
                  <a:ext uri="{0D108BD9-81ED-4DB2-BD59-A6C34878D82A}">
                    <a16:rowId xmlns:a16="http://schemas.microsoft.com/office/drawing/2014/main" val="4049964573"/>
                  </a:ext>
                </a:extLst>
              </a:tr>
              <a:tr h="182880">
                <a:tc>
                  <a:txBody>
                    <a:bodyPr/>
                    <a:lstStyle/>
                    <a:p>
                      <a:pPr marL="0" marR="0">
                        <a:spcBef>
                          <a:spcPts val="0"/>
                        </a:spcBef>
                        <a:spcAft>
                          <a:spcPts val="0"/>
                        </a:spcAft>
                      </a:pPr>
                      <a:r>
                        <a:rPr lang="en-US" sz="1200">
                          <a:effectLst/>
                        </a:rPr>
                        <a:t>Earth</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200">
                          <a:effectLst/>
                        </a:rPr>
                        <a:t>–––  –––</a:t>
                      </a:r>
                      <a:endParaRPr lang="en-US" sz="1200">
                        <a:effectLst/>
                        <a:latin typeface="Times New Roman" panose="02020603050405020304" pitchFamily="18" charset="0"/>
                        <a:ea typeface="Times" pitchFamily="2" charset="0"/>
                      </a:endParaRPr>
                    </a:p>
                  </a:txBody>
                  <a:tcPr marL="68580" marR="68580" marT="0" marB="0" anchor="ctr"/>
                </a:tc>
                <a:extLst>
                  <a:ext uri="{0D108BD9-81ED-4DB2-BD59-A6C34878D82A}">
                    <a16:rowId xmlns:a16="http://schemas.microsoft.com/office/drawing/2014/main" val="1205831883"/>
                  </a:ext>
                </a:extLst>
              </a:tr>
              <a:tr h="0">
                <a:tc>
                  <a:txBody>
                    <a:bodyPr/>
                    <a:lstStyle/>
                    <a:p>
                      <a:pPr marL="0" marR="0">
                        <a:spcBef>
                          <a:spcPts val="0"/>
                        </a:spcBef>
                        <a:spcAft>
                          <a:spcPts val="0"/>
                        </a:spcAft>
                      </a:pPr>
                      <a:r>
                        <a:rPr lang="en-US" sz="1000">
                          <a:effectLst/>
                        </a:rPr>
                        <a:t>FH #</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000">
                          <a:effectLst/>
                        </a:rPr>
                        <a:t>1</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000">
                          <a:effectLst/>
                        </a:rPr>
                        <a:t>2</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000">
                          <a:effectLst/>
                        </a:rPr>
                        <a:t>3</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000">
                          <a:effectLst/>
                        </a:rPr>
                        <a:t>4</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000">
                          <a:effectLst/>
                        </a:rPr>
                        <a:t>5</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000">
                          <a:effectLst/>
                        </a:rPr>
                        <a:t>6</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000">
                          <a:effectLst/>
                        </a:rPr>
                        <a:t>7</a:t>
                      </a:r>
                      <a:endParaRPr lang="en-US" sz="1200">
                        <a:effectLst/>
                        <a:latin typeface="Times New Roman" panose="02020603050405020304" pitchFamily="18" charset="0"/>
                        <a:ea typeface="Times" pitchFamily="2" charset="0"/>
                      </a:endParaRPr>
                    </a:p>
                  </a:txBody>
                  <a:tcPr marL="68580" marR="68580" marT="0" marB="0" anchor="ctr"/>
                </a:tc>
                <a:tc>
                  <a:txBody>
                    <a:bodyPr/>
                    <a:lstStyle/>
                    <a:p>
                      <a:pPr marL="0" marR="0" algn="ctr">
                        <a:spcBef>
                          <a:spcPts val="0"/>
                        </a:spcBef>
                        <a:spcAft>
                          <a:spcPts val="0"/>
                        </a:spcAft>
                      </a:pPr>
                      <a:r>
                        <a:rPr lang="en-US" sz="1000" dirty="0">
                          <a:effectLst/>
                        </a:rPr>
                        <a:t>8</a:t>
                      </a:r>
                      <a:endParaRPr lang="en-US" sz="1200" dirty="0">
                        <a:effectLst/>
                        <a:latin typeface="Times New Roman" panose="02020603050405020304" pitchFamily="18" charset="0"/>
                        <a:ea typeface="Times" pitchFamily="2" charset="0"/>
                      </a:endParaRPr>
                    </a:p>
                  </a:txBody>
                  <a:tcPr marL="68580" marR="68580" marT="0" marB="0" anchor="ctr"/>
                </a:tc>
                <a:extLst>
                  <a:ext uri="{0D108BD9-81ED-4DB2-BD59-A6C34878D82A}">
                    <a16:rowId xmlns:a16="http://schemas.microsoft.com/office/drawing/2014/main" val="1755572288"/>
                  </a:ext>
                </a:extLst>
              </a:tr>
            </a:tbl>
          </a:graphicData>
        </a:graphic>
      </p:graphicFrame>
    </p:spTree>
    <p:extLst>
      <p:ext uri="{BB962C8B-B14F-4D97-AF65-F5344CB8AC3E}">
        <p14:creationId xmlns:p14="http://schemas.microsoft.com/office/powerpoint/2010/main" val="33420950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50173-81FD-8143-8581-667215AFE14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726C095-6B73-7744-85F6-E464A6AAFFB3}"/>
              </a:ext>
            </a:extLst>
          </p:cNvPr>
          <p:cNvSpPr>
            <a:spLocks noGrp="1"/>
          </p:cNvSpPr>
          <p:nvPr>
            <p:ph idx="1"/>
          </p:nvPr>
        </p:nvSpPr>
        <p:spPr/>
        <p:txBody>
          <a:bodyPr>
            <a:normAutofit fontScale="55000" lnSpcReduction="20000"/>
          </a:bodyPr>
          <a:lstStyle/>
          <a:p>
            <a:r>
              <a:rPr lang="en-US" dirty="0"/>
              <a:t>The Ba </a:t>
            </a:r>
            <a:r>
              <a:rPr lang="en-US" dirty="0" err="1"/>
              <a:t>Gua</a:t>
            </a:r>
            <a:r>
              <a:rPr lang="en-US" dirty="0"/>
              <a:t> were “discovered”/invented by </a:t>
            </a:r>
            <a:r>
              <a:rPr lang="zh-TW" altLang="en-US" dirty="0"/>
              <a:t>伏 羲 </a:t>
            </a:r>
            <a:r>
              <a:rPr lang="en-US" dirty="0" err="1"/>
              <a:t>Fú</a:t>
            </a:r>
            <a:r>
              <a:rPr lang="en-US" dirty="0"/>
              <a:t> </a:t>
            </a:r>
            <a:r>
              <a:rPr lang="en-US" dirty="0" err="1"/>
              <a:t>Xī</a:t>
            </a:r>
            <a:r>
              <a:rPr lang="en-US" dirty="0"/>
              <a:t> /Fu </a:t>
            </a:r>
            <a:r>
              <a:rPr lang="en-US" dirty="0" err="1"/>
              <a:t>Hsi</a:t>
            </a:r>
            <a:r>
              <a:rPr lang="en-US" dirty="0"/>
              <a:t>	circa 3000 BCE.</a:t>
            </a:r>
          </a:p>
          <a:p>
            <a:r>
              <a:rPr lang="en-US" dirty="0"/>
              <a:t>He was presented with the symbols by a spirit animal, emerging from the Yellow River.</a:t>
            </a:r>
          </a:p>
          <a:p>
            <a:r>
              <a:rPr lang="en-US" dirty="0"/>
              <a:t>Some accounts say a tortoise, others, a horse.</a:t>
            </a:r>
          </a:p>
          <a:p>
            <a:pPr marL="0" indent="0">
              <a:buNone/>
            </a:pPr>
            <a:r>
              <a:rPr lang="en-US" dirty="0"/>
              <a:t> </a:t>
            </a:r>
          </a:p>
          <a:p>
            <a:r>
              <a:rPr lang="en-US" dirty="0"/>
              <a:t>This numbering from 1-8 is known as Fu-Xi’s </a:t>
            </a:r>
            <a:r>
              <a:rPr lang="en-US" cap="all" dirty="0"/>
              <a:t>Former Heaven Arrangement</a:t>
            </a:r>
            <a:endParaRPr lang="en-US" dirty="0"/>
          </a:p>
          <a:p>
            <a:pPr marL="0" indent="0">
              <a:buNone/>
            </a:pPr>
            <a:r>
              <a:rPr lang="en-US" dirty="0"/>
              <a:t> </a:t>
            </a:r>
          </a:p>
          <a:p>
            <a:r>
              <a:rPr lang="en-US" dirty="0"/>
              <a:t>Continuing the addition of a yin and a yang line to each trigram yields</a:t>
            </a:r>
          </a:p>
          <a:p>
            <a:r>
              <a:rPr lang="en-US" dirty="0"/>
              <a:t>16,  four line figures</a:t>
            </a:r>
          </a:p>
          <a:p>
            <a:r>
              <a:rPr lang="en-US" dirty="0"/>
              <a:t>Adding a fifth line yields 32 figures</a:t>
            </a:r>
          </a:p>
          <a:p>
            <a:r>
              <a:rPr lang="en-US" dirty="0"/>
              <a:t>and finally adding a sixth line yields 64 hexagrams.</a:t>
            </a:r>
          </a:p>
          <a:p>
            <a:pPr marL="0" indent="0">
              <a:buNone/>
            </a:pPr>
            <a:r>
              <a:rPr lang="en-US" dirty="0"/>
              <a:t> </a:t>
            </a:r>
          </a:p>
          <a:p>
            <a:r>
              <a:rPr lang="en-US" dirty="0"/>
              <a:t>A simpler method is to combine two trigrams to obtain a hexagram</a:t>
            </a:r>
          </a:p>
          <a:p>
            <a:r>
              <a:rPr lang="en-US" dirty="0"/>
              <a:t>The top three lines are called the </a:t>
            </a:r>
            <a:r>
              <a:rPr lang="en-US" b="1" dirty="0"/>
              <a:t>upper trigram</a:t>
            </a:r>
            <a:r>
              <a:rPr lang="en-US" dirty="0"/>
              <a:t>.</a:t>
            </a:r>
          </a:p>
          <a:p>
            <a:r>
              <a:rPr lang="en-US" dirty="0"/>
              <a:t>The bottom three lines are called the </a:t>
            </a:r>
            <a:r>
              <a:rPr lang="en-US" b="1" dirty="0"/>
              <a:t>lower trigram</a:t>
            </a:r>
            <a:r>
              <a:rPr lang="en-US" dirty="0"/>
              <a:t>.</a:t>
            </a:r>
          </a:p>
          <a:p>
            <a:r>
              <a:rPr lang="en-US" dirty="0"/>
              <a:t>Using the upper and lower trigrams, and a key is how we actually look up a hexagram.</a:t>
            </a:r>
          </a:p>
          <a:p>
            <a:endParaRPr lang="en-US" dirty="0"/>
          </a:p>
        </p:txBody>
      </p:sp>
    </p:spTree>
    <p:extLst>
      <p:ext uri="{BB962C8B-B14F-4D97-AF65-F5344CB8AC3E}">
        <p14:creationId xmlns:p14="http://schemas.microsoft.com/office/powerpoint/2010/main" val="2397963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B4925-9499-B246-A7EC-F3AB3DE9EBB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237BEDE-259A-ED48-BE8B-AC2352FA7CA2}"/>
              </a:ext>
            </a:extLst>
          </p:cNvPr>
          <p:cNvSpPr>
            <a:spLocks noGrp="1"/>
          </p:cNvSpPr>
          <p:nvPr>
            <p:ph idx="1"/>
          </p:nvPr>
        </p:nvSpPr>
        <p:spPr/>
        <p:txBody>
          <a:bodyPr/>
          <a:lstStyle/>
          <a:p>
            <a:r>
              <a:rPr lang="en-US" dirty="0"/>
              <a:t>In the Yi-Jing, yin-yang are represented graphically as a divided and an undivided line and numerically as 2 &amp; 3  (1 represents the Dao)</a:t>
            </a:r>
          </a:p>
          <a:p>
            <a:r>
              <a:rPr lang="en-US" dirty="0"/>
              <a:t>2 &amp; 3 in turn stand for all even &amp; odd numbers</a:t>
            </a:r>
          </a:p>
          <a:p>
            <a:r>
              <a:rPr lang="en-US" dirty="0"/>
              <a:t>and together total 5, the number that came to symbolize change.</a:t>
            </a:r>
          </a:p>
          <a:p>
            <a:r>
              <a:rPr lang="en-US" dirty="0"/>
              <a:t>One of the things about symbols (&amp; numbers are symbols) is they are not tied to just one interpretation or meaning, but imply many meanings, thus their universality, especially true at a time when all inscription was deemed sacred.</a:t>
            </a:r>
          </a:p>
          <a:p>
            <a:endParaRPr lang="en-US" dirty="0"/>
          </a:p>
        </p:txBody>
      </p:sp>
    </p:spTree>
    <p:extLst>
      <p:ext uri="{BB962C8B-B14F-4D97-AF65-F5344CB8AC3E}">
        <p14:creationId xmlns:p14="http://schemas.microsoft.com/office/powerpoint/2010/main" val="23586322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260F1-7D3A-0049-9524-F2C7DDF9FAE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98A46FB-CBA1-564A-A03B-858E26E9BA4B}"/>
              </a:ext>
            </a:extLst>
          </p:cNvPr>
          <p:cNvSpPr>
            <a:spLocks noGrp="1"/>
          </p:cNvSpPr>
          <p:nvPr>
            <p:ph idx="1"/>
          </p:nvPr>
        </p:nvSpPr>
        <p:spPr/>
        <p:txBody>
          <a:bodyPr/>
          <a:lstStyle/>
          <a:p>
            <a:r>
              <a:rPr lang="en-US" dirty="0"/>
              <a:t>We see again that 1, 2, &amp; 3 stand for principles by which we can come to understand the 10,000 things, i.e. the intricacy of manifestation.</a:t>
            </a:r>
          </a:p>
          <a:p>
            <a:pPr marL="0" indent="0">
              <a:buNone/>
            </a:pPr>
            <a:r>
              <a:rPr lang="en-US" dirty="0"/>
              <a:t> </a:t>
            </a:r>
          </a:p>
          <a:p>
            <a:r>
              <a:rPr lang="en-US" dirty="0"/>
              <a:t>Thus, these two lines can represent heaven &amp; earth, the sun &amp; moon, light &amp; dark, or health &amp; disease.</a:t>
            </a:r>
          </a:p>
          <a:p>
            <a:r>
              <a:rPr lang="en-US" dirty="0"/>
              <a:t>And </a:t>
            </a:r>
            <a:r>
              <a:rPr lang="zh-TW" altLang="en-US" dirty="0"/>
              <a:t>易 學 </a:t>
            </a:r>
            <a:r>
              <a:rPr lang="en-US" dirty="0" err="1"/>
              <a:t>Yì</a:t>
            </a:r>
            <a:r>
              <a:rPr lang="en-US" dirty="0"/>
              <a:t> </a:t>
            </a:r>
            <a:r>
              <a:rPr lang="en-US" dirty="0" err="1"/>
              <a:t>Xué</a:t>
            </a:r>
            <a:r>
              <a:rPr lang="en-US" dirty="0"/>
              <a:t> (the study of the changes) = </a:t>
            </a:r>
            <a:r>
              <a:rPr lang="zh-TW" altLang="en-US" dirty="0"/>
              <a:t>醫 學 </a:t>
            </a:r>
            <a:r>
              <a:rPr lang="en-US" dirty="0" err="1"/>
              <a:t>Yī</a:t>
            </a:r>
            <a:r>
              <a:rPr lang="en-US" dirty="0"/>
              <a:t> </a:t>
            </a:r>
            <a:r>
              <a:rPr lang="en-US" dirty="0" err="1"/>
              <a:t>Xué</a:t>
            </a:r>
            <a:r>
              <a:rPr lang="en-US" dirty="0"/>
              <a:t> (the study of medicine).</a:t>
            </a:r>
          </a:p>
          <a:p>
            <a:endParaRPr lang="en-US" dirty="0"/>
          </a:p>
        </p:txBody>
      </p:sp>
    </p:spTree>
    <p:extLst>
      <p:ext uri="{BB962C8B-B14F-4D97-AF65-F5344CB8AC3E}">
        <p14:creationId xmlns:p14="http://schemas.microsoft.com/office/powerpoint/2010/main" val="1864391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53E1B-DD40-EB4D-99AF-93053AF68A00}"/>
              </a:ext>
            </a:extLst>
          </p:cNvPr>
          <p:cNvSpPr>
            <a:spLocks noGrp="1"/>
          </p:cNvSpPr>
          <p:nvPr>
            <p:ph type="title"/>
          </p:nvPr>
        </p:nvSpPr>
        <p:spPr/>
        <p:txBody>
          <a:bodyPr/>
          <a:lstStyle/>
          <a:p>
            <a:pPr algn="ctr"/>
            <a:r>
              <a:rPr lang="en-US" b="1" dirty="0">
                <a:latin typeface="Papyrus" panose="020B0602040200020303" pitchFamily="34" charset="77"/>
              </a:rPr>
              <a:t>The Yi-Jing – What Is It?</a:t>
            </a:r>
            <a:endParaRPr lang="en-US" dirty="0">
              <a:latin typeface="Papyrus" panose="020B0602040200020303" pitchFamily="34" charset="77"/>
            </a:endParaRPr>
          </a:p>
        </p:txBody>
      </p:sp>
      <p:sp>
        <p:nvSpPr>
          <p:cNvPr id="3" name="Content Placeholder 2">
            <a:extLst>
              <a:ext uri="{FF2B5EF4-FFF2-40B4-BE49-F238E27FC236}">
                <a16:creationId xmlns:a16="http://schemas.microsoft.com/office/drawing/2014/main" id="{6C1138C0-040F-8946-AE00-06767F7CE6C3}"/>
              </a:ext>
            </a:extLst>
          </p:cNvPr>
          <p:cNvSpPr>
            <a:spLocks noGrp="1"/>
          </p:cNvSpPr>
          <p:nvPr>
            <p:ph idx="1"/>
          </p:nvPr>
        </p:nvSpPr>
        <p:spPr/>
        <p:txBody>
          <a:bodyPr/>
          <a:lstStyle/>
          <a:p>
            <a:r>
              <a:rPr lang="en-US" dirty="0"/>
              <a:t>The Yi-Jing is an ancient Chinese book of wisdom </a:t>
            </a:r>
          </a:p>
          <a:p>
            <a:r>
              <a:rPr lang="en-US" dirty="0"/>
              <a:t>Yi-Jing is usually translated as the Book of Change or Book of Changes</a:t>
            </a:r>
          </a:p>
          <a:p>
            <a:pPr marL="0" indent="0">
              <a:buNone/>
            </a:pPr>
            <a:r>
              <a:rPr lang="en-US" dirty="0"/>
              <a:t> </a:t>
            </a:r>
          </a:p>
          <a:p>
            <a:r>
              <a:rPr lang="en-US" dirty="0"/>
              <a:t>The Yi-Jing was gathered into book form around 1100 BCE (modern scholarship suggests ~800 BCE)</a:t>
            </a:r>
          </a:p>
          <a:p>
            <a:r>
              <a:rPr lang="en-US" dirty="0"/>
              <a:t>Prior to that it was an oracle with a several thousand year history of oral transmission </a:t>
            </a:r>
          </a:p>
          <a:p>
            <a:r>
              <a:rPr lang="en-US" dirty="0"/>
              <a:t>among the sage–shamans of the Zhou people in northwestern China.</a:t>
            </a:r>
          </a:p>
          <a:p>
            <a:endParaRPr lang="en-US" dirty="0"/>
          </a:p>
        </p:txBody>
      </p:sp>
    </p:spTree>
    <p:extLst>
      <p:ext uri="{BB962C8B-B14F-4D97-AF65-F5344CB8AC3E}">
        <p14:creationId xmlns:p14="http://schemas.microsoft.com/office/powerpoint/2010/main" val="1620165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DB02C-4494-C848-8D19-8A35E5D1BB5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6523C31-259B-1B48-B759-44D68FEA0F50}"/>
              </a:ext>
            </a:extLst>
          </p:cNvPr>
          <p:cNvSpPr>
            <a:spLocks noGrp="1"/>
          </p:cNvSpPr>
          <p:nvPr>
            <p:ph idx="1"/>
          </p:nvPr>
        </p:nvSpPr>
        <p:spPr/>
        <p:txBody>
          <a:bodyPr>
            <a:normAutofit fontScale="92500" lnSpcReduction="10000"/>
          </a:bodyPr>
          <a:lstStyle/>
          <a:p>
            <a:r>
              <a:rPr lang="en-US" dirty="0"/>
              <a:t>The contents of the Yi-Jing were collected from the practice of divination.</a:t>
            </a:r>
          </a:p>
          <a:p>
            <a:r>
              <a:rPr lang="en-US" dirty="0"/>
              <a:t>It is a record of conversations with the spirit realm, the divine, or the cosmos itself.</a:t>
            </a:r>
          </a:p>
          <a:p>
            <a:r>
              <a:rPr lang="en-US" dirty="0"/>
              <a:t>Today, we usually think of it as a means of communicating with our “higher self” or a “collective unconscious”.</a:t>
            </a:r>
          </a:p>
          <a:p>
            <a:pPr marL="0" indent="0">
              <a:buNone/>
            </a:pPr>
            <a:r>
              <a:rPr lang="en-US" dirty="0"/>
              <a:t> </a:t>
            </a:r>
          </a:p>
          <a:p>
            <a:r>
              <a:rPr lang="en-US" dirty="0"/>
              <a:t>In contemporary use, besides being an excellent introduction to Eastern thought and wisdom, </a:t>
            </a:r>
          </a:p>
          <a:p>
            <a:r>
              <a:rPr lang="en-US" dirty="0"/>
              <a:t>it is one of the best personal growth tools that I know of.</a:t>
            </a:r>
          </a:p>
          <a:p>
            <a:r>
              <a:rPr lang="en-US" dirty="0"/>
              <a:t>It is a source of information, insight, and inspiration.</a:t>
            </a:r>
          </a:p>
          <a:p>
            <a:endParaRPr lang="en-US" dirty="0"/>
          </a:p>
        </p:txBody>
      </p:sp>
    </p:spTree>
    <p:extLst>
      <p:ext uri="{BB962C8B-B14F-4D97-AF65-F5344CB8AC3E}">
        <p14:creationId xmlns:p14="http://schemas.microsoft.com/office/powerpoint/2010/main" val="9529059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TotalTime>
  <Words>1842</Words>
  <Application>Microsoft Macintosh PowerPoint</Application>
  <PresentationFormat>Widescreen</PresentationFormat>
  <Paragraphs>428</Paragraphs>
  <Slides>53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53</vt:i4>
      </vt:variant>
    </vt:vector>
  </HeadingPairs>
  <TitlesOfParts>
    <vt:vector size="62" baseType="lpstr">
      <vt:lpstr>等线</vt:lpstr>
      <vt:lpstr>新細明體</vt:lpstr>
      <vt:lpstr>Arial</vt:lpstr>
      <vt:lpstr>Calibri</vt:lpstr>
      <vt:lpstr>Calibri Light</vt:lpstr>
      <vt:lpstr>Papyrus</vt:lpstr>
      <vt:lpstr>Times</vt:lpstr>
      <vt:lpstr>Times New Roman</vt:lpstr>
      <vt:lpstr>Office Theme</vt:lpstr>
      <vt:lpstr>Intro to the Yi Jing Part 3 Background &amp; History</vt:lpstr>
      <vt:lpstr>One of the World’s Oldest Books</vt:lpstr>
      <vt:lpstr>PowerPoint Presentation</vt:lpstr>
      <vt:lpstr>PowerPoint Presentation</vt:lpstr>
      <vt:lpstr>PowerPoint Presentation</vt:lpstr>
      <vt:lpstr>PowerPoint Presentation</vt:lpstr>
      <vt:lpstr>PowerPoint Presentation</vt:lpstr>
      <vt:lpstr>The Yi-Jing – What Is It?</vt:lpstr>
      <vt:lpstr>PowerPoint Presentation</vt:lpstr>
      <vt:lpstr>Some ‘myth’-information surrounds the Yi-Jing</vt:lpstr>
      <vt:lpstr>How Do We Use the Yi-Jing? Consulting the Oracle</vt:lpstr>
      <vt:lpstr>PowerPoint Presentation</vt:lpstr>
      <vt:lpstr>Who Created the Yi-Jing</vt:lpstr>
      <vt:lpstr>PowerPoint Presentation</vt:lpstr>
      <vt:lpstr>What Was Its Purpose?  What Was It Used For?</vt:lpstr>
      <vt:lpstr>The Yi-Jing is a Book About CHANGE</vt:lpstr>
      <vt:lpstr>PowerPoint Presentation</vt:lpstr>
      <vt:lpstr>PowerPoint Presentation</vt:lpstr>
      <vt:lpstr>The Art of Timing</vt:lpstr>
      <vt:lpstr>PowerPoint Presentation</vt:lpstr>
      <vt:lpstr>PowerPoint Presentation</vt:lpstr>
      <vt:lpstr>PowerPoint Presentation</vt:lpstr>
      <vt:lpstr>The Yi-Jing Delineates  Three Types of Change</vt:lpstr>
      <vt:lpstr>PowerPoint Presentation</vt:lpstr>
      <vt:lpstr>PowerPoint Presentation</vt:lpstr>
      <vt:lpstr>PowerPoint Presentation</vt:lpstr>
      <vt:lpstr>Traditional ‘Schools’ of Yi Jing Study</vt:lpstr>
      <vt:lpstr>PowerPoint Presentation</vt:lpstr>
      <vt:lpstr>from Oracle to Philosophical Text</vt:lpstr>
      <vt:lpstr>PowerPoint Presentation</vt:lpstr>
      <vt:lpstr>GUIDE for LIVING</vt:lpstr>
      <vt:lpstr>PowerPoint Presentation</vt:lpstr>
      <vt:lpstr>PowerPoint Presentation</vt:lpstr>
      <vt:lpstr>Dictionary Definitions of 易 YÌ</vt:lpstr>
      <vt:lpstr>PowerPoint Presentation</vt:lpstr>
      <vt:lpstr>PowerPoint Presentation</vt:lpstr>
      <vt:lpstr>PowerPoint Presentation</vt:lpstr>
      <vt:lpstr>Other Chinese Words for Change</vt:lpstr>
      <vt:lpstr>Key to Abbreviations: DDJ = Dao De Jing aka Lao-Zi # = chapter and character ZZ = Zhuang Zi SW = Su Wen (first book of the Nei Jing = Yellow Emperor’s Classic of Medicine) Swanson = Gerald Swanson paper in Explorations in Early Chinese Cosmology edited by H. Rosemont 2006</vt:lpstr>
      <vt:lpstr>More Characters/Words meaning Change</vt:lpstr>
      <vt:lpstr>The Underlying Principles of the Yi Jing</vt:lpstr>
      <vt:lpstr>Russian scholar Julian Shchutskii in his Researches on the I Ching itemizes the following on p. 228.</vt:lpstr>
      <vt:lpstr>Shchutskii (continued)</vt:lpstr>
      <vt:lpstr>Hexagrams as Archetypal Times</vt:lpstr>
      <vt:lpstr>PowerPoint Presentation</vt:lpstr>
      <vt:lpstr>Chinese Proverb</vt:lpstr>
      <vt:lpstr>Important Numbers To Remember</vt:lpstr>
      <vt:lpstr>Important Principle: Any Hexagram Can Turn into Any Other Hexagram</vt:lpstr>
      <vt:lpstr>Building a Hexagram</vt:lpstr>
      <vt:lpstr>Heaven and Earth interact  to produce 4 pairs of lines (Bi-grams)</vt:lpstr>
      <vt:lpstr>PowerPoint Presentation</vt:lpstr>
      <vt:lpstr>The third creative force - People/Human (Ren) 人  interacts with Heaven and Earth generating the symbols known as the 八 卦  Bā Guà (8 Trigrams)</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 to the Yi Jing Part 3 Background &amp; History</dc:title>
  <dc:creator>Jim Cleaver</dc:creator>
  <cp:lastModifiedBy>Jim Cleaver</cp:lastModifiedBy>
  <cp:revision>26</cp:revision>
  <dcterms:created xsi:type="dcterms:W3CDTF">2019-06-29T18:21:00Z</dcterms:created>
  <dcterms:modified xsi:type="dcterms:W3CDTF">2019-06-29T23:29:54Z</dcterms:modified>
</cp:coreProperties>
</file>