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1C591-0219-B448-882A-15964B6A2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4EFE84-2520-D644-95CC-27D001810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14AA8-8D92-4644-A445-DFC4B477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ED03-1618-CE4E-A55A-43780B249000}" type="datetimeFigureOut">
              <a:rPr lang="en-US" smtClean="0"/>
              <a:t>6/29/19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A1BD8-6383-8C43-A62F-6E3985564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93876-D0B2-8F42-A749-ACAC58E2D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05B3-CEF8-9F47-ACAD-49CFE0EF6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16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2DC04-E98F-784C-AB67-F86F82DEC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CAB3A-2BCA-5E4C-A58F-1A5FB3A18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DCA3D-9619-3748-ADF2-C65010127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ED03-1618-CE4E-A55A-43780B249000}" type="datetimeFigureOut">
              <a:rPr lang="en-US" smtClean="0"/>
              <a:t>6/29/19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2A740-5F4D-A444-A9FC-43919E6FA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8E320-FBE8-2640-A51A-5CA466C6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05B3-CEF8-9F47-ACAD-49CFE0EF6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B36CD6-C8DE-B644-B5DF-BF8A718044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D80E2-59A4-3E49-AF48-1600779C3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4E288-EC4E-9542-B363-5323DD25F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ED03-1618-CE4E-A55A-43780B249000}" type="datetimeFigureOut">
              <a:rPr lang="en-US" smtClean="0"/>
              <a:t>6/29/19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1D500-438B-814A-B9F9-F2F9A7069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EE666-61B3-3849-9C6D-FE543AD9D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05B3-CEF8-9F47-ACAD-49CFE0EF6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93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1A01A-372C-C54C-ADD9-A1F4AAC8A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60A8F-85E6-AD4D-8D0F-CD54A92DA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36B2F-2EA9-794C-A2B7-F189F8E7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ED03-1618-CE4E-A55A-43780B249000}" type="datetimeFigureOut">
              <a:rPr lang="en-US" smtClean="0"/>
              <a:t>6/29/19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AEC36-0282-7541-A3B8-2536EBA09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B371C-FA30-1541-BD68-BBF9860BF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05B3-CEF8-9F47-ACAD-49CFE0EF6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62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C12C1-A15F-5640-9B4F-F437602F1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73847-F4A9-E747-9E2D-E098D1A9B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B436A-B619-B04B-9371-9DFE0F26C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ED03-1618-CE4E-A55A-43780B249000}" type="datetimeFigureOut">
              <a:rPr lang="en-US" smtClean="0"/>
              <a:t>6/29/19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17447-8B93-8740-A584-CBE290855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92FA8-7BC1-124A-B9C1-C26E509B9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05B3-CEF8-9F47-ACAD-49CFE0EF6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8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C385E-E56D-B145-B303-BB7CE7C5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6E65B-6F65-6A44-81C2-D8885BE01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F96D96-91DA-F241-A66D-0A83923A7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BE7F5-1F9E-5548-B286-6697DF65F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ED03-1618-CE4E-A55A-43780B249000}" type="datetimeFigureOut">
              <a:rPr lang="en-US" smtClean="0"/>
              <a:t>6/29/19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7D3C39-830D-4043-8C36-61E4F4417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F1517-3192-B140-9DDF-E8A8F5311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05B3-CEF8-9F47-ACAD-49CFE0EF6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4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99234-7BF3-454E-85ED-A37729D22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3353E-4CCF-C04F-8E4C-2BE706E95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4BFF6-6DC3-5E4D-972F-C621B5CE5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279950-E23E-7641-B046-594E2087B7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E5A30F-F5AA-A04E-905D-EA95BEF393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FB1E6-BA21-9F46-9CF3-CD748C147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ED03-1618-CE4E-A55A-43780B249000}" type="datetimeFigureOut">
              <a:rPr lang="en-US" smtClean="0"/>
              <a:t>6/29/19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9C0F72-A838-3247-B677-016ABC335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93082E-B3D3-CE42-9DB1-CF72603E2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05B3-CEF8-9F47-ACAD-49CFE0EF6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4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BC9B9-4CAC-5943-A52C-07CEB5B1E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1E8B7C-0992-C647-B3C8-9594CC958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ED03-1618-CE4E-A55A-43780B249000}" type="datetimeFigureOut">
              <a:rPr lang="en-US" smtClean="0"/>
              <a:t>6/29/19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CC4CB0-2E64-2443-91D4-B1836ABDE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A410DF-DDA5-E54C-BE23-4B68004F1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05B3-CEF8-9F47-ACAD-49CFE0EF6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8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BDFD28-7310-AF4E-A4F7-EF7633903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ED03-1618-CE4E-A55A-43780B249000}" type="datetimeFigureOut">
              <a:rPr lang="en-US" smtClean="0"/>
              <a:t>6/29/19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F36914-90DA-9343-BE8E-0B24CE524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EB04D4-B076-4943-965E-760C0D270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05B3-CEF8-9F47-ACAD-49CFE0EF6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3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FA373-D1FE-164F-8B2F-F9DDBAC79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7C19B-A881-3242-A007-E7DF6A065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46E7C3-2221-4C40-9783-55735FE2A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8199A7-382A-FB42-8FF8-CFB6E07FD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ED03-1618-CE4E-A55A-43780B249000}" type="datetimeFigureOut">
              <a:rPr lang="en-US" smtClean="0"/>
              <a:t>6/29/19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E956E-8A76-D143-BA53-934D55AB2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699D63-F1F4-C34E-9EF5-D048E5A4F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05B3-CEF8-9F47-ACAD-49CFE0EF6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1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F969F-0492-8247-8015-0FBFE45F2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B427CC-D040-4648-8F95-D77A6101C9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31A3A-E004-4449-9B86-E11B0E973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C2ADF-5133-E64E-96B9-9975F7C89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ED03-1618-CE4E-A55A-43780B249000}" type="datetimeFigureOut">
              <a:rPr lang="en-US" smtClean="0"/>
              <a:t>6/29/19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F3F13-9BFA-EC4B-A3D7-8929D4331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033A3-A85C-C64B-ABE6-97A07034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05B3-CEF8-9F47-ACAD-49CFE0EF6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9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61C15C-B767-564E-BDAF-D675AB0D1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255B2-1302-A148-BB0A-D726F66DE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66DDA-E443-7045-B3B2-FE7F09322E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CED03-1618-CE4E-A55A-43780B249000}" type="datetimeFigureOut">
              <a:rPr lang="en-US" smtClean="0"/>
              <a:t>6/29/19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1FE89-FB4B-1344-8217-7A624EDCA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CF4BD-3189-0648-9AE7-4C9146748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C05B3-CEF8-9F47-ACAD-49CFE0EF6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2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A22FF-B441-A24D-9091-1E258A45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 anchor="ctr">
            <a:normAutofit/>
          </a:bodyPr>
          <a:lstStyle/>
          <a:p>
            <a:r>
              <a:rPr lang="en-US" sz="6400" b="1" dirty="0">
                <a:latin typeface="Gabriola" pitchFamily="82" charset="0"/>
              </a:rPr>
              <a:t>An Introduction to The Yi-Jing</a:t>
            </a:r>
            <a:br>
              <a:rPr lang="en-US" sz="6400" b="1" dirty="0">
                <a:latin typeface="Gabriola" pitchFamily="82" charset="0"/>
              </a:rPr>
            </a:br>
            <a:r>
              <a:rPr lang="en-US" sz="5400" b="1" dirty="0">
                <a:latin typeface="Gabriola" pitchFamily="82" charset="0"/>
              </a:rPr>
              <a:t>Part Two</a:t>
            </a:r>
            <a:endParaRPr lang="en-US" sz="6400" b="1" dirty="0">
              <a:latin typeface="Gabriola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10EF6C-1EFC-054C-8428-A5F0C6CAA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37717"/>
            <a:ext cx="9144000" cy="3678148"/>
          </a:xfrm>
        </p:spPr>
        <p:txBody>
          <a:bodyPr anchor="ctr">
            <a:normAutofit/>
          </a:bodyPr>
          <a:lstStyle/>
          <a:p>
            <a:r>
              <a:rPr lang="en-US" sz="6000" b="1" dirty="0">
                <a:latin typeface="Gabriola" pitchFamily="82" charset="0"/>
              </a:rPr>
              <a:t>Accessing the Oracle</a:t>
            </a:r>
          </a:p>
          <a:p>
            <a:r>
              <a:rPr lang="en-US" sz="4800" b="1" dirty="0">
                <a:latin typeface="Gabriola" pitchFamily="82" charset="0"/>
              </a:rPr>
              <a:t>Three Methods: Coins, Stalks, Beads</a:t>
            </a:r>
          </a:p>
          <a:p>
            <a:r>
              <a:rPr lang="en-US" sz="4800" b="1" dirty="0">
                <a:latin typeface="Gabriola" pitchFamily="82" charset="0"/>
              </a:rPr>
              <a:t>and Standard Operating Procedure</a:t>
            </a:r>
          </a:p>
        </p:txBody>
      </p:sp>
    </p:spTree>
    <p:extLst>
      <p:ext uri="{BB962C8B-B14F-4D97-AF65-F5344CB8AC3E}">
        <p14:creationId xmlns:p14="http://schemas.microsoft.com/office/powerpoint/2010/main" val="4221070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B3A3B-1640-EF4D-826E-6944E542E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Gabriola" pitchFamily="82" charset="0"/>
              </a:rPr>
              <a:t>Stage </a:t>
            </a:r>
            <a:r>
              <a:rPr lang="en-US" sz="6000" dirty="0">
                <a:latin typeface="Gabriola" pitchFamily="82" charset="0"/>
              </a:rPr>
              <a:t>2</a:t>
            </a:r>
            <a:br>
              <a:rPr lang="en-US" dirty="0">
                <a:latin typeface="Gabriola" pitchFamily="82" charset="0"/>
              </a:rPr>
            </a:br>
            <a:r>
              <a:rPr lang="en-US" sz="4000" dirty="0">
                <a:latin typeface="Gabriola" pitchFamily="82" charset="0"/>
              </a:rPr>
              <a:t>Change your Changing Lines to form a New Hexagram</a:t>
            </a:r>
            <a:endParaRPr lang="en-US" dirty="0">
              <a:latin typeface="Gabriola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F8064-0714-8E41-967C-3DC4995F2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terms of Yin &amp; Yang, Change will always be mean into its opposite.</a:t>
            </a:r>
            <a:br>
              <a:rPr lang="en-US" dirty="0"/>
            </a:br>
            <a:r>
              <a:rPr lang="en-US" dirty="0"/>
              <a:t>Thus a 6 (changing yin) will turn into a stable yang line (7)</a:t>
            </a:r>
            <a:br>
              <a:rPr lang="en-US" dirty="0"/>
            </a:br>
            <a:r>
              <a:rPr lang="en-US" dirty="0"/>
              <a:t>and a 9 (changing yang) will turn into a stable yin line (8).</a:t>
            </a:r>
          </a:p>
          <a:p>
            <a:r>
              <a:rPr lang="en-US" dirty="0"/>
              <a:t>Once you have done this you have a new hexagram.</a:t>
            </a:r>
            <a:br>
              <a:rPr lang="en-US" dirty="0"/>
            </a:br>
            <a:r>
              <a:rPr lang="en-US" dirty="0"/>
              <a:t>This one is called  </a:t>
            </a:r>
            <a:r>
              <a:rPr lang="zh-TW" altLang="en-US" dirty="0"/>
              <a:t>之</a:t>
            </a:r>
            <a:r>
              <a:rPr lang="en-US" altLang="zh-TW" dirty="0"/>
              <a:t>  </a:t>
            </a:r>
            <a:r>
              <a:rPr lang="en-US" b="1" dirty="0" err="1"/>
              <a:t>zhī</a:t>
            </a:r>
            <a:r>
              <a:rPr lang="en-US" dirty="0"/>
              <a:t> </a:t>
            </a:r>
            <a:r>
              <a:rPr lang="en-US" dirty="0" err="1"/>
              <a:t>guà</a:t>
            </a:r>
            <a:r>
              <a:rPr lang="en-US" dirty="0"/>
              <a:t> – I call this the Resultant Hexagram.</a:t>
            </a:r>
          </a:p>
          <a:p>
            <a:r>
              <a:rPr lang="en-US" dirty="0"/>
              <a:t>Change all your moving lines and divide into component trigrams as before.</a:t>
            </a:r>
          </a:p>
          <a:p>
            <a:r>
              <a:rPr lang="en-US" dirty="0"/>
              <a:t>Go to your KEY and look up the new number.</a:t>
            </a:r>
          </a:p>
          <a:p>
            <a:r>
              <a:rPr lang="en-US" dirty="0"/>
              <a:t>Find your New/Resultant hexagram in your book and read everything except this time no lines are changing so that part is only relevant in the first hexagram.</a:t>
            </a:r>
          </a:p>
        </p:txBody>
      </p:sp>
    </p:spTree>
    <p:extLst>
      <p:ext uri="{BB962C8B-B14F-4D97-AF65-F5344CB8AC3E}">
        <p14:creationId xmlns:p14="http://schemas.microsoft.com/office/powerpoint/2010/main" val="147187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21022-C35D-5947-917C-71CC9B9A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abriola" pitchFamily="82" charset="0"/>
              </a:rPr>
              <a:t>Finishing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70426-828C-E545-A240-34E9C57A8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Thus your complete reading (response to your Question) usually results in two hexagrams, with one or more line text to read in the Initial Hexagram (Ben </a:t>
            </a:r>
            <a:r>
              <a:rPr lang="en-US" dirty="0" err="1"/>
              <a:t>Gua</a:t>
            </a:r>
            <a:r>
              <a:rPr lang="en-US" dirty="0"/>
              <a:t>).</a:t>
            </a:r>
          </a:p>
          <a:p>
            <a:r>
              <a:rPr lang="en-US" dirty="0"/>
              <a:t>If you happen to receive no moving lines, then that hexagram name and basic texts is the total reading.</a:t>
            </a:r>
          </a:p>
          <a:p>
            <a:r>
              <a:rPr lang="en-US" dirty="0"/>
              <a:t>That said, I sometimes think it useful to read all the line texts, even though none are being highlighted as relevant on this occasion.</a:t>
            </a:r>
          </a:p>
          <a:p>
            <a:r>
              <a:rPr lang="en-US" dirty="0"/>
              <a:t>This is the basic procedure no matter what method you are using.</a:t>
            </a:r>
          </a:p>
          <a:p>
            <a:r>
              <a:rPr lang="en-US" dirty="0"/>
              <a:t>Next we will go through the more traditional (and complicated) </a:t>
            </a:r>
            <a:br>
              <a:rPr lang="en-US" dirty="0"/>
            </a:br>
            <a:r>
              <a:rPr lang="en-US" dirty="0"/>
              <a:t>Stalk Method.</a:t>
            </a:r>
          </a:p>
          <a:p>
            <a:r>
              <a:rPr lang="en-US" dirty="0"/>
              <a:t>Trust me there is a reason to learn it too.</a:t>
            </a:r>
          </a:p>
        </p:txBody>
      </p:sp>
    </p:spTree>
    <p:extLst>
      <p:ext uri="{BB962C8B-B14F-4D97-AF65-F5344CB8AC3E}">
        <p14:creationId xmlns:p14="http://schemas.microsoft.com/office/powerpoint/2010/main" val="4038890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681D0-F1BD-C745-96D2-BE4FD439B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abriola" pitchFamily="82" charset="0"/>
              </a:rPr>
              <a:t>Let’s Give it a 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D1377-A9CC-4843-A4A7-4F29EF48C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		</a:t>
            </a:r>
            <a:r>
              <a:rPr lang="en-US" b="1" u="sng" dirty="0"/>
              <a:t>Coins</a:t>
            </a:r>
            <a:r>
              <a:rPr lang="en-US" b="1" dirty="0"/>
              <a:t>	 </a:t>
            </a:r>
            <a:r>
              <a:rPr lang="en-US" b="1" u="sng" dirty="0"/>
              <a:t>= #</a:t>
            </a:r>
            <a:r>
              <a:rPr lang="en-US" b="1" dirty="0"/>
              <a:t>	</a:t>
            </a:r>
            <a:r>
              <a:rPr lang="en-US" b="1" u="sng" dirty="0"/>
              <a:t>= Line type</a:t>
            </a:r>
            <a:r>
              <a:rPr lang="en-US" b="1" dirty="0"/>
              <a:t>	</a:t>
            </a:r>
            <a:r>
              <a:rPr lang="en-US" b="1" u="sng" dirty="0"/>
              <a:t>= Trigram</a:t>
            </a:r>
            <a:r>
              <a:rPr lang="en-US" b="1" dirty="0"/>
              <a:t>	</a:t>
            </a:r>
            <a:r>
              <a:rPr lang="en-US" b="1" u="sng" dirty="0"/>
              <a:t>= Hexagram </a:t>
            </a:r>
            <a:r>
              <a:rPr lang="en-US" sz="2400" b="1" u="sng" dirty="0"/>
              <a:t>&amp;</a:t>
            </a:r>
            <a:r>
              <a:rPr lang="en-US" b="1" u="sng" dirty="0"/>
              <a:t> Name</a:t>
            </a:r>
            <a:br>
              <a:rPr lang="en-US" b="1" u="sng" dirty="0"/>
            </a:br>
            <a:endParaRPr lang="en-US" b="1" u="sng" dirty="0"/>
          </a:p>
          <a:p>
            <a:r>
              <a:rPr lang="en-US" dirty="0"/>
              <a:t>Drop 6:	3H+0T = 9	= </a:t>
            </a:r>
            <a:r>
              <a:rPr lang="en-US" b="1" dirty="0"/>
              <a:t>–––0–––</a:t>
            </a:r>
            <a:r>
              <a:rPr lang="en-US" dirty="0"/>
              <a:t>	</a:t>
            </a:r>
          </a:p>
          <a:p>
            <a:r>
              <a:rPr lang="en-US" dirty="0"/>
              <a:t>Drop 5:	2H+1T = 8	= </a:t>
            </a:r>
            <a:r>
              <a:rPr lang="en-US" b="1" dirty="0"/>
              <a:t>–––  –––</a:t>
            </a:r>
            <a:r>
              <a:rPr lang="en-US" dirty="0"/>
              <a:t>	= </a:t>
            </a:r>
            <a:r>
              <a:rPr lang="en-US" b="1" dirty="0"/>
              <a:t>Gen</a:t>
            </a:r>
            <a:r>
              <a:rPr lang="en-US" dirty="0"/>
              <a:t> </a:t>
            </a:r>
            <a:r>
              <a:rPr lang="en-US" sz="2200" dirty="0"/>
              <a:t>(upper trigram)</a:t>
            </a:r>
          </a:p>
          <a:p>
            <a:r>
              <a:rPr lang="en-US" dirty="0"/>
              <a:t>Drop 4:	2H+1T = 8	= </a:t>
            </a:r>
            <a:r>
              <a:rPr lang="en-US" b="1" dirty="0"/>
              <a:t>–––  –––</a:t>
            </a:r>
            <a:r>
              <a:rPr lang="en-US" dirty="0"/>
              <a:t>	</a:t>
            </a:r>
            <a:br>
              <a:rPr lang="en-US" dirty="0"/>
            </a:br>
            <a:r>
              <a:rPr lang="en-US" dirty="0"/>
              <a:t>								} = </a:t>
            </a:r>
            <a:r>
              <a:rPr lang="en-US" b="1" dirty="0"/>
              <a:t>27 Yi / Nourish</a:t>
            </a:r>
          </a:p>
          <a:p>
            <a:r>
              <a:rPr lang="en-US" dirty="0"/>
              <a:t>Drop 3:	2H+1T = 8	= </a:t>
            </a:r>
            <a:r>
              <a:rPr lang="en-US" b="1" dirty="0"/>
              <a:t>–––  –––</a:t>
            </a:r>
            <a:r>
              <a:rPr lang="en-US" dirty="0"/>
              <a:t>	</a:t>
            </a:r>
          </a:p>
          <a:p>
            <a:r>
              <a:rPr lang="en-US" dirty="0"/>
              <a:t>Drop 2:	2H+1T = 8	= </a:t>
            </a:r>
            <a:r>
              <a:rPr lang="en-US" b="1" dirty="0"/>
              <a:t>–––  –––</a:t>
            </a:r>
            <a:r>
              <a:rPr lang="en-US" dirty="0"/>
              <a:t>	= </a:t>
            </a:r>
            <a:r>
              <a:rPr lang="en-US" b="1" dirty="0"/>
              <a:t>Zhen</a:t>
            </a:r>
            <a:r>
              <a:rPr lang="en-US" dirty="0"/>
              <a:t> </a:t>
            </a:r>
            <a:r>
              <a:rPr lang="en-US" sz="2200" dirty="0"/>
              <a:t>(lower trigram)</a:t>
            </a:r>
          </a:p>
          <a:p>
            <a:r>
              <a:rPr lang="en-US" dirty="0"/>
              <a:t>Drop 1:	2T+1H = 7	= </a:t>
            </a:r>
            <a:r>
              <a:rPr lang="en-US" b="1" dirty="0"/>
              <a:t>–––––––</a:t>
            </a:r>
            <a:br>
              <a:rPr lang="en-US" dirty="0"/>
            </a:br>
            <a:r>
              <a:rPr lang="en-US" dirty="0"/>
              <a:t>	</a:t>
            </a:r>
          </a:p>
          <a:p>
            <a:r>
              <a:rPr lang="en-US" b="1" dirty="0"/>
              <a:t>Read</a:t>
            </a:r>
            <a:r>
              <a:rPr lang="en-US" dirty="0"/>
              <a:t>: 	Texts for H:27 + text for changing line = L:6/top line (27.6)</a:t>
            </a:r>
          </a:p>
        </p:txBody>
      </p:sp>
    </p:spTree>
    <p:extLst>
      <p:ext uri="{BB962C8B-B14F-4D97-AF65-F5344CB8AC3E}">
        <p14:creationId xmlns:p14="http://schemas.microsoft.com/office/powerpoint/2010/main" val="1494854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4C618-C56E-E642-8E6D-96073F919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latin typeface="Gabriola" pitchFamily="82" charset="0"/>
              </a:rPr>
              <a:t>Procedure continued:</a:t>
            </a:r>
            <a:br>
              <a:rPr lang="en-US" dirty="0">
                <a:latin typeface="Gabriola" pitchFamily="82" charset="0"/>
              </a:rPr>
            </a:br>
            <a:r>
              <a:rPr lang="en-US" b="1" dirty="0">
                <a:latin typeface="Gabriola" pitchFamily="82" charset="0"/>
              </a:rPr>
              <a:t>Calculating the Resultant Hexagram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62C7F-1458-CC4E-9458-58FF470D9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/>
              <a:t>Initial Hexagram (Ben </a:t>
            </a:r>
            <a:r>
              <a:rPr lang="en-US" b="1" u="sng" dirty="0" err="1"/>
              <a:t>Gua</a:t>
            </a:r>
            <a:r>
              <a:rPr lang="en-US" b="1" u="sng" dirty="0"/>
              <a:t>)</a:t>
            </a:r>
            <a:r>
              <a:rPr lang="en-US" b="1" dirty="0"/>
              <a:t>			</a:t>
            </a:r>
            <a:r>
              <a:rPr lang="en-US" b="1" u="sng" dirty="0"/>
              <a:t>Resultant Hexagram (</a:t>
            </a:r>
            <a:r>
              <a:rPr lang="en-US" b="1" u="sng" dirty="0" err="1"/>
              <a:t>Zhi</a:t>
            </a:r>
            <a:r>
              <a:rPr lang="en-US" b="1" u="sng" dirty="0"/>
              <a:t> </a:t>
            </a:r>
            <a:r>
              <a:rPr lang="en-US" b="1" u="sng" dirty="0" err="1"/>
              <a:t>Gua</a:t>
            </a:r>
            <a:r>
              <a:rPr lang="en-US" b="1" u="sng" dirty="0"/>
              <a:t>)</a:t>
            </a:r>
            <a:br>
              <a:rPr lang="en-US" b="1" u="sng" dirty="0"/>
            </a:br>
            <a:endParaRPr lang="en-US" b="1" u="sng" dirty="0"/>
          </a:p>
          <a:p>
            <a:pPr marL="0" indent="0">
              <a:buNone/>
            </a:pPr>
            <a:r>
              <a:rPr lang="en-US" b="1" dirty="0"/>
              <a:t>–––0–––</a:t>
            </a:r>
            <a:r>
              <a:rPr lang="en-US" dirty="0"/>
              <a:t>	 upper trigram			</a:t>
            </a:r>
            <a:r>
              <a:rPr lang="en-US" b="1" dirty="0"/>
              <a:t>–––  –––</a:t>
            </a:r>
            <a:r>
              <a:rPr lang="en-US" dirty="0"/>
              <a:t>	 upper trigram</a:t>
            </a:r>
          </a:p>
          <a:p>
            <a:pPr marL="0" indent="0">
              <a:buNone/>
            </a:pPr>
            <a:r>
              <a:rPr lang="en-US" b="1" dirty="0"/>
              <a:t>–––  –––</a:t>
            </a:r>
            <a:r>
              <a:rPr lang="en-US" dirty="0"/>
              <a:t>	= </a:t>
            </a:r>
            <a:r>
              <a:rPr lang="en-US" b="1" dirty="0"/>
              <a:t>Gen	</a:t>
            </a:r>
            <a:r>
              <a:rPr lang="en-US" dirty="0"/>
              <a:t>			</a:t>
            </a:r>
            <a:r>
              <a:rPr lang="en-US" b="1" dirty="0"/>
              <a:t>–––  –––</a:t>
            </a:r>
            <a:r>
              <a:rPr lang="en-US" dirty="0"/>
              <a:t>	= </a:t>
            </a:r>
            <a:r>
              <a:rPr lang="en-US" b="1" dirty="0"/>
              <a:t>Qian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–––  –––</a:t>
            </a:r>
            <a:r>
              <a:rPr lang="en-US" dirty="0"/>
              <a:t>					</a:t>
            </a:r>
            <a:r>
              <a:rPr lang="en-US" b="1" dirty="0"/>
              <a:t>–––  –––</a:t>
            </a:r>
            <a:br>
              <a:rPr lang="en-US" dirty="0"/>
            </a:br>
            <a:r>
              <a:rPr lang="en-US" dirty="0"/>
              <a:t>	</a:t>
            </a:r>
            <a:br>
              <a:rPr lang="en-US" dirty="0"/>
            </a:br>
            <a:r>
              <a:rPr lang="en-US" dirty="0"/>
              <a:t>		} = </a:t>
            </a:r>
            <a:r>
              <a:rPr lang="en-US" b="1" dirty="0"/>
              <a:t>27 Yi / Nourishment		</a:t>
            </a:r>
            <a:r>
              <a:rPr lang="en-US" dirty="0"/>
              <a:t>	} = </a:t>
            </a:r>
            <a:r>
              <a:rPr lang="en-US" b="1" dirty="0"/>
              <a:t>24 Fu / Return</a:t>
            </a:r>
          </a:p>
          <a:p>
            <a:pPr marL="0" indent="0">
              <a:buNone/>
            </a:pPr>
            <a:r>
              <a:rPr lang="en-US" b="1" dirty="0"/>
              <a:t>–––  –––</a:t>
            </a:r>
            <a:r>
              <a:rPr lang="en-US" dirty="0"/>
              <a:t>					</a:t>
            </a:r>
            <a:r>
              <a:rPr lang="en-US" b="1" dirty="0"/>
              <a:t>–––  ––– 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b="1" dirty="0"/>
              <a:t>–––  –––</a:t>
            </a:r>
            <a:r>
              <a:rPr lang="en-US" dirty="0"/>
              <a:t>	= </a:t>
            </a:r>
            <a:r>
              <a:rPr lang="en-US" b="1" dirty="0"/>
              <a:t>Zhen	</a:t>
            </a:r>
            <a:r>
              <a:rPr lang="en-US" dirty="0"/>
              <a:t>			</a:t>
            </a:r>
            <a:r>
              <a:rPr lang="en-US" b="1" dirty="0"/>
              <a:t>–––  –––</a:t>
            </a:r>
            <a:r>
              <a:rPr lang="en-US" dirty="0"/>
              <a:t>	= </a:t>
            </a:r>
            <a:r>
              <a:rPr lang="en-US" b="1" dirty="0"/>
              <a:t>Zhen</a:t>
            </a:r>
          </a:p>
          <a:p>
            <a:pPr marL="0" indent="0">
              <a:buNone/>
            </a:pPr>
            <a:r>
              <a:rPr lang="en-US" b="1" dirty="0"/>
              <a:t>–––––––</a:t>
            </a:r>
            <a:r>
              <a:rPr lang="en-US" dirty="0"/>
              <a:t>	 lower trigram 			</a:t>
            </a:r>
            <a:r>
              <a:rPr lang="en-US" b="1" dirty="0"/>
              <a:t>–––––––</a:t>
            </a:r>
            <a:r>
              <a:rPr lang="en-US" dirty="0"/>
              <a:t>	 lower trigram </a:t>
            </a:r>
            <a:br>
              <a:rPr lang="en-US" dirty="0"/>
            </a:br>
            <a:r>
              <a:rPr lang="en-US" dirty="0"/>
              <a:t>	</a:t>
            </a:r>
          </a:p>
          <a:p>
            <a:r>
              <a:rPr lang="en-US" b="1" dirty="0"/>
              <a:t>Read</a:t>
            </a:r>
            <a:r>
              <a:rPr lang="en-US" dirty="0"/>
              <a:t>: 	Texts for H:24 – there are no changing lines to read this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988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7C8B7-72DE-2345-8EC2-583F7676D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b="1" i="1" dirty="0">
                <a:latin typeface="Gabriola" pitchFamily="82" charset="0"/>
              </a:rPr>
              <a:t>Stalks </a:t>
            </a:r>
            <a:r>
              <a:rPr lang="en-US" sz="3100" i="1" dirty="0">
                <a:latin typeface="Gabriola" pitchFamily="82" charset="0"/>
              </a:rPr>
              <a:t>(you will need 50 stalks – 6 to </a:t>
            </a:r>
            <a:r>
              <a:rPr lang="en-US" sz="4000" i="1" dirty="0">
                <a:latin typeface="Gabriola" pitchFamily="82" charset="0"/>
              </a:rPr>
              <a:t>12</a:t>
            </a:r>
            <a:r>
              <a:rPr lang="en-US" sz="3100" i="1" dirty="0">
                <a:latin typeface="Gabriola" pitchFamily="82" charset="0"/>
              </a:rPr>
              <a:t> inches long), </a:t>
            </a:r>
            <a:br>
              <a:rPr lang="en-US" b="1" i="1" dirty="0"/>
            </a:br>
            <a:r>
              <a:rPr lang="en-US" sz="2700" b="1" i="1" dirty="0">
                <a:latin typeface="Gabriola" pitchFamily="82" charset="0"/>
              </a:rPr>
              <a:t>usually yarrow (Achillea </a:t>
            </a:r>
            <a:r>
              <a:rPr lang="en-US" sz="2700" b="1" i="1" dirty="0" err="1">
                <a:latin typeface="Gabriola" pitchFamily="82" charset="0"/>
              </a:rPr>
              <a:t>milfolium</a:t>
            </a:r>
            <a:r>
              <a:rPr lang="en-US" sz="2700" b="1" i="1" dirty="0">
                <a:latin typeface="Gabriola" pitchFamily="82" charset="0"/>
              </a:rPr>
              <a:t>) is used, but sometimes bamboo</a:t>
            </a:r>
            <a:br>
              <a:rPr lang="en-US" sz="2700" b="1" i="1" dirty="0">
                <a:latin typeface="Gabriola" pitchFamily="82" charset="0"/>
              </a:rPr>
            </a:br>
            <a:r>
              <a:rPr lang="en-US" sz="2700" b="1" i="1" dirty="0">
                <a:latin typeface="Gabriola" pitchFamily="82" charset="0"/>
              </a:rPr>
              <a:t>you could use chopsticks or stick matches for that matter</a:t>
            </a:r>
            <a:endParaRPr lang="en-US" sz="2700" dirty="0">
              <a:latin typeface="Gabriola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A8618-1871-814D-A0FB-E6C0250E9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Spend time to formulate your Question – write it down – date it – </a:t>
            </a:r>
            <a:br>
              <a:rPr lang="en-US" i="1" dirty="0"/>
            </a:br>
            <a:r>
              <a:rPr lang="en-US" i="1" dirty="0"/>
              <a:t>then with your question clearly in mind, begin your divination process</a:t>
            </a:r>
          </a:p>
          <a:p>
            <a:r>
              <a:rPr lang="en-US" b="1" dirty="0"/>
              <a:t>Step 1</a:t>
            </a:r>
            <a:r>
              <a:rPr lang="en-US" dirty="0"/>
              <a:t>: remove one stalk and set it aside </a:t>
            </a:r>
            <a:br>
              <a:rPr lang="en-US" dirty="0"/>
            </a:br>
            <a:r>
              <a:rPr lang="en-US" sz="1800" dirty="0"/>
              <a:t>(it will not be used for the rest of the process – think of it as ‘holding the space’ – It represents the Dao)</a:t>
            </a:r>
          </a:p>
          <a:p>
            <a:r>
              <a:rPr lang="en-US" b="1" dirty="0"/>
              <a:t>Step 2</a:t>
            </a:r>
            <a:r>
              <a:rPr lang="en-US" dirty="0"/>
              <a:t>: [Holding your question in mind] randomly divide the 49 remaining stalks into two bundles (one in each hand)</a:t>
            </a:r>
          </a:p>
          <a:p>
            <a:r>
              <a:rPr lang="en-US" b="1" dirty="0"/>
              <a:t>Step 3</a:t>
            </a:r>
            <a:r>
              <a:rPr lang="en-US" dirty="0"/>
              <a:t>: Remove one stalk from the Right hand bundle </a:t>
            </a:r>
            <a:r>
              <a:rPr lang="en-US" sz="2400" dirty="0"/>
              <a:t>(stick it in a glass)</a:t>
            </a:r>
          </a:p>
          <a:p>
            <a:r>
              <a:rPr lang="en-US" b="1" dirty="0"/>
              <a:t>Step 4</a:t>
            </a:r>
            <a:r>
              <a:rPr lang="en-US" dirty="0"/>
              <a:t>: Remove stalks 4 at a time from the Left hand bundle until you have four or fewer remaining </a:t>
            </a:r>
            <a:r>
              <a:rPr lang="en-US" sz="2400" dirty="0"/>
              <a:t>(put these in the glass)</a:t>
            </a:r>
          </a:p>
          <a:p>
            <a:r>
              <a:rPr lang="en-US" b="1" dirty="0"/>
              <a:t>Step 5</a:t>
            </a:r>
            <a:r>
              <a:rPr lang="en-US" dirty="0"/>
              <a:t>: Remove stalks 4 at a time from the Right hand bundle until you have four or less </a:t>
            </a:r>
            <a:r>
              <a:rPr lang="en-US" sz="2200" dirty="0"/>
              <a:t>(and put these in the glass too – there should be either 5 or 9 in the glass)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89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36AA4-16A1-444D-91C4-120B0FFF9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Gabriola" pitchFamily="82" charset="0"/>
              </a:rPr>
              <a:t>Stalk Method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AFA69-9C52-5843-A0AF-B0A2B8DEB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600" b="1" dirty="0"/>
              <a:t>Step 6</a:t>
            </a:r>
            <a:r>
              <a:rPr lang="en-US" sz="2600" dirty="0"/>
              <a:t>: Gather all the stalks from the L &amp; R bundles (groups of 4) back together 	</a:t>
            </a:r>
            <a:r>
              <a:rPr lang="en-US" sz="2400" dirty="0"/>
              <a:t>i.e. everything except the ones in the glass (and the first one) – they are all out of play now</a:t>
            </a:r>
          </a:p>
          <a:p>
            <a:r>
              <a:rPr lang="en-US" sz="2600" b="1" dirty="0"/>
              <a:t>Step 7</a:t>
            </a:r>
            <a:r>
              <a:rPr lang="en-US" sz="2600" dirty="0"/>
              <a:t>: Repeat steps 2 thru 5 – put the leftover stalks in the glass </a:t>
            </a:r>
            <a:br>
              <a:rPr lang="en-US" sz="2600" dirty="0"/>
            </a:br>
            <a:r>
              <a:rPr lang="en-US" sz="2600" dirty="0"/>
              <a:t>	(there should be either 4 or 8 stalks this time) – they too are now out of play</a:t>
            </a:r>
          </a:p>
          <a:p>
            <a:r>
              <a:rPr lang="en-US" sz="2600" b="1" dirty="0"/>
              <a:t>Step 8</a:t>
            </a:r>
            <a:r>
              <a:rPr lang="en-US" sz="2600" dirty="0"/>
              <a:t>: Repeat steps 2 thru 5 again (3</a:t>
            </a:r>
            <a:r>
              <a:rPr lang="en-US" sz="2600" baseline="30000" dirty="0"/>
              <a:t>rd</a:t>
            </a:r>
            <a:r>
              <a:rPr lang="en-US" sz="2600" dirty="0"/>
              <a:t> time) – put the leftover stalks in the glass </a:t>
            </a:r>
            <a:br>
              <a:rPr lang="en-US" sz="2600" dirty="0"/>
            </a:br>
            <a:r>
              <a:rPr lang="en-US" sz="2600" dirty="0"/>
              <a:t>	(there will be either 4 or 8 stalks again), but most importantly in this round 	</a:t>
            </a:r>
            <a:r>
              <a:rPr lang="en-US" sz="2600" b="1" i="1" dirty="0"/>
              <a:t>leave all the little bundles of 4 you counted out in distinct groups of four.</a:t>
            </a:r>
          </a:p>
          <a:p>
            <a:r>
              <a:rPr lang="en-US" sz="2600" b="1" dirty="0"/>
              <a:t>Step 9</a:t>
            </a:r>
            <a:r>
              <a:rPr lang="en-US" sz="2600" dirty="0"/>
              <a:t>: </a:t>
            </a:r>
            <a:r>
              <a:rPr lang="en-US" sz="2600" b="1" dirty="0"/>
              <a:t>Count the bundles of four – </a:t>
            </a:r>
            <a:r>
              <a:rPr lang="en-US" sz="2600" dirty="0"/>
              <a:t>there should be 6-7-8 or 9 bundles.</a:t>
            </a:r>
            <a:br>
              <a:rPr lang="en-US" sz="2600" dirty="0"/>
            </a:br>
            <a:r>
              <a:rPr lang="en-US" sz="2600" dirty="0"/>
              <a:t>Recognize those numbers? </a:t>
            </a:r>
            <a:br>
              <a:rPr lang="en-US" sz="2600" dirty="0"/>
            </a:br>
            <a:r>
              <a:rPr lang="en-US" sz="2600" dirty="0"/>
              <a:t>They tell you what kind of line you divined: just like we did with the coins.</a:t>
            </a:r>
          </a:p>
          <a:p>
            <a:r>
              <a:rPr lang="en-US" sz="2600" dirty="0"/>
              <a:t>This is the </a:t>
            </a:r>
            <a:r>
              <a:rPr lang="en-US" sz="2600" b="1" dirty="0"/>
              <a:t>first/bottom line </a:t>
            </a:r>
            <a:r>
              <a:rPr lang="en-US" sz="2600" dirty="0"/>
              <a:t>of your hexagram.  </a:t>
            </a:r>
            <a:br>
              <a:rPr lang="en-US" sz="2600" dirty="0"/>
            </a:br>
            <a:r>
              <a:rPr lang="en-US" sz="2600" dirty="0"/>
              <a:t>Now gather all 49 stalks back together and repeat Steps 1-9 to discover line 2.</a:t>
            </a:r>
          </a:p>
          <a:p>
            <a:r>
              <a:rPr lang="en-US" sz="2600" dirty="0"/>
              <a:t>Repeat this process 4 more times to build your hexagram. It takes 18 divisions altogether.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69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D8C2A-E57F-164D-9641-305AE00CD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dirty="0">
                <a:latin typeface="Gabriola" pitchFamily="82" charset="0"/>
              </a:rPr>
              <a:t>Line Probability Ratios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69EEB-0211-564E-946F-50A0E8A9D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the ratio of stable to changing lines with the coins was 3 to 1, thus we arrived at the probability of obtaining 2 changing lines in any given hexagram.</a:t>
            </a:r>
          </a:p>
          <a:p>
            <a:r>
              <a:rPr lang="en-US" dirty="0"/>
              <a:t>Moreover the probability of a 6 or a 9 is the same,</a:t>
            </a:r>
            <a:br>
              <a:rPr lang="en-US" dirty="0"/>
            </a:br>
            <a:r>
              <a:rPr lang="en-US" dirty="0"/>
              <a:t> and likewise 7 &amp; 8 are equivalent, albeit 3x more than 6 or 9.</a:t>
            </a:r>
          </a:p>
          <a:p>
            <a:r>
              <a:rPr lang="en-US" dirty="0"/>
              <a:t>With the stalk method those probabilities are slightly different with each type of line having a unique probability ratio compared to each other.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26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AF4E7-15F5-5E41-8DD0-D336C0637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latin typeface="Gabriola" pitchFamily="82" charset="0"/>
              </a:rPr>
              <a:t>Probability Ratios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61771-111B-2448-815F-EDCAFA090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Let’s recall:							</a:t>
            </a:r>
            <a:r>
              <a:rPr lang="en-US" b="1" u="sng" dirty="0"/>
              <a:t>Ratio</a:t>
            </a:r>
            <a:r>
              <a:rPr lang="en-US" dirty="0"/>
              <a:t>	</a:t>
            </a:r>
            <a:r>
              <a:rPr lang="en-US" b="1" dirty="0"/>
              <a:t>	</a:t>
            </a:r>
            <a:r>
              <a:rPr lang="en-US" b="1" u="sng" dirty="0"/>
              <a:t>Chance</a:t>
            </a:r>
          </a:p>
          <a:p>
            <a:pPr marL="0" indent="0">
              <a:buNone/>
            </a:pPr>
            <a:r>
              <a:rPr lang="en-US" b="1" dirty="0"/>
              <a:t>	9</a:t>
            </a:r>
            <a:r>
              <a:rPr lang="en-US" dirty="0"/>
              <a:t> =  </a:t>
            </a:r>
            <a:r>
              <a:rPr lang="en-US" b="1" dirty="0"/>
              <a:t>–––</a:t>
            </a:r>
            <a:r>
              <a:rPr lang="en-US" b="1" strike="sngStrike" dirty="0"/>
              <a:t>o</a:t>
            </a:r>
            <a:r>
              <a:rPr lang="en-US" b="1" dirty="0"/>
              <a:t>–––</a:t>
            </a:r>
            <a:r>
              <a:rPr lang="en-US" dirty="0"/>
              <a:t>	a moving/changing yang line	= 3/16		= 19%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b="1" dirty="0"/>
              <a:t>	6 </a:t>
            </a:r>
            <a:r>
              <a:rPr lang="en-US" dirty="0"/>
              <a:t>=  </a:t>
            </a:r>
            <a:r>
              <a:rPr lang="en-US" b="1" dirty="0"/>
              <a:t>–––x–––</a:t>
            </a:r>
            <a:r>
              <a:rPr lang="en-US" dirty="0"/>
              <a:t>	a moving/changing yin line		= 1/16		= 6%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8</a:t>
            </a:r>
            <a:r>
              <a:rPr lang="en-US" dirty="0"/>
              <a:t> =  </a:t>
            </a:r>
            <a:r>
              <a:rPr lang="en-US" b="1" dirty="0"/>
              <a:t>–––  –––</a:t>
            </a:r>
            <a:r>
              <a:rPr lang="en-US" dirty="0"/>
              <a:t>	a non-moving/stable yin line	= 7/16		= 41%		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b="1" dirty="0"/>
              <a:t>7</a:t>
            </a:r>
            <a:r>
              <a:rPr lang="en-US" dirty="0"/>
              <a:t> =  </a:t>
            </a:r>
            <a:r>
              <a:rPr lang="en-US" b="1" dirty="0"/>
              <a:t>–––––––</a:t>
            </a:r>
            <a:r>
              <a:rPr lang="en-US" dirty="0"/>
              <a:t>	a non-moving/stable yang line	= 5/16		= 31%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676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EE930-D42A-6D42-A2A4-A007B4A36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latin typeface="Gabriola" pitchFamily="82" charset="0"/>
              </a:rPr>
              <a:t>Probability Ratios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589BA-3E83-5342-854C-2BABF9B5C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Overall, the ratio of yin to yang lines is 50/50 or 1:1 in both methods</a:t>
            </a:r>
          </a:p>
          <a:p>
            <a:r>
              <a:rPr lang="en-US" dirty="0"/>
              <a:t> Overall, the ratio of stable to changing lines is 75/25 or 3:1 in both methods</a:t>
            </a:r>
          </a:p>
          <a:p>
            <a:r>
              <a:rPr lang="en-US" dirty="0"/>
              <a:t>But the particulars are unique to each line using the stalk method and better reflects the fundamental nature of reality.</a:t>
            </a:r>
          </a:p>
          <a:p>
            <a:r>
              <a:rPr lang="en-US" dirty="0"/>
              <a:t>So coins sacrifice accuracy/specificity for the sake of simplicity</a:t>
            </a:r>
          </a:p>
        </p:txBody>
      </p:sp>
    </p:spTree>
    <p:extLst>
      <p:ext uri="{BB962C8B-B14F-4D97-AF65-F5344CB8AC3E}">
        <p14:creationId xmlns:p14="http://schemas.microsoft.com/office/powerpoint/2010/main" val="3272867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83F72-E04E-B94F-946A-D5BC4A0B2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latin typeface="Gabriola" pitchFamily="82" charset="0"/>
              </a:rPr>
              <a:t>Probability Ratios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80B4D-A67E-A842-9A9F-5CF782E78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Yin lines (8 &amp; 6)</a:t>
            </a:r>
            <a:endParaRPr lang="en-US" dirty="0"/>
          </a:p>
          <a:p>
            <a:r>
              <a:rPr lang="en-US" b="1" dirty="0"/>
              <a:t>Stable yin </a:t>
            </a:r>
            <a:r>
              <a:rPr lang="en-US" dirty="0"/>
              <a:t>lines are the most probable/common, while </a:t>
            </a:r>
            <a:r>
              <a:rPr lang="en-US" b="1" dirty="0"/>
              <a:t>changing yin </a:t>
            </a:r>
            <a:r>
              <a:rPr lang="en-US" dirty="0"/>
              <a:t>are the least probable. In other words yin is more stable and less likely to change, which is in keeping with its quiescent nature.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Yang lines (7 &amp; 9)</a:t>
            </a:r>
            <a:endParaRPr lang="en-US" dirty="0"/>
          </a:p>
          <a:p>
            <a:r>
              <a:rPr lang="en-US" dirty="0"/>
              <a:t>Yang is less frequent as a stable line, and more frequent as a moving line. In other words yang is more active and therefore more changeable, which is in keeping with its dynamic character.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711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F5BF2-5881-2241-8F2C-39AE9748D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300" dirty="0">
                <a:latin typeface="Gabriola" pitchFamily="82" charset="0"/>
                <a:ea typeface="+mn-ea"/>
                <a:cs typeface="+mn-cs"/>
              </a:rPr>
              <a:t>Methods of Divination</a:t>
            </a:r>
            <a:br>
              <a:rPr lang="en-US" dirty="0"/>
            </a:br>
            <a:endParaRPr lang="en-US" sz="4800" dirty="0">
              <a:latin typeface="Gabriola" pitchFamily="82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9C4C8-E713-A34B-B921-66E192399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Many are possible</a:t>
            </a:r>
            <a:r>
              <a:rPr lang="en-US" dirty="0"/>
              <a:t>, examples include:</a:t>
            </a:r>
          </a:p>
          <a:p>
            <a:pPr marL="0" indent="0">
              <a:buNone/>
            </a:pPr>
            <a:r>
              <a:rPr lang="en-US" dirty="0"/>
              <a:t>	• randomly open the book</a:t>
            </a:r>
          </a:p>
          <a:p>
            <a:pPr marL="0" indent="0">
              <a:buNone/>
            </a:pPr>
            <a:r>
              <a:rPr lang="en-US" dirty="0"/>
              <a:t>	• put lines, trigrams or hexagrams in a hat or bowl, shuffle and pick one out</a:t>
            </a:r>
          </a:p>
          <a:p>
            <a:pPr marL="0" indent="0">
              <a:buNone/>
            </a:pPr>
            <a:r>
              <a:rPr lang="en-US" dirty="0"/>
              <a:t>	• ask an uninvolved person to pick a number between one and sixty-four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Two traditional methods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 Stalk Method: Shang/Zhou Dynasty ~1500–1100 BCE, </a:t>
            </a:r>
            <a:br>
              <a:rPr lang="en-US" dirty="0"/>
            </a:br>
            <a:r>
              <a:rPr lang="en-US" dirty="0"/>
              <a:t>	but the earliest account is from the Great Commentary   c. 100 BCE</a:t>
            </a:r>
          </a:p>
          <a:p>
            <a:pPr marL="0" indent="0">
              <a:buNone/>
            </a:pPr>
            <a:r>
              <a:rPr lang="en-US" dirty="0"/>
              <a:t>2. Coin Method: attributed to Wang Xi ~4th century BCE, </a:t>
            </a:r>
            <a:br>
              <a:rPr lang="en-US" dirty="0"/>
            </a:br>
            <a:r>
              <a:rPr lang="en-US" dirty="0"/>
              <a:t>	soon after coinage was invented coins seem to have replaced stalks</a:t>
            </a:r>
            <a:br>
              <a:rPr lang="en-US" dirty="0"/>
            </a:br>
            <a:r>
              <a:rPr lang="en-US" dirty="0"/>
              <a:t>	as a standard method during the Tang dynasty.</a:t>
            </a:r>
            <a:endParaRPr lang="en-US" sz="48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0699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A467-DAA7-E640-AB0A-D8FCF7EB6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latin typeface="Gabriola" pitchFamily="82" charset="0"/>
              </a:rPr>
              <a:t>Probability Ratios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A3D9C-1CE8-F14C-BB2B-F4F3FF272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there is no difference between the two systems in terms of the overall probability of receiving a given Initial Hexagram. </a:t>
            </a:r>
            <a:br>
              <a:rPr lang="en-US" dirty="0"/>
            </a:br>
            <a:r>
              <a:rPr lang="en-US" dirty="0"/>
              <a:t>There is a difference in the likelihood of a given hexagram changing into a specific hexagram (i.e. Resultant Hex. probability), </a:t>
            </a:r>
            <a:br>
              <a:rPr lang="en-US" dirty="0"/>
            </a:br>
            <a:r>
              <a:rPr lang="en-US" dirty="0"/>
              <a:t>since you are three times more likely to get a changing yang line (9) than a changing yin line (6).</a:t>
            </a:r>
          </a:p>
        </p:txBody>
      </p:sp>
    </p:spTree>
    <p:extLst>
      <p:ext uri="{BB962C8B-B14F-4D97-AF65-F5344CB8AC3E}">
        <p14:creationId xmlns:p14="http://schemas.microsoft.com/office/powerpoint/2010/main" val="34452398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9E540-0C5F-6544-8097-E5F12E466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300" b="1" dirty="0">
                <a:latin typeface="Gabriola" pitchFamily="82" charset="0"/>
              </a:rPr>
              <a:t>The Bead Method</a:t>
            </a:r>
            <a:br>
              <a:rPr lang="en-US" b="1" dirty="0">
                <a:latin typeface="Gabriola" pitchFamily="82" charset="0"/>
              </a:rPr>
            </a:br>
            <a:r>
              <a:rPr lang="en-US" sz="4000" b="1" dirty="0">
                <a:latin typeface="Gabriola" pitchFamily="82" charset="0"/>
              </a:rPr>
              <a:t>Combining the Accuracy of the Stalks with the Simplicity of the Coins</a:t>
            </a:r>
            <a:endParaRPr lang="en-US" b="1" dirty="0">
              <a:latin typeface="Gabriola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EC1BF-AD36-CE4C-99FD-4EEA34061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you need:</a:t>
            </a:r>
          </a:p>
          <a:p>
            <a:r>
              <a:rPr lang="en-US" dirty="0"/>
              <a:t>16 Beads or marbles in four different colors,</a:t>
            </a:r>
            <a:br>
              <a:rPr lang="en-US" dirty="0"/>
            </a:br>
            <a:r>
              <a:rPr lang="en-US" dirty="0"/>
              <a:t> but otherwise the same size, shape and weight.</a:t>
            </a:r>
          </a:p>
          <a:p>
            <a:r>
              <a:rPr lang="en-US" dirty="0"/>
              <a:t>The four colors will be unequal in the same ratios as the stalks</a:t>
            </a:r>
            <a:br>
              <a:rPr lang="en-US" dirty="0"/>
            </a:br>
            <a:r>
              <a:rPr lang="en-US" dirty="0"/>
              <a:t>i.e. 1-3-5-7.</a:t>
            </a:r>
          </a:p>
          <a:p>
            <a:r>
              <a:rPr lang="en-US" dirty="0"/>
              <a:t>7 beads of color A</a:t>
            </a:r>
          </a:p>
          <a:p>
            <a:r>
              <a:rPr lang="en-US" dirty="0"/>
              <a:t>5 beads of color B</a:t>
            </a:r>
          </a:p>
          <a:p>
            <a:r>
              <a:rPr lang="en-US" dirty="0"/>
              <a:t>3 beads of color C</a:t>
            </a:r>
          </a:p>
          <a:p>
            <a:r>
              <a:rPr lang="en-US" dirty="0"/>
              <a:t>1 bead of color   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264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DE54E-B80C-034B-A83B-AECD285AD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Gabriola" pitchFamily="82" charset="0"/>
              </a:rPr>
              <a:t>The Bead Method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D64AF-3898-5044-A6A8-EE227758F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You also need a smallish, flexible (cloth or leather) pouch</a:t>
            </a:r>
          </a:p>
          <a:p>
            <a:r>
              <a:rPr lang="en-US" dirty="0"/>
              <a:t>It should also be opaque.</a:t>
            </a:r>
          </a:p>
          <a:p>
            <a:r>
              <a:rPr lang="en-US" dirty="0"/>
              <a:t>Put the 16 beads in the bag and squish them around to mix them up</a:t>
            </a:r>
          </a:p>
          <a:p>
            <a:r>
              <a:rPr lang="en-US" dirty="0"/>
              <a:t>Then with your Question in mind as always, reach in and retrieve a bead.</a:t>
            </a:r>
          </a:p>
          <a:p>
            <a:r>
              <a:rPr lang="en-US" dirty="0"/>
              <a:t>Pull it out – notice its color – and return it to the pouch.</a:t>
            </a:r>
          </a:p>
          <a:p>
            <a:r>
              <a:rPr lang="en-US" dirty="0"/>
              <a:t>The color of the bead = the nature of the line just like the coins &amp; stalks.</a:t>
            </a:r>
            <a:br>
              <a:rPr lang="en-US" dirty="0"/>
            </a:br>
            <a:r>
              <a:rPr lang="en-US" dirty="0"/>
              <a:t>Color A = 8 		 Color B = 7		 Color C = 9		 Color D = 6</a:t>
            </a:r>
            <a:br>
              <a:rPr lang="en-US" dirty="0"/>
            </a:br>
            <a:r>
              <a:rPr lang="en-US" dirty="0"/>
              <a:t>––––  –––– 	 	––––––––– 		 ––––</a:t>
            </a:r>
            <a:r>
              <a:rPr lang="en-US" strike="sngStrike" dirty="0"/>
              <a:t>0</a:t>
            </a:r>
            <a:r>
              <a:rPr lang="en-US" dirty="0"/>
              <a:t>–––– 		 ––––X––––</a:t>
            </a:r>
          </a:p>
          <a:p>
            <a:r>
              <a:rPr lang="en-US" dirty="0"/>
              <a:t>You can write down the color or the Divination # (6-7-8-9), or draw the line</a:t>
            </a:r>
          </a:p>
        </p:txBody>
      </p:sp>
    </p:spTree>
    <p:extLst>
      <p:ext uri="{BB962C8B-B14F-4D97-AF65-F5344CB8AC3E}">
        <p14:creationId xmlns:p14="http://schemas.microsoft.com/office/powerpoint/2010/main" val="4121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49EE3-D5DC-9E4C-B6FD-E5328D86F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Gabriola" pitchFamily="82" charset="0"/>
              </a:rPr>
              <a:t>The Bead Method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AE3D7-3823-DA4E-8137-20279D77A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Repeat this 5 more times to construct your Initial Hexagram.</a:t>
            </a:r>
          </a:p>
          <a:p>
            <a:r>
              <a:rPr lang="en-US" dirty="0"/>
              <a:t>I recommend memorizing your colors to match the Divination # and simply record that number, then go back when you are done and draw the lines to create your hexagram graph.</a:t>
            </a:r>
            <a:br>
              <a:rPr lang="en-US" dirty="0"/>
            </a:br>
            <a:r>
              <a:rPr lang="en-US" dirty="0"/>
              <a:t>That way you can keep your focus on your question and the process of drawing out beads to its simplest.</a:t>
            </a:r>
          </a:p>
          <a:p>
            <a:r>
              <a:rPr lang="en-US" dirty="0"/>
              <a:t>Once you have your hexagram drawn, figure out the component trigrams, turn to your KEY and find your hexagram #, read the relevant texts, then convert all the changing lines to create your Resultant Hexagram and continue reading.</a:t>
            </a:r>
          </a:p>
        </p:txBody>
      </p:sp>
    </p:spTree>
    <p:extLst>
      <p:ext uri="{BB962C8B-B14F-4D97-AF65-F5344CB8AC3E}">
        <p14:creationId xmlns:p14="http://schemas.microsoft.com/office/powerpoint/2010/main" val="3558194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5AB67-4084-B04C-AF78-70351E496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Gabriola" pitchFamily="82" charset="0"/>
              </a:rPr>
              <a:t>Interpreting Your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57A4E-AE1E-AC46-9186-BC54167EB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while you are contemplating what your are reading in terms of the question you asked and trying to understand the response the Yi has provided.</a:t>
            </a:r>
          </a:p>
          <a:p>
            <a:r>
              <a:rPr lang="en-US" dirty="0"/>
              <a:t>Generally the clearer your Q , the clearer is the response,</a:t>
            </a:r>
            <a:br>
              <a:rPr lang="en-US" dirty="0"/>
            </a:br>
            <a:r>
              <a:rPr lang="en-US" dirty="0"/>
              <a:t> i.e. the more it makes sense.</a:t>
            </a:r>
          </a:p>
          <a:p>
            <a:r>
              <a:rPr lang="en-US" dirty="0"/>
              <a:t>Your task now is to try your best to implement the advice received and insight gained.</a:t>
            </a:r>
          </a:p>
          <a:p>
            <a:r>
              <a:rPr lang="en-US" dirty="0"/>
              <a:t>This of course plays out over time, so keep your thoughts attuned to the reading as well as the process to see how it all actually plays out.</a:t>
            </a:r>
          </a:p>
        </p:txBody>
      </p:sp>
    </p:spTree>
    <p:extLst>
      <p:ext uri="{BB962C8B-B14F-4D97-AF65-F5344CB8AC3E}">
        <p14:creationId xmlns:p14="http://schemas.microsoft.com/office/powerpoint/2010/main" val="3752100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5525D-50F4-9E41-9844-9749F6C98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latin typeface="Gabriola" pitchFamily="82" charset="0"/>
              </a:rPr>
              <a:t>The Coin Method</a:t>
            </a:r>
            <a:endParaRPr lang="en-US" dirty="0">
              <a:latin typeface="Gabriola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0DA19-02E1-A242-B279-6CE1BCF38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Three coins are used</a:t>
            </a:r>
            <a:r>
              <a:rPr lang="en-US" dirty="0"/>
              <a:t>	</a:t>
            </a:r>
            <a:r>
              <a:rPr lang="en-US" sz="2600" dirty="0"/>
              <a:t>(Determine which side will be yang &amp; which will be yin, before you begin)</a:t>
            </a:r>
            <a:br>
              <a:rPr lang="en-US" sz="2600" dirty="0"/>
            </a:br>
            <a:endParaRPr lang="en-US" sz="2600" dirty="0"/>
          </a:p>
          <a:p>
            <a:pPr marL="0" indent="0">
              <a:buNone/>
            </a:pPr>
            <a:r>
              <a:rPr lang="en-US" dirty="0"/>
              <a:t>1. With your question clearly in mind shake the coins and drop them onto a level surface.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Examine the number of heads &amp; tails } there are 4 possible combinations.</a:t>
            </a:r>
          </a:p>
          <a:p>
            <a:pPr marL="0" indent="0">
              <a:buNone/>
            </a:pPr>
            <a:r>
              <a:rPr lang="en-US" dirty="0"/>
              <a:t>	• 3 heads	• 3 tails		• 2 heads &amp; 1 tail	• 2 tails &amp; 1 head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3. Assign a number value to the yin &amp; yang sides of the coins and add them together.</a:t>
            </a:r>
          </a:p>
          <a:p>
            <a:pPr marL="0" indent="0">
              <a:buNone/>
            </a:pPr>
            <a:r>
              <a:rPr lang="en-US" dirty="0"/>
              <a:t>	Heads = 3	Tails = 2		• there are 4 possible totals – </a:t>
            </a:r>
            <a:r>
              <a:rPr lang="en-US" b="1" dirty="0"/>
              <a:t>9, 8, 7, 6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4. Translate the 6, 7, 8, 9 into the appropriate line as follows:</a:t>
            </a:r>
            <a:br>
              <a:rPr lang="en-US" dirty="0"/>
            </a:br>
            <a:r>
              <a:rPr lang="en-US" dirty="0"/>
              <a:t>    (you can save this step until the divination process is finished if you like)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839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6142A-C60F-C445-8B81-50A135941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Gabriola" pitchFamily="82" charset="0"/>
              </a:rPr>
              <a:t>Shortcut</a:t>
            </a:r>
            <a:r>
              <a:rPr lang="en-US" sz="4000" dirty="0">
                <a:latin typeface="Gabriola" pitchFamily="82" charset="0"/>
              </a:rPr>
              <a:t> </a:t>
            </a:r>
            <a:r>
              <a:rPr lang="en-US" sz="4000" i="1" dirty="0">
                <a:latin typeface="Gabriola" pitchFamily="82" charset="0"/>
              </a:rPr>
              <a:t>(memorize instead of adding)</a:t>
            </a:r>
            <a:endParaRPr lang="en-US" sz="4000" dirty="0">
              <a:latin typeface="Gabriola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E912B-8CF7-904B-A2EB-2952988CF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3 Heads</a:t>
            </a:r>
            <a:r>
              <a:rPr lang="en-US" dirty="0"/>
              <a:t>		= </a:t>
            </a:r>
            <a:r>
              <a:rPr lang="en-US" b="1" dirty="0"/>
              <a:t>9</a:t>
            </a:r>
            <a:r>
              <a:rPr lang="en-US" dirty="0"/>
              <a:t> (3+3+3)	=  </a:t>
            </a:r>
            <a:r>
              <a:rPr lang="en-US" b="1" dirty="0"/>
              <a:t>–––</a:t>
            </a:r>
            <a:r>
              <a:rPr lang="en-US" b="1" strike="sngStrike" dirty="0"/>
              <a:t>o</a:t>
            </a:r>
            <a:r>
              <a:rPr lang="en-US" b="1" dirty="0"/>
              <a:t>–––</a:t>
            </a:r>
            <a:r>
              <a:rPr lang="en-US" dirty="0"/>
              <a:t>	a moving/changing yang line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3 Tails</a:t>
            </a:r>
            <a:r>
              <a:rPr lang="en-US" dirty="0"/>
              <a:t>		= </a:t>
            </a:r>
            <a:r>
              <a:rPr lang="en-US" b="1" dirty="0"/>
              <a:t>6</a:t>
            </a:r>
            <a:r>
              <a:rPr lang="en-US" dirty="0"/>
              <a:t> (2+2+2)	=  </a:t>
            </a:r>
            <a:r>
              <a:rPr lang="en-US" b="1" dirty="0"/>
              <a:t>–––x–––</a:t>
            </a:r>
            <a:r>
              <a:rPr lang="en-US" dirty="0"/>
              <a:t>	a moving/changing yin line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2 Heads</a:t>
            </a:r>
            <a:r>
              <a:rPr lang="en-US" dirty="0"/>
              <a:t> (1T)	= </a:t>
            </a:r>
            <a:r>
              <a:rPr lang="en-US" b="1" dirty="0"/>
              <a:t>8</a:t>
            </a:r>
            <a:r>
              <a:rPr lang="en-US" dirty="0"/>
              <a:t> (3+3+2)	=  </a:t>
            </a:r>
            <a:r>
              <a:rPr lang="en-US" b="1" dirty="0"/>
              <a:t>–––  –––</a:t>
            </a:r>
            <a:r>
              <a:rPr lang="en-US" dirty="0"/>
              <a:t>	a non-moving/stable yin line		</a:t>
            </a:r>
          </a:p>
          <a:p>
            <a:pPr marL="0" indent="0">
              <a:buNone/>
            </a:pPr>
            <a:r>
              <a:rPr lang="en-US" i="1" dirty="0"/>
              <a:t>		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2 Tails</a:t>
            </a:r>
            <a:r>
              <a:rPr lang="en-US" dirty="0"/>
              <a:t>   (1H)	= </a:t>
            </a:r>
            <a:r>
              <a:rPr lang="en-US" b="1" dirty="0"/>
              <a:t>7</a:t>
            </a:r>
            <a:r>
              <a:rPr lang="en-US" dirty="0"/>
              <a:t> (2+2+3)	=  </a:t>
            </a:r>
            <a:r>
              <a:rPr lang="en-US" b="1" dirty="0"/>
              <a:t>–––––––</a:t>
            </a:r>
            <a:r>
              <a:rPr lang="en-US" dirty="0"/>
              <a:t>	a non-moving/stable yang line	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6 and 9 are relatively extreme and therefore unstable and changing, or moving</a:t>
            </a:r>
          </a:p>
          <a:p>
            <a:pPr marL="0" indent="0" algn="ctr">
              <a:buNone/>
            </a:pPr>
            <a:r>
              <a:rPr lang="en-US" dirty="0"/>
              <a:t>7 and 8 lie between the two extremes and are therefore stable or unchanging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355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FB8ED-300B-8E40-B2F3-E83B40EEE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Gabriola" pitchFamily="82" charset="0"/>
              </a:rPr>
              <a:t>Coin Method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D57CB-B5C3-7C4F-B465-1C174A44F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Repeat this process 5 more times (6x altogether), </a:t>
            </a:r>
            <a:br>
              <a:rPr lang="en-US" dirty="0"/>
            </a:br>
            <a:r>
              <a:rPr lang="en-US" dirty="0"/>
              <a:t>once for each line of the hexagram.</a:t>
            </a:r>
          </a:p>
          <a:p>
            <a:r>
              <a:rPr lang="en-US" dirty="0"/>
              <a:t>Build your hexagram from the bottom to the top, </a:t>
            </a:r>
            <a:br>
              <a:rPr lang="en-US" dirty="0"/>
            </a:br>
            <a:r>
              <a:rPr lang="en-US" dirty="0"/>
              <a:t>i.e. the bottom is line is the first line.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Changing lines (6 &amp; 9): are 3x less likely than stable lines (7 &amp; 8)</a:t>
            </a:r>
          </a:p>
          <a:p>
            <a:r>
              <a:rPr lang="en-US" dirty="0"/>
              <a:t>Probability suggests you will get 2 lines changing in a typical cast hexagram, but you could get any number from 0 to 6 (7 possibilities).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907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A532C-461A-5E46-8178-DC0912C25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abriola" pitchFamily="82" charset="0"/>
              </a:rPr>
              <a:t>Let’s Take a Look at where we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3AFC0-CF24-344D-95FA-5D6D306DD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now have a stack of 6 lines - i.e. a hexagram</a:t>
            </a:r>
          </a:p>
          <a:p>
            <a:r>
              <a:rPr lang="en-US" dirty="0"/>
              <a:t>This hexagram is known as the  </a:t>
            </a:r>
            <a:r>
              <a:rPr lang="zh-TW" altLang="en-US" dirty="0"/>
              <a:t>本</a:t>
            </a:r>
            <a:r>
              <a:rPr lang="en-US" dirty="0"/>
              <a:t>	</a:t>
            </a:r>
            <a:r>
              <a:rPr lang="en-US" b="1" dirty="0" err="1"/>
              <a:t>běn</a:t>
            </a:r>
            <a:r>
              <a:rPr lang="en-US" dirty="0"/>
              <a:t> </a:t>
            </a:r>
            <a:r>
              <a:rPr lang="en-US" dirty="0" err="1"/>
              <a:t>guà</a:t>
            </a:r>
            <a:r>
              <a:rPr lang="en-US" dirty="0"/>
              <a:t>	</a:t>
            </a:r>
            <a:br>
              <a:rPr lang="en-US" dirty="0"/>
            </a:br>
            <a:r>
              <a:rPr lang="en-US" sz="2400" dirty="0"/>
              <a:t>= a root, the root; the foundation, base, the origin(al), initial hexagram</a:t>
            </a:r>
          </a:p>
          <a:p>
            <a:r>
              <a:rPr lang="en-US" dirty="0"/>
              <a:t>Notice: you have two basic types of lines:</a:t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solid lines </a:t>
            </a:r>
            <a:r>
              <a:rPr lang="en-US" dirty="0"/>
              <a:t>are designated as yang lines</a:t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divided lines </a:t>
            </a:r>
            <a:r>
              <a:rPr lang="en-US" dirty="0"/>
              <a:t>are designated as yin lines</a:t>
            </a:r>
          </a:p>
          <a:p>
            <a:r>
              <a:rPr lang="en-US" dirty="0"/>
              <a:t>Notice now that you have two types of yang lines 7’s &amp; 9’s </a:t>
            </a:r>
            <a:br>
              <a:rPr lang="en-US" dirty="0"/>
            </a:br>
            <a:r>
              <a:rPr lang="en-US" dirty="0"/>
              <a:t>7’s are stable yang lines, 9’s are changing yang lines </a:t>
            </a:r>
            <a:r>
              <a:rPr lang="en-US" sz="2000" dirty="0"/>
              <a:t>(the graphic helps here)</a:t>
            </a:r>
          </a:p>
          <a:p>
            <a:r>
              <a:rPr lang="en-US" dirty="0"/>
              <a:t>You also have two types of yin lines 8’s &amp; 6’s </a:t>
            </a:r>
            <a:br>
              <a:rPr lang="en-US" dirty="0"/>
            </a:br>
            <a:r>
              <a:rPr lang="en-US" dirty="0"/>
              <a:t>8’s are stable yin lines, 6’s are changing yin lines</a:t>
            </a:r>
          </a:p>
          <a:p>
            <a:r>
              <a:rPr lang="en-US" dirty="0"/>
              <a:t>Note: yin are even numbers, while yang are odd </a:t>
            </a:r>
            <a:r>
              <a:rPr lang="en-US" sz="1900" dirty="0"/>
              <a:t>(this is a basic yin/yang correlation)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146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22D40-FD46-B749-AC31-F9250B3FE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Gabriola" pitchFamily="82" charset="0"/>
              </a:rPr>
              <a:t>Your Next Step Requires a Book</a:t>
            </a:r>
            <a:br>
              <a:rPr lang="en-US" dirty="0">
                <a:latin typeface="Gabriola" pitchFamily="82" charset="0"/>
              </a:rPr>
            </a:br>
            <a:r>
              <a:rPr lang="en-US" sz="4000" dirty="0">
                <a:latin typeface="Gabriola" pitchFamily="82" charset="0"/>
              </a:rPr>
              <a:t>Somewhere obvious your book should have a KEY</a:t>
            </a:r>
            <a:endParaRPr lang="en-US" dirty="0">
              <a:latin typeface="Gabriola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9318B-947F-5147-BB8B-1D2500B18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KEY is usually a square with all 8 trigrams arrayed along </a:t>
            </a:r>
            <a:br>
              <a:rPr lang="en-US" dirty="0"/>
            </a:br>
            <a:r>
              <a:rPr lang="en-US" dirty="0"/>
              <a:t>both the vertical and horizontal axis</a:t>
            </a:r>
          </a:p>
          <a:p>
            <a:r>
              <a:rPr lang="en-US" b="1" dirty="0"/>
              <a:t>Step 1</a:t>
            </a:r>
            <a:r>
              <a:rPr lang="en-US" dirty="0"/>
              <a:t>: divide your hexagram in half (between lines 3 &amp; 4)</a:t>
            </a:r>
            <a:br>
              <a:rPr lang="en-US" dirty="0"/>
            </a:br>
            <a:r>
              <a:rPr lang="en-US" dirty="0"/>
              <a:t>so you can separate it into two Trigrams</a:t>
            </a:r>
            <a:br>
              <a:rPr lang="en-US" dirty="0"/>
            </a:br>
            <a:r>
              <a:rPr lang="en-US" dirty="0"/>
              <a:t>Identify the Upper and Lower Trigram that comprise your hexagram</a:t>
            </a:r>
          </a:p>
          <a:p>
            <a:r>
              <a:rPr lang="en-US" dirty="0"/>
              <a:t>The nature of the lines - stable or changing - are not relevant here</a:t>
            </a:r>
            <a:br>
              <a:rPr lang="en-US" dirty="0"/>
            </a:br>
            <a:r>
              <a:rPr lang="en-US" dirty="0"/>
              <a:t>Only the Yin/Yang nature is important</a:t>
            </a:r>
          </a:p>
          <a:p>
            <a:r>
              <a:rPr lang="en-US" b="1" dirty="0"/>
              <a:t>Step 2</a:t>
            </a:r>
            <a:r>
              <a:rPr lang="en-US" dirty="0"/>
              <a:t>: Using the KEY find the intersection where the column for your Upper trigram and row for your Lower meet </a:t>
            </a:r>
            <a:br>
              <a:rPr lang="en-US" dirty="0"/>
            </a:br>
            <a:r>
              <a:rPr lang="en-US" dirty="0"/>
              <a:t>	It will be a number from 1-64</a:t>
            </a:r>
            <a:br>
              <a:rPr lang="en-US" dirty="0"/>
            </a:br>
            <a:r>
              <a:rPr lang="en-US" dirty="0"/>
              <a:t>	This is your Ben </a:t>
            </a:r>
            <a:r>
              <a:rPr lang="en-US" dirty="0" err="1"/>
              <a:t>Gua</a:t>
            </a:r>
            <a:r>
              <a:rPr lang="en-US" dirty="0"/>
              <a:t> or Initial Hexagram</a:t>
            </a:r>
          </a:p>
        </p:txBody>
      </p:sp>
    </p:spTree>
    <p:extLst>
      <p:ext uri="{BB962C8B-B14F-4D97-AF65-F5344CB8AC3E}">
        <p14:creationId xmlns:p14="http://schemas.microsoft.com/office/powerpoint/2010/main" val="1648925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02405-50AA-2941-9547-51F4E0E42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abriola" pitchFamily="82" charset="0"/>
              </a:rPr>
              <a:t>Hexagram Name and 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5EF3B-DA7D-754C-9F55-C1D99D718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You can now thumb through your book to the number indicated </a:t>
            </a:r>
            <a:br>
              <a:rPr lang="en-US" dirty="0"/>
            </a:br>
            <a:r>
              <a:rPr lang="en-US" dirty="0"/>
              <a:t>and read the oracle’s response to your question. </a:t>
            </a:r>
            <a:br>
              <a:rPr lang="en-US" dirty="0"/>
            </a:br>
            <a:r>
              <a:rPr lang="en-US" dirty="0"/>
              <a:t>These are in order 1-64, so once you’ve identified its number it’s easy.</a:t>
            </a:r>
          </a:p>
          <a:p>
            <a:r>
              <a:rPr lang="en-US" dirty="0"/>
              <a:t>Each hexagram has a Name - this is how it is known and referred to, though it may seem rather cryptic. It also depends on how your author chose to translate it – there are multiple possibilities. But names are important, so a good translator is also critical to your understanding. But you also have to remain flexible here, as no single word is going to suffice for all instances. </a:t>
            </a:r>
            <a:br>
              <a:rPr lang="en-US" dirty="0"/>
            </a:br>
            <a:r>
              <a:rPr lang="en-US" dirty="0"/>
              <a:t>By the way most names are just one character but a few are two.</a:t>
            </a:r>
          </a:p>
          <a:p>
            <a:r>
              <a:rPr lang="en-US" dirty="0"/>
              <a:t>At this point you have a #, a name and component trigrams</a:t>
            </a:r>
          </a:p>
          <a:p>
            <a:r>
              <a:rPr lang="en-US" dirty="0"/>
              <a:t>Numbers are fixed and constant, but names are not.</a:t>
            </a:r>
          </a:p>
          <a:p>
            <a:r>
              <a:rPr lang="en-US" dirty="0"/>
              <a:t>The trigrams are also fixed, but realize that there are two hexagrams with the same two trigrams within it – but only one has the specific configuration of upper and lower that you just got – so each of the 64 is indeed unique and has a different name and number.</a:t>
            </a:r>
            <a:br>
              <a:rPr lang="en-US" dirty="0"/>
            </a:br>
            <a:r>
              <a:rPr lang="en-US" dirty="0"/>
              <a:t>But it will have a “relative” with the trigrams reversed.</a:t>
            </a:r>
            <a:br>
              <a:rPr lang="en-US" dirty="0"/>
            </a:br>
            <a:r>
              <a:rPr lang="en-US" dirty="0"/>
              <a:t>64 is the mathematically complete number of possible combinations.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38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994F5-E74B-7548-942B-07A775BC9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abriola" pitchFamily="82" charset="0"/>
              </a:rPr>
              <a:t>Start Reading</a:t>
            </a:r>
            <a:br>
              <a:rPr lang="en-US" dirty="0">
                <a:latin typeface="Gabriola" pitchFamily="82" charset="0"/>
              </a:rPr>
            </a:br>
            <a:r>
              <a:rPr lang="en-US" dirty="0">
                <a:latin typeface="Gabriola" pitchFamily="82" charset="0"/>
              </a:rPr>
              <a:t>But what to Read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1E4F-23D4-AF40-98D6-32FFA02A1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Typically the first part of the text is known as “The Judgement”, </a:t>
            </a:r>
            <a:br>
              <a:rPr lang="en-US" dirty="0"/>
            </a:br>
            <a:r>
              <a:rPr lang="en-US" dirty="0"/>
              <a:t>sometimes it is called “The Decision”.</a:t>
            </a:r>
            <a:br>
              <a:rPr lang="en-US" dirty="0"/>
            </a:br>
            <a:r>
              <a:rPr lang="en-US" dirty="0"/>
              <a:t>Sometimes there is no label. </a:t>
            </a:r>
          </a:p>
          <a:p>
            <a:r>
              <a:rPr lang="en-US" dirty="0"/>
              <a:t>Following that are often some comments/explanations by your author. </a:t>
            </a:r>
          </a:p>
          <a:p>
            <a:r>
              <a:rPr lang="en-US" dirty="0"/>
              <a:t>Next is sometimes called the Image or Symbol text.</a:t>
            </a:r>
            <a:br>
              <a:rPr lang="en-US" dirty="0"/>
            </a:br>
            <a:r>
              <a:rPr lang="en-US" dirty="0"/>
              <a:t>This discusses the component trigrams in your hexagram.</a:t>
            </a:r>
          </a:p>
          <a:p>
            <a:r>
              <a:rPr lang="en-US" dirty="0"/>
              <a:t>You can read everything up to what will designated as “The Lines” or “Line Texts”.</a:t>
            </a:r>
            <a:br>
              <a:rPr lang="en-US" dirty="0"/>
            </a:br>
            <a:r>
              <a:rPr lang="en-US" dirty="0"/>
              <a:t>There will be six of these (except the first two hexagrams usually have a seventh).</a:t>
            </a:r>
          </a:p>
          <a:p>
            <a:r>
              <a:rPr lang="en-US" dirty="0"/>
              <a:t>You will only read Line texts for those lines which were changing, however many there were. If there were none you are done with this part.</a:t>
            </a:r>
          </a:p>
          <a:p>
            <a:r>
              <a:rPr lang="en-US" dirty="0"/>
              <a:t>Spend time reading and thinking about what is being said in light of you question.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445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778</Words>
  <Application>Microsoft Macintosh PowerPoint</Application>
  <PresentationFormat>Widescreen</PresentationFormat>
  <Paragraphs>165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新細明體</vt:lpstr>
      <vt:lpstr>Arial</vt:lpstr>
      <vt:lpstr>Calibri</vt:lpstr>
      <vt:lpstr>Calibri Light</vt:lpstr>
      <vt:lpstr>Gabriola</vt:lpstr>
      <vt:lpstr>Office Theme</vt:lpstr>
      <vt:lpstr>An Introduction to The Yi-Jing Part Two</vt:lpstr>
      <vt:lpstr>Methods of Divination </vt:lpstr>
      <vt:lpstr>The Coin Method</vt:lpstr>
      <vt:lpstr>Shortcut (memorize instead of adding)</vt:lpstr>
      <vt:lpstr>Coin Method (Continued)</vt:lpstr>
      <vt:lpstr>Let’s Take a Look at where we are</vt:lpstr>
      <vt:lpstr>Your Next Step Requires a Book Somewhere obvious your book should have a KEY</vt:lpstr>
      <vt:lpstr>Hexagram Name and Number</vt:lpstr>
      <vt:lpstr>Start Reading But what to Read …</vt:lpstr>
      <vt:lpstr>Stage 2 Change your Changing Lines to form a New Hexagram</vt:lpstr>
      <vt:lpstr>Finishing Up</vt:lpstr>
      <vt:lpstr>Let’s Give it a Try</vt:lpstr>
      <vt:lpstr>Procedure continued: Calculating the Resultant Hexagram</vt:lpstr>
      <vt:lpstr>Stalks (you will need 50 stalks – 6 to 12 inches long),  usually yarrow (Achillea milfolium) is used, but sometimes bamboo you could use chopsticks or stick matches for that matter</vt:lpstr>
      <vt:lpstr>Stalk Method (continued)</vt:lpstr>
      <vt:lpstr>Line Probability Ratios</vt:lpstr>
      <vt:lpstr>Probability Ratios (continued)</vt:lpstr>
      <vt:lpstr>Probability Ratios (continued)</vt:lpstr>
      <vt:lpstr>Probability Ratios (continued)</vt:lpstr>
      <vt:lpstr>Probability Ratios (continued)</vt:lpstr>
      <vt:lpstr>The Bead Method Combining the Accuracy of the Stalks with the Simplicity of the Coins</vt:lpstr>
      <vt:lpstr>The Bead Method (continued)</vt:lpstr>
      <vt:lpstr>The Bead Method (continued)</vt:lpstr>
      <vt:lpstr>Interpreting Your Results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The Yi-Jing</dc:title>
  <dc:creator>Jim Cleaver</dc:creator>
  <cp:lastModifiedBy>Jim Cleaver</cp:lastModifiedBy>
  <cp:revision>41</cp:revision>
  <dcterms:created xsi:type="dcterms:W3CDTF">2019-06-25T00:13:31Z</dcterms:created>
  <dcterms:modified xsi:type="dcterms:W3CDTF">2019-06-29T17:32:14Z</dcterms:modified>
</cp:coreProperties>
</file>