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4"/>
  </p:normalViewPr>
  <p:slideViewPr>
    <p:cSldViewPr snapToGrid="0" snapToObjects="1">
      <p:cViewPr varScale="1">
        <p:scale>
          <a:sx n="104" d="100"/>
          <a:sy n="104" d="100"/>
        </p:scale>
        <p:origin x="232" y="62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507DA-76E7-8F4F-B9F5-FA3E9DB99D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18450C-3417-D240-BCAE-9D6B321FB8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E751EC-0F32-5348-BAEA-F938288FA670}"/>
              </a:ext>
            </a:extLst>
          </p:cNvPr>
          <p:cNvSpPr>
            <a:spLocks noGrp="1"/>
          </p:cNvSpPr>
          <p:nvPr>
            <p:ph type="dt" sz="half" idx="10"/>
          </p:nvPr>
        </p:nvSpPr>
        <p:spPr/>
        <p:txBody>
          <a:bodyPr/>
          <a:lstStyle/>
          <a:p>
            <a:fld id="{B353D113-D951-6D44-9447-81E65A257A94}" type="datetimeFigureOut">
              <a:rPr lang="en-US" smtClean="0"/>
              <a:t>6/29/19</a:t>
            </a:fld>
            <a:endParaRPr lang="en-US"/>
          </a:p>
        </p:txBody>
      </p:sp>
      <p:sp>
        <p:nvSpPr>
          <p:cNvPr id="5" name="Footer Placeholder 4">
            <a:extLst>
              <a:ext uri="{FF2B5EF4-FFF2-40B4-BE49-F238E27FC236}">
                <a16:creationId xmlns:a16="http://schemas.microsoft.com/office/drawing/2014/main" id="{20579B96-E168-C742-8E07-B5338402A3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88FF24-160F-A64F-8E96-C3F1F9AC6170}"/>
              </a:ext>
            </a:extLst>
          </p:cNvPr>
          <p:cNvSpPr>
            <a:spLocks noGrp="1"/>
          </p:cNvSpPr>
          <p:nvPr>
            <p:ph type="sldNum" sz="quarter" idx="12"/>
          </p:nvPr>
        </p:nvSpPr>
        <p:spPr/>
        <p:txBody>
          <a:bodyPr/>
          <a:lstStyle/>
          <a:p>
            <a:fld id="{1CA4A4FA-69D5-C442-B396-BB58A64CD68B}" type="slidenum">
              <a:rPr lang="en-US" smtClean="0"/>
              <a:t>‹#›</a:t>
            </a:fld>
            <a:endParaRPr lang="en-US"/>
          </a:p>
        </p:txBody>
      </p:sp>
    </p:spTree>
    <p:extLst>
      <p:ext uri="{BB962C8B-B14F-4D97-AF65-F5344CB8AC3E}">
        <p14:creationId xmlns:p14="http://schemas.microsoft.com/office/powerpoint/2010/main" val="3316100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EFD2A-4DA4-E44D-95D1-BB0D171F26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FFA313-387F-C742-B233-E96D4A2EF32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FD6247-C2CF-A348-AEC9-29DB91DE4291}"/>
              </a:ext>
            </a:extLst>
          </p:cNvPr>
          <p:cNvSpPr>
            <a:spLocks noGrp="1"/>
          </p:cNvSpPr>
          <p:nvPr>
            <p:ph type="dt" sz="half" idx="10"/>
          </p:nvPr>
        </p:nvSpPr>
        <p:spPr/>
        <p:txBody>
          <a:bodyPr/>
          <a:lstStyle/>
          <a:p>
            <a:fld id="{B353D113-D951-6D44-9447-81E65A257A94}" type="datetimeFigureOut">
              <a:rPr lang="en-US" smtClean="0"/>
              <a:t>6/29/19</a:t>
            </a:fld>
            <a:endParaRPr lang="en-US"/>
          </a:p>
        </p:txBody>
      </p:sp>
      <p:sp>
        <p:nvSpPr>
          <p:cNvPr id="5" name="Footer Placeholder 4">
            <a:extLst>
              <a:ext uri="{FF2B5EF4-FFF2-40B4-BE49-F238E27FC236}">
                <a16:creationId xmlns:a16="http://schemas.microsoft.com/office/drawing/2014/main" id="{B887B560-2263-B74A-8B52-985FCBB7EB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B23D1E-8933-6E4D-8974-A2FF3FF371ED}"/>
              </a:ext>
            </a:extLst>
          </p:cNvPr>
          <p:cNvSpPr>
            <a:spLocks noGrp="1"/>
          </p:cNvSpPr>
          <p:nvPr>
            <p:ph type="sldNum" sz="quarter" idx="12"/>
          </p:nvPr>
        </p:nvSpPr>
        <p:spPr/>
        <p:txBody>
          <a:bodyPr/>
          <a:lstStyle/>
          <a:p>
            <a:fld id="{1CA4A4FA-69D5-C442-B396-BB58A64CD68B}" type="slidenum">
              <a:rPr lang="en-US" smtClean="0"/>
              <a:t>‹#›</a:t>
            </a:fld>
            <a:endParaRPr lang="en-US"/>
          </a:p>
        </p:txBody>
      </p:sp>
    </p:spTree>
    <p:extLst>
      <p:ext uri="{BB962C8B-B14F-4D97-AF65-F5344CB8AC3E}">
        <p14:creationId xmlns:p14="http://schemas.microsoft.com/office/powerpoint/2010/main" val="3766034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621478-670C-DF45-8B86-A385BCFC78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C9B71D-5C20-CE40-872C-0B1D7AB304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898B1A-F434-9443-947C-89596E3A6A45}"/>
              </a:ext>
            </a:extLst>
          </p:cNvPr>
          <p:cNvSpPr>
            <a:spLocks noGrp="1"/>
          </p:cNvSpPr>
          <p:nvPr>
            <p:ph type="dt" sz="half" idx="10"/>
          </p:nvPr>
        </p:nvSpPr>
        <p:spPr/>
        <p:txBody>
          <a:bodyPr/>
          <a:lstStyle/>
          <a:p>
            <a:fld id="{B353D113-D951-6D44-9447-81E65A257A94}" type="datetimeFigureOut">
              <a:rPr lang="en-US" smtClean="0"/>
              <a:t>6/29/19</a:t>
            </a:fld>
            <a:endParaRPr lang="en-US"/>
          </a:p>
        </p:txBody>
      </p:sp>
      <p:sp>
        <p:nvSpPr>
          <p:cNvPr id="5" name="Footer Placeholder 4">
            <a:extLst>
              <a:ext uri="{FF2B5EF4-FFF2-40B4-BE49-F238E27FC236}">
                <a16:creationId xmlns:a16="http://schemas.microsoft.com/office/drawing/2014/main" id="{F5CA22AC-9AEF-884B-8D75-78E99BDAEA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EBC9A5-4EB6-AF44-B22E-8E9FFE07CE1B}"/>
              </a:ext>
            </a:extLst>
          </p:cNvPr>
          <p:cNvSpPr>
            <a:spLocks noGrp="1"/>
          </p:cNvSpPr>
          <p:nvPr>
            <p:ph type="sldNum" sz="quarter" idx="12"/>
          </p:nvPr>
        </p:nvSpPr>
        <p:spPr/>
        <p:txBody>
          <a:bodyPr/>
          <a:lstStyle/>
          <a:p>
            <a:fld id="{1CA4A4FA-69D5-C442-B396-BB58A64CD68B}" type="slidenum">
              <a:rPr lang="en-US" smtClean="0"/>
              <a:t>‹#›</a:t>
            </a:fld>
            <a:endParaRPr lang="en-US"/>
          </a:p>
        </p:txBody>
      </p:sp>
    </p:spTree>
    <p:extLst>
      <p:ext uri="{BB962C8B-B14F-4D97-AF65-F5344CB8AC3E}">
        <p14:creationId xmlns:p14="http://schemas.microsoft.com/office/powerpoint/2010/main" val="883068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AC91D-6E52-674E-990F-3ECFF071A7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4055AB-64C3-EA4A-80EC-276FB61E462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5CA9E6-FB19-0B48-B75B-2E7849C1551A}"/>
              </a:ext>
            </a:extLst>
          </p:cNvPr>
          <p:cNvSpPr>
            <a:spLocks noGrp="1"/>
          </p:cNvSpPr>
          <p:nvPr>
            <p:ph type="dt" sz="half" idx="10"/>
          </p:nvPr>
        </p:nvSpPr>
        <p:spPr/>
        <p:txBody>
          <a:bodyPr/>
          <a:lstStyle/>
          <a:p>
            <a:fld id="{B353D113-D951-6D44-9447-81E65A257A94}" type="datetimeFigureOut">
              <a:rPr lang="en-US" smtClean="0"/>
              <a:t>6/29/19</a:t>
            </a:fld>
            <a:endParaRPr lang="en-US"/>
          </a:p>
        </p:txBody>
      </p:sp>
      <p:sp>
        <p:nvSpPr>
          <p:cNvPr id="5" name="Footer Placeholder 4">
            <a:extLst>
              <a:ext uri="{FF2B5EF4-FFF2-40B4-BE49-F238E27FC236}">
                <a16:creationId xmlns:a16="http://schemas.microsoft.com/office/drawing/2014/main" id="{A53F0733-F46A-B64F-98D0-E2901AA76D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046FC9-86CA-584A-9B2A-E3BFD286FEEE}"/>
              </a:ext>
            </a:extLst>
          </p:cNvPr>
          <p:cNvSpPr>
            <a:spLocks noGrp="1"/>
          </p:cNvSpPr>
          <p:nvPr>
            <p:ph type="sldNum" sz="quarter" idx="12"/>
          </p:nvPr>
        </p:nvSpPr>
        <p:spPr/>
        <p:txBody>
          <a:bodyPr/>
          <a:lstStyle/>
          <a:p>
            <a:fld id="{1CA4A4FA-69D5-C442-B396-BB58A64CD68B}" type="slidenum">
              <a:rPr lang="en-US" smtClean="0"/>
              <a:t>‹#›</a:t>
            </a:fld>
            <a:endParaRPr lang="en-US"/>
          </a:p>
        </p:txBody>
      </p:sp>
    </p:spTree>
    <p:extLst>
      <p:ext uri="{BB962C8B-B14F-4D97-AF65-F5344CB8AC3E}">
        <p14:creationId xmlns:p14="http://schemas.microsoft.com/office/powerpoint/2010/main" val="2680742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09C7C-02EA-B44E-BA4B-76D69A8D73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D51C66-F586-6646-B401-56B40C6F85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C8FC6D2-1B29-BB45-A820-0DD730404074}"/>
              </a:ext>
            </a:extLst>
          </p:cNvPr>
          <p:cNvSpPr>
            <a:spLocks noGrp="1"/>
          </p:cNvSpPr>
          <p:nvPr>
            <p:ph type="dt" sz="half" idx="10"/>
          </p:nvPr>
        </p:nvSpPr>
        <p:spPr/>
        <p:txBody>
          <a:bodyPr/>
          <a:lstStyle/>
          <a:p>
            <a:fld id="{B353D113-D951-6D44-9447-81E65A257A94}" type="datetimeFigureOut">
              <a:rPr lang="en-US" smtClean="0"/>
              <a:t>6/29/19</a:t>
            </a:fld>
            <a:endParaRPr lang="en-US"/>
          </a:p>
        </p:txBody>
      </p:sp>
      <p:sp>
        <p:nvSpPr>
          <p:cNvPr id="5" name="Footer Placeholder 4">
            <a:extLst>
              <a:ext uri="{FF2B5EF4-FFF2-40B4-BE49-F238E27FC236}">
                <a16:creationId xmlns:a16="http://schemas.microsoft.com/office/drawing/2014/main" id="{FA61E6D9-25CE-7D4A-9365-AABB87762C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C135DC-9C45-5E49-9D19-0A150B326CFD}"/>
              </a:ext>
            </a:extLst>
          </p:cNvPr>
          <p:cNvSpPr>
            <a:spLocks noGrp="1"/>
          </p:cNvSpPr>
          <p:nvPr>
            <p:ph type="sldNum" sz="quarter" idx="12"/>
          </p:nvPr>
        </p:nvSpPr>
        <p:spPr/>
        <p:txBody>
          <a:bodyPr/>
          <a:lstStyle/>
          <a:p>
            <a:fld id="{1CA4A4FA-69D5-C442-B396-BB58A64CD68B}" type="slidenum">
              <a:rPr lang="en-US" smtClean="0"/>
              <a:t>‹#›</a:t>
            </a:fld>
            <a:endParaRPr lang="en-US"/>
          </a:p>
        </p:txBody>
      </p:sp>
    </p:spTree>
    <p:extLst>
      <p:ext uri="{BB962C8B-B14F-4D97-AF65-F5344CB8AC3E}">
        <p14:creationId xmlns:p14="http://schemas.microsoft.com/office/powerpoint/2010/main" val="680183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5EFF0-B538-314A-BD6D-11353E59B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3EB91A-36EE-E442-BA08-CF9695A0A7F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3D039A-24C8-B441-8FEF-7E09EB8164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BDA165-CD70-E046-B5E5-4DB686FD6475}"/>
              </a:ext>
            </a:extLst>
          </p:cNvPr>
          <p:cNvSpPr>
            <a:spLocks noGrp="1"/>
          </p:cNvSpPr>
          <p:nvPr>
            <p:ph type="dt" sz="half" idx="10"/>
          </p:nvPr>
        </p:nvSpPr>
        <p:spPr/>
        <p:txBody>
          <a:bodyPr/>
          <a:lstStyle/>
          <a:p>
            <a:fld id="{B353D113-D951-6D44-9447-81E65A257A94}" type="datetimeFigureOut">
              <a:rPr lang="en-US" smtClean="0"/>
              <a:t>6/29/19</a:t>
            </a:fld>
            <a:endParaRPr lang="en-US"/>
          </a:p>
        </p:txBody>
      </p:sp>
      <p:sp>
        <p:nvSpPr>
          <p:cNvPr id="6" name="Footer Placeholder 5">
            <a:extLst>
              <a:ext uri="{FF2B5EF4-FFF2-40B4-BE49-F238E27FC236}">
                <a16:creationId xmlns:a16="http://schemas.microsoft.com/office/drawing/2014/main" id="{6300582B-A7BD-2E46-A0F2-4DB0565128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89A6B2-2337-FF4B-9392-CE783597E03F}"/>
              </a:ext>
            </a:extLst>
          </p:cNvPr>
          <p:cNvSpPr>
            <a:spLocks noGrp="1"/>
          </p:cNvSpPr>
          <p:nvPr>
            <p:ph type="sldNum" sz="quarter" idx="12"/>
          </p:nvPr>
        </p:nvSpPr>
        <p:spPr/>
        <p:txBody>
          <a:bodyPr/>
          <a:lstStyle/>
          <a:p>
            <a:fld id="{1CA4A4FA-69D5-C442-B396-BB58A64CD68B}" type="slidenum">
              <a:rPr lang="en-US" smtClean="0"/>
              <a:t>‹#›</a:t>
            </a:fld>
            <a:endParaRPr lang="en-US"/>
          </a:p>
        </p:txBody>
      </p:sp>
    </p:spTree>
    <p:extLst>
      <p:ext uri="{BB962C8B-B14F-4D97-AF65-F5344CB8AC3E}">
        <p14:creationId xmlns:p14="http://schemas.microsoft.com/office/powerpoint/2010/main" val="2209598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2FEC2-57E6-F04C-AA63-C80398AE6C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2FF194-EDE0-054A-B44C-53B4A77538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463A67D-57D5-4640-9DEB-FB2034639EB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E42B43-051D-7A41-B707-5BF406C03E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91A0FCB-E5B6-C146-A1A9-CC670A20D8C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56F5E3-655B-BF43-A997-4F83602297E0}"/>
              </a:ext>
            </a:extLst>
          </p:cNvPr>
          <p:cNvSpPr>
            <a:spLocks noGrp="1"/>
          </p:cNvSpPr>
          <p:nvPr>
            <p:ph type="dt" sz="half" idx="10"/>
          </p:nvPr>
        </p:nvSpPr>
        <p:spPr/>
        <p:txBody>
          <a:bodyPr/>
          <a:lstStyle/>
          <a:p>
            <a:fld id="{B353D113-D951-6D44-9447-81E65A257A94}" type="datetimeFigureOut">
              <a:rPr lang="en-US" smtClean="0"/>
              <a:t>6/29/19</a:t>
            </a:fld>
            <a:endParaRPr lang="en-US"/>
          </a:p>
        </p:txBody>
      </p:sp>
      <p:sp>
        <p:nvSpPr>
          <p:cNvPr id="8" name="Footer Placeholder 7">
            <a:extLst>
              <a:ext uri="{FF2B5EF4-FFF2-40B4-BE49-F238E27FC236}">
                <a16:creationId xmlns:a16="http://schemas.microsoft.com/office/drawing/2014/main" id="{47EA9AB8-30AD-EF4C-B917-37C5285D61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045658-0721-8C4D-99A3-97EE1E9D0AB5}"/>
              </a:ext>
            </a:extLst>
          </p:cNvPr>
          <p:cNvSpPr>
            <a:spLocks noGrp="1"/>
          </p:cNvSpPr>
          <p:nvPr>
            <p:ph type="sldNum" sz="quarter" idx="12"/>
          </p:nvPr>
        </p:nvSpPr>
        <p:spPr/>
        <p:txBody>
          <a:bodyPr/>
          <a:lstStyle/>
          <a:p>
            <a:fld id="{1CA4A4FA-69D5-C442-B396-BB58A64CD68B}" type="slidenum">
              <a:rPr lang="en-US" smtClean="0"/>
              <a:t>‹#›</a:t>
            </a:fld>
            <a:endParaRPr lang="en-US"/>
          </a:p>
        </p:txBody>
      </p:sp>
    </p:spTree>
    <p:extLst>
      <p:ext uri="{BB962C8B-B14F-4D97-AF65-F5344CB8AC3E}">
        <p14:creationId xmlns:p14="http://schemas.microsoft.com/office/powerpoint/2010/main" val="1045046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6E0CE-325D-614F-A838-119E2346010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EE14CC-09CC-5442-A970-3B0A8689A820}"/>
              </a:ext>
            </a:extLst>
          </p:cNvPr>
          <p:cNvSpPr>
            <a:spLocks noGrp="1"/>
          </p:cNvSpPr>
          <p:nvPr>
            <p:ph type="dt" sz="half" idx="10"/>
          </p:nvPr>
        </p:nvSpPr>
        <p:spPr/>
        <p:txBody>
          <a:bodyPr/>
          <a:lstStyle/>
          <a:p>
            <a:fld id="{B353D113-D951-6D44-9447-81E65A257A94}" type="datetimeFigureOut">
              <a:rPr lang="en-US" smtClean="0"/>
              <a:t>6/29/19</a:t>
            </a:fld>
            <a:endParaRPr lang="en-US"/>
          </a:p>
        </p:txBody>
      </p:sp>
      <p:sp>
        <p:nvSpPr>
          <p:cNvPr id="4" name="Footer Placeholder 3">
            <a:extLst>
              <a:ext uri="{FF2B5EF4-FFF2-40B4-BE49-F238E27FC236}">
                <a16:creationId xmlns:a16="http://schemas.microsoft.com/office/drawing/2014/main" id="{D743EFBC-C3D4-0F4D-B199-CF0D0E6269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29CA0C-2BEE-DF49-8128-B20539747AE7}"/>
              </a:ext>
            </a:extLst>
          </p:cNvPr>
          <p:cNvSpPr>
            <a:spLocks noGrp="1"/>
          </p:cNvSpPr>
          <p:nvPr>
            <p:ph type="sldNum" sz="quarter" idx="12"/>
          </p:nvPr>
        </p:nvSpPr>
        <p:spPr/>
        <p:txBody>
          <a:bodyPr/>
          <a:lstStyle/>
          <a:p>
            <a:fld id="{1CA4A4FA-69D5-C442-B396-BB58A64CD68B}" type="slidenum">
              <a:rPr lang="en-US" smtClean="0"/>
              <a:t>‹#›</a:t>
            </a:fld>
            <a:endParaRPr lang="en-US"/>
          </a:p>
        </p:txBody>
      </p:sp>
    </p:spTree>
    <p:extLst>
      <p:ext uri="{BB962C8B-B14F-4D97-AF65-F5344CB8AC3E}">
        <p14:creationId xmlns:p14="http://schemas.microsoft.com/office/powerpoint/2010/main" val="1997530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C9FD55-6AD7-1841-B44C-5EE3DF8E4047}"/>
              </a:ext>
            </a:extLst>
          </p:cNvPr>
          <p:cNvSpPr>
            <a:spLocks noGrp="1"/>
          </p:cNvSpPr>
          <p:nvPr>
            <p:ph type="dt" sz="half" idx="10"/>
          </p:nvPr>
        </p:nvSpPr>
        <p:spPr/>
        <p:txBody>
          <a:bodyPr/>
          <a:lstStyle/>
          <a:p>
            <a:fld id="{B353D113-D951-6D44-9447-81E65A257A94}" type="datetimeFigureOut">
              <a:rPr lang="en-US" smtClean="0"/>
              <a:t>6/29/19</a:t>
            </a:fld>
            <a:endParaRPr lang="en-US"/>
          </a:p>
        </p:txBody>
      </p:sp>
      <p:sp>
        <p:nvSpPr>
          <p:cNvPr id="3" name="Footer Placeholder 2">
            <a:extLst>
              <a:ext uri="{FF2B5EF4-FFF2-40B4-BE49-F238E27FC236}">
                <a16:creationId xmlns:a16="http://schemas.microsoft.com/office/drawing/2014/main" id="{E6B85514-3F20-1C42-B2C7-B43DC07B10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99B76A8-CB72-734A-A735-13C93549C3D5}"/>
              </a:ext>
            </a:extLst>
          </p:cNvPr>
          <p:cNvSpPr>
            <a:spLocks noGrp="1"/>
          </p:cNvSpPr>
          <p:nvPr>
            <p:ph type="sldNum" sz="quarter" idx="12"/>
          </p:nvPr>
        </p:nvSpPr>
        <p:spPr/>
        <p:txBody>
          <a:bodyPr/>
          <a:lstStyle/>
          <a:p>
            <a:fld id="{1CA4A4FA-69D5-C442-B396-BB58A64CD68B}" type="slidenum">
              <a:rPr lang="en-US" smtClean="0"/>
              <a:t>‹#›</a:t>
            </a:fld>
            <a:endParaRPr lang="en-US"/>
          </a:p>
        </p:txBody>
      </p:sp>
    </p:spTree>
    <p:extLst>
      <p:ext uri="{BB962C8B-B14F-4D97-AF65-F5344CB8AC3E}">
        <p14:creationId xmlns:p14="http://schemas.microsoft.com/office/powerpoint/2010/main" val="3178867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C1BCA-6898-7841-8DFB-27DDD59191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D1D29E-8255-F242-889D-A439B93A75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05E1F8-A75E-4444-9062-AFBA7675F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BF490A3-FAA7-C940-8201-8776EED82232}"/>
              </a:ext>
            </a:extLst>
          </p:cNvPr>
          <p:cNvSpPr>
            <a:spLocks noGrp="1"/>
          </p:cNvSpPr>
          <p:nvPr>
            <p:ph type="dt" sz="half" idx="10"/>
          </p:nvPr>
        </p:nvSpPr>
        <p:spPr/>
        <p:txBody>
          <a:bodyPr/>
          <a:lstStyle/>
          <a:p>
            <a:fld id="{B353D113-D951-6D44-9447-81E65A257A94}" type="datetimeFigureOut">
              <a:rPr lang="en-US" smtClean="0"/>
              <a:t>6/29/19</a:t>
            </a:fld>
            <a:endParaRPr lang="en-US"/>
          </a:p>
        </p:txBody>
      </p:sp>
      <p:sp>
        <p:nvSpPr>
          <p:cNvPr id="6" name="Footer Placeholder 5">
            <a:extLst>
              <a:ext uri="{FF2B5EF4-FFF2-40B4-BE49-F238E27FC236}">
                <a16:creationId xmlns:a16="http://schemas.microsoft.com/office/drawing/2014/main" id="{61B76AEC-406B-C941-99C2-90EF06C0E2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C4EB08-2018-0546-A4DD-2B6D346DB8B4}"/>
              </a:ext>
            </a:extLst>
          </p:cNvPr>
          <p:cNvSpPr>
            <a:spLocks noGrp="1"/>
          </p:cNvSpPr>
          <p:nvPr>
            <p:ph type="sldNum" sz="quarter" idx="12"/>
          </p:nvPr>
        </p:nvSpPr>
        <p:spPr/>
        <p:txBody>
          <a:bodyPr/>
          <a:lstStyle/>
          <a:p>
            <a:fld id="{1CA4A4FA-69D5-C442-B396-BB58A64CD68B}" type="slidenum">
              <a:rPr lang="en-US" smtClean="0"/>
              <a:t>‹#›</a:t>
            </a:fld>
            <a:endParaRPr lang="en-US"/>
          </a:p>
        </p:txBody>
      </p:sp>
    </p:spTree>
    <p:extLst>
      <p:ext uri="{BB962C8B-B14F-4D97-AF65-F5344CB8AC3E}">
        <p14:creationId xmlns:p14="http://schemas.microsoft.com/office/powerpoint/2010/main" val="2367087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1AA7-856B-6A46-8BEA-D081118563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D1DFDF-0DEE-EF41-8A20-B96E762DF0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C0E2B8-860C-6E47-A7A0-8E2DFA3CD1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1C84F1-977C-B143-9A8B-1689FDC65CE7}"/>
              </a:ext>
            </a:extLst>
          </p:cNvPr>
          <p:cNvSpPr>
            <a:spLocks noGrp="1"/>
          </p:cNvSpPr>
          <p:nvPr>
            <p:ph type="dt" sz="half" idx="10"/>
          </p:nvPr>
        </p:nvSpPr>
        <p:spPr/>
        <p:txBody>
          <a:bodyPr/>
          <a:lstStyle/>
          <a:p>
            <a:fld id="{B353D113-D951-6D44-9447-81E65A257A94}" type="datetimeFigureOut">
              <a:rPr lang="en-US" smtClean="0"/>
              <a:t>6/29/19</a:t>
            </a:fld>
            <a:endParaRPr lang="en-US"/>
          </a:p>
        </p:txBody>
      </p:sp>
      <p:sp>
        <p:nvSpPr>
          <p:cNvPr id="6" name="Footer Placeholder 5">
            <a:extLst>
              <a:ext uri="{FF2B5EF4-FFF2-40B4-BE49-F238E27FC236}">
                <a16:creationId xmlns:a16="http://schemas.microsoft.com/office/drawing/2014/main" id="{4566CBA1-78C8-514E-91E9-DC77F35740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F026B4-04AF-7249-853E-65D753E744E9}"/>
              </a:ext>
            </a:extLst>
          </p:cNvPr>
          <p:cNvSpPr>
            <a:spLocks noGrp="1"/>
          </p:cNvSpPr>
          <p:nvPr>
            <p:ph type="sldNum" sz="quarter" idx="12"/>
          </p:nvPr>
        </p:nvSpPr>
        <p:spPr/>
        <p:txBody>
          <a:bodyPr/>
          <a:lstStyle/>
          <a:p>
            <a:fld id="{1CA4A4FA-69D5-C442-B396-BB58A64CD68B}" type="slidenum">
              <a:rPr lang="en-US" smtClean="0"/>
              <a:t>‹#›</a:t>
            </a:fld>
            <a:endParaRPr lang="en-US"/>
          </a:p>
        </p:txBody>
      </p:sp>
    </p:spTree>
    <p:extLst>
      <p:ext uri="{BB962C8B-B14F-4D97-AF65-F5344CB8AC3E}">
        <p14:creationId xmlns:p14="http://schemas.microsoft.com/office/powerpoint/2010/main" val="3909945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490DFD-6EA3-7E4B-8D72-BF7E0B0B03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E8A95A-E53B-B44A-9D55-A6A2B97515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AE5B37-BA25-064C-AC3C-89627CC34E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3D113-D951-6D44-9447-81E65A257A94}" type="datetimeFigureOut">
              <a:rPr lang="en-US" smtClean="0"/>
              <a:t>6/29/19</a:t>
            </a:fld>
            <a:endParaRPr lang="en-US"/>
          </a:p>
        </p:txBody>
      </p:sp>
      <p:sp>
        <p:nvSpPr>
          <p:cNvPr id="5" name="Footer Placeholder 4">
            <a:extLst>
              <a:ext uri="{FF2B5EF4-FFF2-40B4-BE49-F238E27FC236}">
                <a16:creationId xmlns:a16="http://schemas.microsoft.com/office/drawing/2014/main" id="{25A905F7-F801-E94E-8842-0A43A6D2E9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8062298-87D3-084F-8B3C-31B404E2B3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4A4FA-69D5-C442-B396-BB58A64CD68B}" type="slidenum">
              <a:rPr lang="en-US" smtClean="0"/>
              <a:t>‹#›</a:t>
            </a:fld>
            <a:endParaRPr lang="en-US"/>
          </a:p>
        </p:txBody>
      </p:sp>
    </p:spTree>
    <p:extLst>
      <p:ext uri="{BB962C8B-B14F-4D97-AF65-F5344CB8AC3E}">
        <p14:creationId xmlns:p14="http://schemas.microsoft.com/office/powerpoint/2010/main" val="1510563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6D7AA-7221-0E4B-B977-00A7F43994DC}"/>
              </a:ext>
            </a:extLst>
          </p:cNvPr>
          <p:cNvSpPr>
            <a:spLocks noGrp="1"/>
          </p:cNvSpPr>
          <p:nvPr>
            <p:ph type="ctrTitle"/>
          </p:nvPr>
        </p:nvSpPr>
        <p:spPr/>
        <p:txBody>
          <a:bodyPr anchor="ctr">
            <a:normAutofit fontScale="90000"/>
          </a:bodyPr>
          <a:lstStyle/>
          <a:p>
            <a:r>
              <a:rPr lang="zh-TW" altLang="en-US" sz="7100" b="1" dirty="0"/>
              <a:t>十 翼</a:t>
            </a:r>
            <a:r>
              <a:rPr lang="en-US" sz="7100" b="1" i="1" dirty="0"/>
              <a:t>  </a:t>
            </a:r>
            <a:br>
              <a:rPr lang="en-US" b="1" i="1" dirty="0"/>
            </a:br>
            <a:r>
              <a:rPr lang="en-US" b="1" dirty="0" err="1">
                <a:latin typeface="Marker Felt Thin" panose="02000400000000000000" pitchFamily="2" charset="77"/>
              </a:rPr>
              <a:t>Shí</a:t>
            </a:r>
            <a:r>
              <a:rPr lang="en-US" b="1" dirty="0">
                <a:latin typeface="Marker Felt Thin" panose="02000400000000000000" pitchFamily="2" charset="77"/>
              </a:rPr>
              <a:t> </a:t>
            </a:r>
            <a:r>
              <a:rPr lang="en-US" b="1" dirty="0" err="1">
                <a:latin typeface="Marker Felt Thin" panose="02000400000000000000" pitchFamily="2" charset="77"/>
              </a:rPr>
              <a:t>Yì</a:t>
            </a:r>
            <a:br>
              <a:rPr lang="en-US" b="1" dirty="0">
                <a:latin typeface="Marker Felt Thin" panose="02000400000000000000" pitchFamily="2" charset="77"/>
              </a:rPr>
            </a:br>
            <a:r>
              <a:rPr lang="en-US" b="1" dirty="0">
                <a:latin typeface="Marker Felt Thin" panose="02000400000000000000" pitchFamily="2" charset="77"/>
              </a:rPr>
              <a:t>THE TEN WINGS</a:t>
            </a:r>
          </a:p>
        </p:txBody>
      </p:sp>
      <p:sp>
        <p:nvSpPr>
          <p:cNvPr id="3" name="Subtitle 2">
            <a:extLst>
              <a:ext uri="{FF2B5EF4-FFF2-40B4-BE49-F238E27FC236}">
                <a16:creationId xmlns:a16="http://schemas.microsoft.com/office/drawing/2014/main" id="{84F8B7A3-DA4E-9340-8565-29D0DDFDEA2A}"/>
              </a:ext>
            </a:extLst>
          </p:cNvPr>
          <p:cNvSpPr>
            <a:spLocks noGrp="1"/>
          </p:cNvSpPr>
          <p:nvPr>
            <p:ph type="subTitle" idx="1"/>
          </p:nvPr>
        </p:nvSpPr>
        <p:spPr>
          <a:xfrm>
            <a:off x="1524000" y="3602038"/>
            <a:ext cx="9144000" cy="2942600"/>
          </a:xfrm>
        </p:spPr>
        <p:txBody>
          <a:bodyPr anchor="ctr">
            <a:noAutofit/>
          </a:bodyPr>
          <a:lstStyle/>
          <a:p>
            <a:r>
              <a:rPr lang="en-US" sz="3600" b="1" dirty="0">
                <a:latin typeface="Marker Felt Thin" panose="02000400000000000000" pitchFamily="2" charset="77"/>
              </a:rPr>
              <a:t>An Overview</a:t>
            </a:r>
          </a:p>
          <a:p>
            <a:r>
              <a:rPr lang="en-US" sz="3600" b="1" dirty="0">
                <a:latin typeface="Marker Felt Thin" panose="02000400000000000000" pitchFamily="2" charset="77"/>
              </a:rPr>
              <a:t>By</a:t>
            </a:r>
          </a:p>
          <a:p>
            <a:r>
              <a:rPr lang="en-US" sz="3600" b="1" dirty="0">
                <a:latin typeface="Marker Felt Thin" panose="02000400000000000000" pitchFamily="2" charset="77"/>
              </a:rPr>
              <a:t>Jim Cleaver</a:t>
            </a:r>
          </a:p>
        </p:txBody>
      </p:sp>
    </p:spTree>
    <p:extLst>
      <p:ext uri="{BB962C8B-B14F-4D97-AF65-F5344CB8AC3E}">
        <p14:creationId xmlns:p14="http://schemas.microsoft.com/office/powerpoint/2010/main" val="3200781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8054C-1A13-0D42-8810-ECFCA9533187}"/>
              </a:ext>
            </a:extLst>
          </p:cNvPr>
          <p:cNvSpPr>
            <a:spLocks noGrp="1"/>
          </p:cNvSpPr>
          <p:nvPr>
            <p:ph type="title"/>
          </p:nvPr>
        </p:nvSpPr>
        <p:spPr/>
        <p:txBody>
          <a:bodyPr/>
          <a:lstStyle/>
          <a:p>
            <a:pPr algn="ctr"/>
            <a:r>
              <a:rPr lang="en-US" b="1" i="1" dirty="0">
                <a:latin typeface="Marker Felt Thin" panose="02000400000000000000" pitchFamily="2" charset="77"/>
              </a:rPr>
              <a:t>Wings 3 &amp; 4 – </a:t>
            </a:r>
            <a:r>
              <a:rPr lang="zh-TW" altLang="en-US" b="1" dirty="0">
                <a:latin typeface="Marker Felt Thin" panose="02000400000000000000" pitchFamily="2" charset="77"/>
              </a:rPr>
              <a:t>象</a:t>
            </a:r>
            <a:r>
              <a:rPr lang="en-US" dirty="0">
                <a:latin typeface="Marker Felt Thin" panose="02000400000000000000" pitchFamily="2" charset="77"/>
              </a:rPr>
              <a:t>/</a:t>
            </a:r>
            <a:r>
              <a:rPr lang="zh-TW" altLang="en-US" b="1" dirty="0">
                <a:latin typeface="Marker Felt Thin" panose="02000400000000000000" pitchFamily="2" charset="77"/>
              </a:rPr>
              <a:t>像 傳</a:t>
            </a:r>
            <a:r>
              <a:rPr lang="en-US" b="1" i="1" dirty="0">
                <a:latin typeface="Marker Felt Thin" panose="02000400000000000000" pitchFamily="2" charset="77"/>
              </a:rPr>
              <a:t> </a:t>
            </a:r>
            <a:r>
              <a:rPr lang="en-US" b="1" i="1" dirty="0" err="1">
                <a:latin typeface="Marker Felt Thin" panose="02000400000000000000" pitchFamily="2" charset="77"/>
              </a:rPr>
              <a:t>Xiàng</a:t>
            </a:r>
            <a:r>
              <a:rPr lang="en-US" b="1" i="1" dirty="0">
                <a:latin typeface="Marker Felt Thin" panose="02000400000000000000" pitchFamily="2" charset="77"/>
              </a:rPr>
              <a:t> </a:t>
            </a:r>
            <a:r>
              <a:rPr lang="en-US" b="1" i="1" dirty="0" err="1">
                <a:latin typeface="Marker Felt Thin" panose="02000400000000000000" pitchFamily="2" charset="77"/>
              </a:rPr>
              <a:t>Zhuàn</a:t>
            </a:r>
            <a:r>
              <a:rPr lang="en-US" b="1" i="1" dirty="0">
                <a:latin typeface="Marker Felt Thin" panose="02000400000000000000" pitchFamily="2" charset="77"/>
              </a:rPr>
              <a:t>:</a:t>
            </a:r>
            <a:br>
              <a:rPr lang="en-US" dirty="0">
                <a:latin typeface="Marker Felt Thin" panose="02000400000000000000" pitchFamily="2" charset="77"/>
              </a:rPr>
            </a:br>
            <a:r>
              <a:rPr lang="en-US" b="1" i="1" dirty="0">
                <a:latin typeface="Marker Felt Thin" panose="02000400000000000000" pitchFamily="2" charset="77"/>
              </a:rPr>
              <a:t>Commentary on the Images/Symbols</a:t>
            </a:r>
            <a:endParaRPr lang="en-US" dirty="0">
              <a:latin typeface="Marker Felt Thin" panose="02000400000000000000" pitchFamily="2" charset="77"/>
            </a:endParaRPr>
          </a:p>
        </p:txBody>
      </p:sp>
      <p:sp>
        <p:nvSpPr>
          <p:cNvPr id="3" name="Content Placeholder 2">
            <a:extLst>
              <a:ext uri="{FF2B5EF4-FFF2-40B4-BE49-F238E27FC236}">
                <a16:creationId xmlns:a16="http://schemas.microsoft.com/office/drawing/2014/main" id="{0CB82E7B-9AEE-0340-9F17-6B4585C18B09}"/>
              </a:ext>
            </a:extLst>
          </p:cNvPr>
          <p:cNvSpPr>
            <a:spLocks noGrp="1"/>
          </p:cNvSpPr>
          <p:nvPr>
            <p:ph idx="1"/>
          </p:nvPr>
        </p:nvSpPr>
        <p:spPr/>
        <p:txBody>
          <a:bodyPr>
            <a:normAutofit/>
          </a:bodyPr>
          <a:lstStyle/>
          <a:p>
            <a:pPr algn="ctr"/>
            <a:r>
              <a:rPr lang="en-US" sz="1800" b="1" dirty="0"/>
              <a:t>PY = Xiang</a:t>
            </a:r>
            <a:r>
              <a:rPr lang="en-US" sz="1800" dirty="0"/>
              <a:t>	WG = Hsiang</a:t>
            </a:r>
            <a:r>
              <a:rPr lang="en-US" dirty="0"/>
              <a:t>	</a:t>
            </a:r>
          </a:p>
          <a:p>
            <a:r>
              <a:rPr lang="en-US" dirty="0"/>
              <a:t>There are two distinct commentaries here.</a:t>
            </a:r>
          </a:p>
          <a:p>
            <a:r>
              <a:rPr lang="en-US" dirty="0"/>
              <a:t>One known as the Greater/Larger Images (Da Xiang) </a:t>
            </a:r>
            <a:br>
              <a:rPr lang="en-US" dirty="0"/>
            </a:br>
            <a:r>
              <a:rPr lang="en-US" dirty="0"/>
              <a:t>and one called the Smaller/Lesser Images (Xiao Xiang), </a:t>
            </a:r>
          </a:p>
          <a:p>
            <a:r>
              <a:rPr lang="en-US" dirty="0"/>
              <a:t>These are not the two wings as one might initially suppose, </a:t>
            </a:r>
            <a:br>
              <a:rPr lang="en-US" dirty="0"/>
            </a:br>
            <a:r>
              <a:rPr lang="en-US" dirty="0"/>
              <a:t>but </a:t>
            </a:r>
            <a:r>
              <a:rPr lang="en-US" b="1" dirty="0"/>
              <a:t>two different texts</a:t>
            </a:r>
            <a:r>
              <a:rPr lang="en-US" dirty="0"/>
              <a:t>.</a:t>
            </a:r>
            <a:br>
              <a:rPr lang="en-US" dirty="0"/>
            </a:br>
            <a:r>
              <a:rPr lang="en-US" dirty="0"/>
              <a:t>The Greater Images pertain to the hexagram, </a:t>
            </a:r>
            <a:br>
              <a:rPr lang="en-US" dirty="0"/>
            </a:br>
            <a:r>
              <a:rPr lang="en-US" dirty="0"/>
              <a:t>whereas the Lesser Images pertain to the line texts.</a:t>
            </a:r>
          </a:p>
          <a:p>
            <a:r>
              <a:rPr lang="en-US" sz="1900" dirty="0"/>
              <a:t>They are however, also split, into </a:t>
            </a:r>
            <a:r>
              <a:rPr lang="en-US" sz="1900" b="1" dirty="0"/>
              <a:t>two wings </a:t>
            </a:r>
            <a:r>
              <a:rPr lang="en-US" sz="1900" dirty="0"/>
              <a:t>as a result of dividing the hexagrams into upper (1-30) </a:t>
            </a:r>
            <a:br>
              <a:rPr lang="en-US" sz="1900" dirty="0"/>
            </a:br>
            <a:r>
              <a:rPr lang="en-US" sz="1900" dirty="0"/>
              <a:t>and lower (31-64) canons, as it was for Wings 1 &amp; 2.</a:t>
            </a:r>
          </a:p>
          <a:p>
            <a:endParaRPr lang="en-US" dirty="0"/>
          </a:p>
        </p:txBody>
      </p:sp>
    </p:spTree>
    <p:extLst>
      <p:ext uri="{BB962C8B-B14F-4D97-AF65-F5344CB8AC3E}">
        <p14:creationId xmlns:p14="http://schemas.microsoft.com/office/powerpoint/2010/main" val="3595671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B3166-FC8E-6A49-A007-10B664BD56A5}"/>
              </a:ext>
            </a:extLst>
          </p:cNvPr>
          <p:cNvSpPr>
            <a:spLocks noGrp="1"/>
          </p:cNvSpPr>
          <p:nvPr>
            <p:ph type="title"/>
          </p:nvPr>
        </p:nvSpPr>
        <p:spPr/>
        <p:txBody>
          <a:bodyPr/>
          <a:lstStyle/>
          <a:p>
            <a:pPr algn="ctr"/>
            <a:r>
              <a:rPr lang="en-US" b="1" dirty="0">
                <a:latin typeface="Marker Felt Thin" panose="02000400000000000000" pitchFamily="2" charset="77"/>
              </a:rPr>
              <a:t>The Da Xiang</a:t>
            </a:r>
            <a:endParaRPr lang="en-US" dirty="0">
              <a:latin typeface="Marker Felt Thin" panose="02000400000000000000" pitchFamily="2" charset="77"/>
            </a:endParaRPr>
          </a:p>
        </p:txBody>
      </p:sp>
      <p:sp>
        <p:nvSpPr>
          <p:cNvPr id="3" name="Content Placeholder 2">
            <a:extLst>
              <a:ext uri="{FF2B5EF4-FFF2-40B4-BE49-F238E27FC236}">
                <a16:creationId xmlns:a16="http://schemas.microsoft.com/office/drawing/2014/main" id="{5DD03E59-385E-564E-B0DB-8E812FF1705C}"/>
              </a:ext>
            </a:extLst>
          </p:cNvPr>
          <p:cNvSpPr>
            <a:spLocks noGrp="1"/>
          </p:cNvSpPr>
          <p:nvPr>
            <p:ph idx="1"/>
          </p:nvPr>
        </p:nvSpPr>
        <p:spPr/>
        <p:txBody>
          <a:bodyPr>
            <a:normAutofit/>
          </a:bodyPr>
          <a:lstStyle/>
          <a:p>
            <a:r>
              <a:rPr lang="en-US" dirty="0"/>
              <a:t>The </a:t>
            </a:r>
            <a:r>
              <a:rPr lang="en-US" b="1" dirty="0"/>
              <a:t>Da Xiang Commentary</a:t>
            </a:r>
            <a:r>
              <a:rPr lang="en-US" dirty="0"/>
              <a:t> identifies the two trigrams for each hexagram, and the lesson(s) that a </a:t>
            </a:r>
            <a:r>
              <a:rPr lang="en-US" dirty="0" err="1"/>
              <a:t>jun-zi</a:t>
            </a:r>
            <a:r>
              <a:rPr lang="en-US" dirty="0"/>
              <a:t> or the ancient kings (founding fathers) extracted, based on understanding of them.</a:t>
            </a:r>
          </a:p>
          <a:p>
            <a:r>
              <a:rPr lang="en-US" dirty="0"/>
              <a:t>There are 64 of these.  They are relatively short and formulaic.</a:t>
            </a:r>
          </a:p>
          <a:p>
            <a:r>
              <a:rPr lang="en-US" dirty="0"/>
              <a:t>They range in length from 8 to 22 characters, and total 997 characters</a:t>
            </a:r>
          </a:p>
          <a:p>
            <a:r>
              <a:rPr lang="en-US" dirty="0"/>
              <a:t>This total includes the two characters that start each line, </a:t>
            </a:r>
            <a:br>
              <a:rPr lang="en-US" dirty="0"/>
            </a:br>
            <a:r>
              <a:rPr lang="en-US" dirty="0"/>
              <a:t>	Xiang Yue = The Image says:, </a:t>
            </a:r>
            <a:br>
              <a:rPr lang="en-US" dirty="0"/>
            </a:br>
            <a:r>
              <a:rPr lang="en-US" dirty="0"/>
              <a:t>	which account for 128 characters, </a:t>
            </a:r>
            <a:br>
              <a:rPr lang="en-US" dirty="0"/>
            </a:br>
            <a:r>
              <a:rPr lang="en-US" dirty="0"/>
              <a:t>	leaving 869 for the actual content of the commentary.</a:t>
            </a:r>
          </a:p>
        </p:txBody>
      </p:sp>
    </p:spTree>
    <p:extLst>
      <p:ext uri="{BB962C8B-B14F-4D97-AF65-F5344CB8AC3E}">
        <p14:creationId xmlns:p14="http://schemas.microsoft.com/office/powerpoint/2010/main" val="258513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D70BE-57C5-0E43-82BF-565450AD723A}"/>
              </a:ext>
            </a:extLst>
          </p:cNvPr>
          <p:cNvSpPr>
            <a:spLocks noGrp="1"/>
          </p:cNvSpPr>
          <p:nvPr>
            <p:ph type="title"/>
          </p:nvPr>
        </p:nvSpPr>
        <p:spPr/>
        <p:txBody>
          <a:bodyPr/>
          <a:lstStyle/>
          <a:p>
            <a:pPr algn="ctr"/>
            <a:r>
              <a:rPr lang="en-US" b="1" dirty="0">
                <a:latin typeface="Marker Felt Thin" panose="02000400000000000000" pitchFamily="2" charset="77"/>
              </a:rPr>
              <a:t>The Xiao Xiang</a:t>
            </a:r>
            <a:endParaRPr lang="en-US" dirty="0">
              <a:latin typeface="Marker Felt Thin" panose="02000400000000000000" pitchFamily="2" charset="77"/>
            </a:endParaRPr>
          </a:p>
        </p:txBody>
      </p:sp>
      <p:sp>
        <p:nvSpPr>
          <p:cNvPr id="3" name="Content Placeholder 2">
            <a:extLst>
              <a:ext uri="{FF2B5EF4-FFF2-40B4-BE49-F238E27FC236}">
                <a16:creationId xmlns:a16="http://schemas.microsoft.com/office/drawing/2014/main" id="{003BC6A3-476D-514A-8210-421044EC167D}"/>
              </a:ext>
            </a:extLst>
          </p:cNvPr>
          <p:cNvSpPr>
            <a:spLocks noGrp="1"/>
          </p:cNvSpPr>
          <p:nvPr>
            <p:ph idx="1"/>
          </p:nvPr>
        </p:nvSpPr>
        <p:spPr/>
        <p:txBody>
          <a:bodyPr/>
          <a:lstStyle/>
          <a:p>
            <a:r>
              <a:rPr lang="en-US" dirty="0"/>
              <a:t>The </a:t>
            </a:r>
            <a:r>
              <a:rPr lang="en-US" b="1" dirty="0"/>
              <a:t>Xiao Xiang</a:t>
            </a:r>
            <a:r>
              <a:rPr lang="en-US" dirty="0"/>
              <a:t> is a </a:t>
            </a:r>
            <a:r>
              <a:rPr lang="en-US" b="1" dirty="0"/>
              <a:t>commentary on the line text </a:t>
            </a:r>
            <a:br>
              <a:rPr lang="en-US" b="1" dirty="0"/>
            </a:br>
            <a:r>
              <a:rPr lang="en-US" b="1" dirty="0"/>
              <a:t>	</a:t>
            </a:r>
            <a:r>
              <a:rPr lang="en-US" dirty="0"/>
              <a:t>for line of each of the 64 hexagrams.</a:t>
            </a:r>
          </a:p>
          <a:p>
            <a:r>
              <a:rPr lang="en-US" dirty="0"/>
              <a:t>Thus, there are 384 of these (6x64).</a:t>
            </a:r>
          </a:p>
          <a:p>
            <a:r>
              <a:rPr lang="en-US" dirty="0"/>
              <a:t>Wilhelm identifies them as  </a:t>
            </a:r>
            <a:r>
              <a:rPr lang="en-US" i="1" dirty="0"/>
              <a:t>b)</a:t>
            </a:r>
            <a:r>
              <a:rPr lang="en-US" dirty="0"/>
              <a:t> under the line texts in Book III of his work.</a:t>
            </a:r>
          </a:p>
          <a:p>
            <a:r>
              <a:rPr lang="en-US" dirty="0"/>
              <a:t>This text is more like the Tuan commentary and could be considered an extension of it.</a:t>
            </a:r>
          </a:p>
          <a:p>
            <a:r>
              <a:rPr lang="en-US" dirty="0"/>
              <a:t>It </a:t>
            </a:r>
            <a:r>
              <a:rPr lang="en-US" i="1" dirty="0"/>
              <a:t>does </a:t>
            </a:r>
            <a:r>
              <a:rPr lang="en-US" b="1" i="1" dirty="0"/>
              <a:t>not</a:t>
            </a:r>
            <a:r>
              <a:rPr lang="en-US" dirty="0"/>
              <a:t> deal with the trigrams or their images as the name might suggest.</a:t>
            </a:r>
          </a:p>
          <a:p>
            <a:endParaRPr lang="en-US" dirty="0"/>
          </a:p>
        </p:txBody>
      </p:sp>
    </p:spTree>
    <p:extLst>
      <p:ext uri="{BB962C8B-B14F-4D97-AF65-F5344CB8AC3E}">
        <p14:creationId xmlns:p14="http://schemas.microsoft.com/office/powerpoint/2010/main" val="4165454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03ADD-49A8-FA42-B2D5-424F03BDDD0A}"/>
              </a:ext>
            </a:extLst>
          </p:cNvPr>
          <p:cNvSpPr>
            <a:spLocks noGrp="1"/>
          </p:cNvSpPr>
          <p:nvPr>
            <p:ph type="title"/>
          </p:nvPr>
        </p:nvSpPr>
        <p:spPr/>
        <p:txBody>
          <a:bodyPr anchor="ctr">
            <a:normAutofit fontScale="90000"/>
          </a:bodyPr>
          <a:lstStyle/>
          <a:p>
            <a:pPr algn="ctr"/>
            <a:r>
              <a:rPr lang="en-US" sz="3600" b="1" i="1" dirty="0">
                <a:latin typeface="Marker Felt Thin" panose="02000400000000000000" pitchFamily="2" charset="77"/>
              </a:rPr>
              <a:t>Wings 5 &amp; 6 – </a:t>
            </a:r>
            <a:r>
              <a:rPr lang="zh-TW" altLang="en-US" sz="3600" b="1" dirty="0">
                <a:latin typeface="Marker Felt Thin" panose="02000400000000000000" pitchFamily="2" charset="77"/>
              </a:rPr>
              <a:t>大 傳</a:t>
            </a:r>
            <a:r>
              <a:rPr lang="en-US" sz="3600" b="1" i="1" dirty="0">
                <a:latin typeface="Marker Felt Thin" panose="02000400000000000000" pitchFamily="2" charset="77"/>
              </a:rPr>
              <a:t> </a:t>
            </a:r>
            <a:r>
              <a:rPr lang="en-US" sz="3600" b="1" i="1" dirty="0" err="1">
                <a:latin typeface="Marker Felt Thin" panose="02000400000000000000" pitchFamily="2" charset="77"/>
              </a:rPr>
              <a:t>Dà</a:t>
            </a:r>
            <a:r>
              <a:rPr lang="en-US" sz="3600" b="1" i="1" dirty="0">
                <a:latin typeface="Marker Felt Thin" panose="02000400000000000000" pitchFamily="2" charset="77"/>
              </a:rPr>
              <a:t> </a:t>
            </a:r>
            <a:r>
              <a:rPr lang="en-US" sz="3600" b="1" i="1" dirty="0" err="1">
                <a:latin typeface="Marker Felt Thin" panose="02000400000000000000" pitchFamily="2" charset="77"/>
              </a:rPr>
              <a:t>Zhuàn</a:t>
            </a:r>
            <a:r>
              <a:rPr lang="en-US" sz="3600" b="1" i="1" dirty="0">
                <a:latin typeface="Marker Felt Thin" panose="02000400000000000000" pitchFamily="2" charset="77"/>
              </a:rPr>
              <a:t>:  The Great Commentary</a:t>
            </a:r>
            <a:br>
              <a:rPr lang="en-US" sz="3100" dirty="0">
                <a:latin typeface="Marker Felt Thin" panose="02000400000000000000" pitchFamily="2" charset="77"/>
              </a:rPr>
            </a:br>
            <a:r>
              <a:rPr lang="en-US" sz="3100" i="1" dirty="0">
                <a:latin typeface="Marker Felt Thin" panose="02000400000000000000" pitchFamily="2" charset="77"/>
              </a:rPr>
              <a:t>aka </a:t>
            </a:r>
            <a:r>
              <a:rPr lang="zh-TW" altLang="en-US" sz="3100" dirty="0">
                <a:latin typeface="Marker Felt Thin" panose="02000400000000000000" pitchFamily="2" charset="77"/>
              </a:rPr>
              <a:t>繫 辭 傳</a:t>
            </a:r>
            <a:r>
              <a:rPr lang="zh-TW" altLang="en-US" sz="3100" i="1" dirty="0">
                <a:latin typeface="Marker Felt Thin" panose="02000400000000000000" pitchFamily="2" charset="77"/>
              </a:rPr>
              <a:t> </a:t>
            </a:r>
            <a:r>
              <a:rPr lang="en-US" sz="3100" i="1" dirty="0" err="1">
                <a:latin typeface="Marker Felt Thin" panose="02000400000000000000" pitchFamily="2" charset="77"/>
              </a:rPr>
              <a:t>Xì</a:t>
            </a:r>
            <a:r>
              <a:rPr lang="en-US" sz="3100" i="1" dirty="0">
                <a:latin typeface="Marker Felt Thin" panose="02000400000000000000" pitchFamily="2" charset="77"/>
              </a:rPr>
              <a:t> </a:t>
            </a:r>
            <a:r>
              <a:rPr lang="en-US" sz="3100" i="1" dirty="0" err="1">
                <a:latin typeface="Marker Felt Thin" panose="02000400000000000000" pitchFamily="2" charset="77"/>
              </a:rPr>
              <a:t>Cí</a:t>
            </a:r>
            <a:r>
              <a:rPr lang="en-US" sz="3100" i="1" dirty="0">
                <a:latin typeface="Marker Felt Thin" panose="02000400000000000000" pitchFamily="2" charset="77"/>
              </a:rPr>
              <a:t> </a:t>
            </a:r>
            <a:r>
              <a:rPr lang="en-US" sz="3100" i="1" dirty="0" err="1">
                <a:latin typeface="Marker Felt Thin" panose="02000400000000000000" pitchFamily="2" charset="77"/>
              </a:rPr>
              <a:t>Zhuàn</a:t>
            </a:r>
            <a:r>
              <a:rPr lang="en-US" sz="3100" i="1" dirty="0">
                <a:latin typeface="Marker Felt Thin" panose="02000400000000000000" pitchFamily="2" charset="77"/>
              </a:rPr>
              <a:t>: Comments on the Appended Statements</a:t>
            </a:r>
            <a:endParaRPr lang="en-US" dirty="0">
              <a:latin typeface="Marker Felt Thin" panose="02000400000000000000" pitchFamily="2" charset="77"/>
            </a:endParaRPr>
          </a:p>
        </p:txBody>
      </p:sp>
      <p:sp>
        <p:nvSpPr>
          <p:cNvPr id="3" name="Content Placeholder 2">
            <a:extLst>
              <a:ext uri="{FF2B5EF4-FFF2-40B4-BE49-F238E27FC236}">
                <a16:creationId xmlns:a16="http://schemas.microsoft.com/office/drawing/2014/main" id="{DA607B84-4144-EA43-8A80-3E8B4C08F7CE}"/>
              </a:ext>
            </a:extLst>
          </p:cNvPr>
          <p:cNvSpPr>
            <a:spLocks noGrp="1"/>
          </p:cNvSpPr>
          <p:nvPr>
            <p:ph idx="1"/>
          </p:nvPr>
        </p:nvSpPr>
        <p:spPr/>
        <p:txBody>
          <a:bodyPr>
            <a:normAutofit fontScale="92500" lnSpcReduction="10000"/>
          </a:bodyPr>
          <a:lstStyle/>
          <a:p>
            <a:pPr algn="ctr"/>
            <a:r>
              <a:rPr lang="en-US" dirty="0"/>
              <a:t>PY = Da	WG = Ta </a:t>
            </a:r>
            <a:r>
              <a:rPr lang="en-US" sz="1600" dirty="0"/>
              <a:t>(‘t’ without an apostrophe is pronounced like a ‘d’)</a:t>
            </a:r>
          </a:p>
          <a:p>
            <a:r>
              <a:rPr lang="en-US" dirty="0"/>
              <a:t>How we should translate the title is something of an issue here.</a:t>
            </a:r>
            <a:br>
              <a:rPr lang="en-US" dirty="0"/>
            </a:br>
            <a:r>
              <a:rPr lang="en-US" dirty="0"/>
              <a:t>Most sources have dubbed it the Great Treatise. </a:t>
            </a:r>
          </a:p>
          <a:p>
            <a:r>
              <a:rPr lang="en-US" dirty="0"/>
              <a:t> </a:t>
            </a:r>
            <a:r>
              <a:rPr lang="en-US" dirty="0" err="1"/>
              <a:t>Zhuan</a:t>
            </a:r>
            <a:r>
              <a:rPr lang="en-US" dirty="0"/>
              <a:t> literally means ‘to comment on’, or ‘a commentary’, thus I translate it as the Great Commentary, or Great Comments, or Enlarged Commentary, rather than, Great Treatise.</a:t>
            </a:r>
          </a:p>
          <a:p>
            <a:r>
              <a:rPr lang="en-US" dirty="0"/>
              <a:t>We often translate </a:t>
            </a:r>
            <a:r>
              <a:rPr lang="zh-TW" altLang="en-US" dirty="0"/>
              <a:t>論</a:t>
            </a:r>
            <a:r>
              <a:rPr lang="en-US" dirty="0"/>
              <a:t> </a:t>
            </a:r>
            <a:r>
              <a:rPr lang="en-US" dirty="0" err="1"/>
              <a:t>lùn</a:t>
            </a:r>
            <a:r>
              <a:rPr lang="en-US" dirty="0"/>
              <a:t> as ‘a treatise’ too, though that could also perhaps be better translated as a ‘Discussion or Discourse’, freeing up </a:t>
            </a:r>
            <a:r>
              <a:rPr lang="en-US" i="1" dirty="0"/>
              <a:t>treatise</a:t>
            </a:r>
            <a:r>
              <a:rPr lang="en-US" dirty="0"/>
              <a:t> altogether. </a:t>
            </a:r>
          </a:p>
          <a:p>
            <a:r>
              <a:rPr lang="en-US" dirty="0"/>
              <a:t>The most famous example is the </a:t>
            </a:r>
            <a:r>
              <a:rPr lang="en-US" b="1" dirty="0" err="1"/>
              <a:t>Lún</a:t>
            </a:r>
            <a:r>
              <a:rPr lang="en-US" b="1" dirty="0"/>
              <a:t> </a:t>
            </a:r>
            <a:r>
              <a:rPr lang="en-US" b="1" dirty="0" err="1"/>
              <a:t>Yǔ</a:t>
            </a:r>
            <a:r>
              <a:rPr lang="en-US" b="1" dirty="0"/>
              <a:t>, </a:t>
            </a:r>
            <a:r>
              <a:rPr lang="en-US" dirty="0"/>
              <a:t>usually translated as </a:t>
            </a:r>
            <a:br>
              <a:rPr lang="en-US" dirty="0"/>
            </a:br>
            <a:r>
              <a:rPr lang="en-US" dirty="0"/>
              <a:t>The Analects (of Confucius) or Confucian Analects. </a:t>
            </a:r>
            <a:r>
              <a:rPr lang="en-US" sz="1500" dirty="0"/>
              <a:t>(the 2</a:t>
            </a:r>
            <a:r>
              <a:rPr lang="en-US" sz="1500" baseline="30000" dirty="0"/>
              <a:t>nd</a:t>
            </a:r>
            <a:r>
              <a:rPr lang="en-US" sz="1500" dirty="0"/>
              <a:t> tone </a:t>
            </a:r>
            <a:r>
              <a:rPr lang="en-US" sz="1500" dirty="0" err="1"/>
              <a:t>lún</a:t>
            </a:r>
            <a:r>
              <a:rPr lang="en-US" sz="1500" dirty="0"/>
              <a:t> is reserved for this text)</a:t>
            </a:r>
          </a:p>
          <a:p>
            <a:endParaRPr lang="en-US" dirty="0"/>
          </a:p>
        </p:txBody>
      </p:sp>
    </p:spTree>
    <p:extLst>
      <p:ext uri="{BB962C8B-B14F-4D97-AF65-F5344CB8AC3E}">
        <p14:creationId xmlns:p14="http://schemas.microsoft.com/office/powerpoint/2010/main" val="2547729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DA72C-C7C3-194E-A5B0-EAF1D9C6A95D}"/>
              </a:ext>
            </a:extLst>
          </p:cNvPr>
          <p:cNvSpPr>
            <a:spLocks noGrp="1"/>
          </p:cNvSpPr>
          <p:nvPr>
            <p:ph type="title"/>
          </p:nvPr>
        </p:nvSpPr>
        <p:spPr/>
        <p:txBody>
          <a:bodyPr>
            <a:normAutofit/>
          </a:bodyPr>
          <a:lstStyle/>
          <a:p>
            <a:pPr algn="ctr"/>
            <a:r>
              <a:rPr lang="en-US" sz="4800" b="1" dirty="0">
                <a:latin typeface="Marker Felt Thin" panose="02000400000000000000" pitchFamily="2" charset="77"/>
              </a:rPr>
              <a:t>Da </a:t>
            </a:r>
            <a:r>
              <a:rPr lang="en-US" sz="4800" b="1" dirty="0" err="1">
                <a:latin typeface="Marker Felt Thin" panose="02000400000000000000" pitchFamily="2" charset="77"/>
              </a:rPr>
              <a:t>Zhuan</a:t>
            </a:r>
            <a:endParaRPr lang="en-US" sz="4800" b="1" dirty="0">
              <a:latin typeface="Marker Felt Thin" panose="02000400000000000000" pitchFamily="2" charset="77"/>
            </a:endParaRPr>
          </a:p>
        </p:txBody>
      </p:sp>
      <p:sp>
        <p:nvSpPr>
          <p:cNvPr id="3" name="Content Placeholder 2">
            <a:extLst>
              <a:ext uri="{FF2B5EF4-FFF2-40B4-BE49-F238E27FC236}">
                <a16:creationId xmlns:a16="http://schemas.microsoft.com/office/drawing/2014/main" id="{B43DB080-4E11-7349-BBB1-9C2B6E89BBFC}"/>
              </a:ext>
            </a:extLst>
          </p:cNvPr>
          <p:cNvSpPr>
            <a:spLocks noGrp="1"/>
          </p:cNvSpPr>
          <p:nvPr>
            <p:ph idx="1"/>
          </p:nvPr>
        </p:nvSpPr>
        <p:spPr/>
        <p:txBody>
          <a:bodyPr/>
          <a:lstStyle/>
          <a:p>
            <a:r>
              <a:rPr lang="en-US" dirty="0"/>
              <a:t>Given its importance, relatively few translations of the Da </a:t>
            </a:r>
            <a:r>
              <a:rPr lang="en-US" dirty="0" err="1"/>
              <a:t>Zhuan</a:t>
            </a:r>
            <a:r>
              <a:rPr lang="en-US" dirty="0"/>
              <a:t> exist in English.</a:t>
            </a:r>
          </a:p>
          <a:p>
            <a:r>
              <a:rPr lang="en-US" dirty="0"/>
              <a:t>In chronological order they are:  James </a:t>
            </a:r>
            <a:r>
              <a:rPr lang="en-US" dirty="0" err="1"/>
              <a:t>Legge</a:t>
            </a:r>
            <a:r>
              <a:rPr lang="en-US" dirty="0"/>
              <a:t> (1899),   Wilhelm/</a:t>
            </a:r>
            <a:r>
              <a:rPr lang="en-US" dirty="0" err="1"/>
              <a:t>Baynes</a:t>
            </a:r>
            <a:r>
              <a:rPr lang="en-US" dirty="0"/>
              <a:t> (1950),  (constitutes the bulk of Book II)</a:t>
            </a:r>
          </a:p>
          <a:p>
            <a:r>
              <a:rPr lang="en-US" dirty="0"/>
              <a:t>Gerald Swanson (1974) (dissertation),  Wu Jing-</a:t>
            </a:r>
            <a:r>
              <a:rPr lang="en-US" dirty="0" err="1"/>
              <a:t>nuan</a:t>
            </a:r>
            <a:r>
              <a:rPr lang="en-US" dirty="0"/>
              <a:t> (1991),  </a:t>
            </a:r>
            <a:br>
              <a:rPr lang="en-US" dirty="0"/>
            </a:br>
            <a:r>
              <a:rPr lang="en-US" dirty="0"/>
              <a:t>Richard Lynn (1994),  Richard </a:t>
            </a:r>
            <a:r>
              <a:rPr lang="en-US" dirty="0" err="1"/>
              <a:t>Rutt</a:t>
            </a:r>
            <a:r>
              <a:rPr lang="en-US" dirty="0"/>
              <a:t> (1996)</a:t>
            </a:r>
          </a:p>
          <a:p>
            <a:r>
              <a:rPr lang="en-US" dirty="0"/>
              <a:t>and the only dedicated book, by Stephen </a:t>
            </a:r>
            <a:r>
              <a:rPr lang="en-US" dirty="0" err="1"/>
              <a:t>Karcher</a:t>
            </a:r>
            <a:r>
              <a:rPr lang="en-US" dirty="0"/>
              <a:t> (2000).</a:t>
            </a:r>
          </a:p>
          <a:p>
            <a:endParaRPr lang="en-US" dirty="0"/>
          </a:p>
        </p:txBody>
      </p:sp>
    </p:spTree>
    <p:extLst>
      <p:ext uri="{BB962C8B-B14F-4D97-AF65-F5344CB8AC3E}">
        <p14:creationId xmlns:p14="http://schemas.microsoft.com/office/powerpoint/2010/main" val="2086912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3E93D-A6E4-AC47-B6D4-26A3B68D9405}"/>
              </a:ext>
            </a:extLst>
          </p:cNvPr>
          <p:cNvSpPr>
            <a:spLocks noGrp="1"/>
          </p:cNvSpPr>
          <p:nvPr>
            <p:ph type="title"/>
          </p:nvPr>
        </p:nvSpPr>
        <p:spPr/>
        <p:txBody>
          <a:bodyPr>
            <a:normAutofit/>
          </a:bodyPr>
          <a:lstStyle/>
          <a:p>
            <a:pPr algn="ctr"/>
            <a:r>
              <a:rPr lang="en-US" sz="4800" b="1" dirty="0">
                <a:latin typeface="Marker Felt Thin" panose="02000400000000000000" pitchFamily="2" charset="77"/>
              </a:rPr>
              <a:t>Da </a:t>
            </a:r>
            <a:r>
              <a:rPr lang="en-US" sz="4800" b="1" dirty="0" err="1">
                <a:latin typeface="Marker Felt Thin" panose="02000400000000000000" pitchFamily="2" charset="77"/>
              </a:rPr>
              <a:t>Zhuan</a:t>
            </a:r>
            <a:endParaRPr lang="en-US" sz="4800" dirty="0"/>
          </a:p>
        </p:txBody>
      </p:sp>
      <p:sp>
        <p:nvSpPr>
          <p:cNvPr id="3" name="Content Placeholder 2">
            <a:extLst>
              <a:ext uri="{FF2B5EF4-FFF2-40B4-BE49-F238E27FC236}">
                <a16:creationId xmlns:a16="http://schemas.microsoft.com/office/drawing/2014/main" id="{26346B17-CC08-294B-829B-950F44C43B87}"/>
              </a:ext>
            </a:extLst>
          </p:cNvPr>
          <p:cNvSpPr>
            <a:spLocks noGrp="1"/>
          </p:cNvSpPr>
          <p:nvPr>
            <p:ph idx="1"/>
          </p:nvPr>
        </p:nvSpPr>
        <p:spPr/>
        <p:txBody>
          <a:bodyPr>
            <a:normAutofit/>
          </a:bodyPr>
          <a:lstStyle/>
          <a:p>
            <a:r>
              <a:rPr lang="en-US" sz="2400" dirty="0"/>
              <a:t>The Da </a:t>
            </a:r>
            <a:r>
              <a:rPr lang="en-US" sz="2400" dirty="0" err="1"/>
              <a:t>Zhuan</a:t>
            </a:r>
            <a:r>
              <a:rPr lang="en-US" sz="2400" dirty="0"/>
              <a:t> constitutes two of the 10 Wings and are designated as Wings 5 &amp; 6.</a:t>
            </a:r>
          </a:p>
          <a:p>
            <a:r>
              <a:rPr lang="en-US" dirty="0"/>
              <a:t>This is however, because the work itself is divided into two parts,</a:t>
            </a:r>
            <a:br>
              <a:rPr lang="en-US" dirty="0"/>
            </a:br>
            <a:r>
              <a:rPr lang="en-US" dirty="0"/>
              <a:t>	not for the two canons reason.</a:t>
            </a:r>
          </a:p>
          <a:p>
            <a:r>
              <a:rPr lang="en-US" sz="2400" dirty="0"/>
              <a:t>The two parts are usually differentiated by Roman numerals as Part I or II.</a:t>
            </a:r>
            <a:r>
              <a:rPr lang="en-US" dirty="0"/>
              <a:t> </a:t>
            </a:r>
          </a:p>
          <a:p>
            <a:r>
              <a:rPr lang="en-US" sz="2400" dirty="0"/>
              <a:t>In each of the two parts there are 12 subsections (Wu divides into 11 each), </a:t>
            </a:r>
            <a:br>
              <a:rPr lang="en-US" dirty="0"/>
            </a:br>
            <a:r>
              <a:rPr lang="en-US" sz="2400" dirty="0"/>
              <a:t>which are further delineated into paragraphs or lines which are also numbered for clarity.  Wilhelm and </a:t>
            </a:r>
            <a:r>
              <a:rPr lang="en-US" sz="2400" dirty="0" err="1"/>
              <a:t>Rutt</a:t>
            </a:r>
            <a:r>
              <a:rPr lang="en-US" sz="2400" dirty="0"/>
              <a:t> have titled the subsections.</a:t>
            </a:r>
          </a:p>
          <a:p>
            <a:r>
              <a:rPr lang="en-US" sz="2400" dirty="0" err="1"/>
              <a:t>Rutt’s</a:t>
            </a:r>
            <a:r>
              <a:rPr lang="en-US" sz="2400" dirty="0"/>
              <a:t> are more synoptic, so I list his first, but include both versions here.  </a:t>
            </a:r>
            <a:br>
              <a:rPr lang="en-US" dirty="0"/>
            </a:br>
            <a:endParaRPr lang="en-US" dirty="0"/>
          </a:p>
          <a:p>
            <a:r>
              <a:rPr lang="en-US" dirty="0"/>
              <a:t>There are clear parallels to be seen between the two Parts/Wings.</a:t>
            </a:r>
          </a:p>
          <a:p>
            <a:endParaRPr lang="en-US" dirty="0"/>
          </a:p>
        </p:txBody>
      </p:sp>
    </p:spTree>
    <p:extLst>
      <p:ext uri="{BB962C8B-B14F-4D97-AF65-F5344CB8AC3E}">
        <p14:creationId xmlns:p14="http://schemas.microsoft.com/office/powerpoint/2010/main" val="1444652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A0BF1-047B-BA4D-A2AC-50C5156465F1}"/>
              </a:ext>
            </a:extLst>
          </p:cNvPr>
          <p:cNvSpPr>
            <a:spLocks noGrp="1"/>
          </p:cNvSpPr>
          <p:nvPr>
            <p:ph type="title"/>
          </p:nvPr>
        </p:nvSpPr>
        <p:spPr/>
        <p:txBody>
          <a:bodyPr/>
          <a:lstStyle/>
          <a:p>
            <a:pPr algn="ctr"/>
            <a:r>
              <a:rPr lang="en-US" b="1" dirty="0">
                <a:latin typeface="Marker Felt Thin" panose="02000400000000000000" pitchFamily="2" charset="77"/>
              </a:rPr>
              <a:t>Da </a:t>
            </a:r>
            <a:r>
              <a:rPr lang="en-US" b="1" dirty="0" err="1">
                <a:latin typeface="Marker Felt Thin" panose="02000400000000000000" pitchFamily="2" charset="77"/>
              </a:rPr>
              <a:t>Zhuan</a:t>
            </a:r>
            <a:r>
              <a:rPr lang="en-US" b="1" dirty="0">
                <a:latin typeface="Marker Felt Thin" panose="02000400000000000000" pitchFamily="2" charset="77"/>
              </a:rPr>
              <a:t> – Part I = Wing 5</a:t>
            </a:r>
            <a:br>
              <a:rPr lang="en-US" b="1" dirty="0">
                <a:latin typeface="Marker Felt Thin" panose="02000400000000000000" pitchFamily="2" charset="77"/>
              </a:rPr>
            </a:br>
            <a:r>
              <a:rPr lang="en-US" sz="3200" b="1" dirty="0">
                <a:latin typeface="Marker Felt Thin" panose="02000400000000000000" pitchFamily="2" charset="77"/>
              </a:rPr>
              <a:t>12 Subsections</a:t>
            </a:r>
            <a:endParaRPr lang="en-US" dirty="0"/>
          </a:p>
        </p:txBody>
      </p:sp>
      <p:sp>
        <p:nvSpPr>
          <p:cNvPr id="3" name="Content Placeholder 2">
            <a:extLst>
              <a:ext uri="{FF2B5EF4-FFF2-40B4-BE49-F238E27FC236}">
                <a16:creationId xmlns:a16="http://schemas.microsoft.com/office/drawing/2014/main" id="{DBB68394-4D2B-A649-BB3C-0D5F25BCC8CE}"/>
              </a:ext>
            </a:extLst>
          </p:cNvPr>
          <p:cNvSpPr>
            <a:spLocks noGrp="1"/>
          </p:cNvSpPr>
          <p:nvPr>
            <p:ph idx="1"/>
          </p:nvPr>
        </p:nvSpPr>
        <p:spPr/>
        <p:txBody>
          <a:bodyPr>
            <a:normAutofit fontScale="55000" lnSpcReduction="20000"/>
          </a:bodyPr>
          <a:lstStyle/>
          <a:p>
            <a:pPr marL="0" indent="0">
              <a:buNone/>
            </a:pPr>
            <a:r>
              <a:rPr lang="en-US" sz="2900" dirty="0"/>
              <a:t>     #	</a:t>
            </a:r>
            <a:r>
              <a:rPr lang="en-US" sz="2900" b="1" u="sng" dirty="0"/>
              <a:t>Section Titles</a:t>
            </a:r>
            <a:r>
              <a:rPr lang="en-US" sz="2900" u="sng" dirty="0"/>
              <a:t>	</a:t>
            </a:r>
            <a:r>
              <a:rPr lang="en-US" sz="2900" b="1" dirty="0"/>
              <a:t>	</a:t>
            </a:r>
            <a:r>
              <a:rPr lang="en-US" sz="2900" b="1" u="sng" dirty="0"/>
              <a:t># of Paragraphs / Lines</a:t>
            </a:r>
            <a:r>
              <a:rPr lang="en-US" sz="2900" b="1" dirty="0"/>
              <a:t>	</a:t>
            </a:r>
            <a:r>
              <a:rPr lang="en-US" sz="2900" b="1" u="sng" dirty="0"/>
              <a:t>Wilhelm  p. 280			</a:t>
            </a:r>
            <a:endParaRPr lang="en-US" sz="2900" dirty="0"/>
          </a:p>
          <a:p>
            <a:r>
              <a:rPr lang="en-US" sz="2900" dirty="0"/>
              <a:t>1.	Cosmic Analogies			8		p. 280	Changes in the Universe</a:t>
            </a:r>
          </a:p>
          <a:p>
            <a:r>
              <a:rPr lang="en-US" sz="2900" dirty="0"/>
              <a:t>2.	Omens				6		p. 287	On Composition &amp; Use</a:t>
            </a:r>
          </a:p>
          <a:p>
            <a:r>
              <a:rPr lang="en-US" sz="2900" dirty="0"/>
              <a:t>3.	Statements (Judgments)		5		p. 290	On the Words Attached</a:t>
            </a:r>
          </a:p>
          <a:p>
            <a:r>
              <a:rPr lang="en-US" sz="2900" dirty="0"/>
              <a:t>4.	Yi &amp; Dao				4		p. 293	Deeper Implications</a:t>
            </a:r>
          </a:p>
          <a:p>
            <a:r>
              <a:rPr lang="en-US" sz="2900" dirty="0"/>
              <a:t>5.	Dao &amp; Yin-yang			9		p. 297	Dao: Light &amp; Dark Power</a:t>
            </a:r>
          </a:p>
          <a:p>
            <a:r>
              <a:rPr lang="en-US" sz="2900" dirty="0"/>
              <a:t>6.	Yi embraces Heaven &amp; Earth		3		p. 301	Dao Applied to the Book</a:t>
            </a:r>
          </a:p>
          <a:p>
            <a:r>
              <a:rPr lang="en-US" sz="2900" dirty="0"/>
              <a:t>7.	Yi is Supreme			2		p. 302	Effects of the Book on Man</a:t>
            </a:r>
          </a:p>
          <a:p>
            <a:r>
              <a:rPr lang="en-US" sz="2900" dirty="0"/>
              <a:t>8.	Line Commentaries			11		p. 304	Use of the Appended Explanations</a:t>
            </a:r>
          </a:p>
          <a:p>
            <a:r>
              <a:rPr lang="en-US" sz="2900" dirty="0"/>
              <a:t>9.	Stalk Counting Symbolism		10		p. 308	On the Oracle</a:t>
            </a:r>
          </a:p>
          <a:p>
            <a:r>
              <a:rPr lang="en-US" sz="2900" dirty="0"/>
              <a:t>10.	The Fourfold Dao of Yi			7		p. 314	The Fourfold Use of the Book</a:t>
            </a:r>
          </a:p>
          <a:p>
            <a:r>
              <a:rPr lang="en-US" sz="2900" dirty="0"/>
              <a:t>11.	The Sages and Spirits			9		p. 316	On the Yarrow Stalks</a:t>
            </a:r>
          </a:p>
          <a:p>
            <a:r>
              <a:rPr lang="en-US" sz="2900" dirty="0"/>
              <a:t>12.	Miscellany				7		p. 321	Summary</a:t>
            </a:r>
          </a:p>
          <a:p>
            <a:endParaRPr lang="en-US" dirty="0"/>
          </a:p>
        </p:txBody>
      </p:sp>
    </p:spTree>
    <p:extLst>
      <p:ext uri="{BB962C8B-B14F-4D97-AF65-F5344CB8AC3E}">
        <p14:creationId xmlns:p14="http://schemas.microsoft.com/office/powerpoint/2010/main" val="1721997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6D29A-3855-C049-B970-1CC3E7906D2E}"/>
              </a:ext>
            </a:extLst>
          </p:cNvPr>
          <p:cNvSpPr>
            <a:spLocks noGrp="1"/>
          </p:cNvSpPr>
          <p:nvPr>
            <p:ph type="title"/>
          </p:nvPr>
        </p:nvSpPr>
        <p:spPr/>
        <p:txBody>
          <a:bodyPr/>
          <a:lstStyle/>
          <a:p>
            <a:pPr algn="ctr"/>
            <a:r>
              <a:rPr lang="en-US" b="1" dirty="0">
                <a:latin typeface="Marker Felt Thin" panose="02000400000000000000" pitchFamily="2" charset="77"/>
              </a:rPr>
              <a:t>Da </a:t>
            </a:r>
            <a:r>
              <a:rPr lang="en-US" b="1" dirty="0" err="1">
                <a:latin typeface="Marker Felt Thin" panose="02000400000000000000" pitchFamily="2" charset="77"/>
              </a:rPr>
              <a:t>Zhuan</a:t>
            </a:r>
            <a:r>
              <a:rPr lang="en-US" b="1" dirty="0">
                <a:latin typeface="Marker Felt Thin" panose="02000400000000000000" pitchFamily="2" charset="77"/>
              </a:rPr>
              <a:t> – Part II = Wing 6</a:t>
            </a:r>
            <a:br>
              <a:rPr lang="en-US" b="1" dirty="0">
                <a:latin typeface="Marker Felt Thin" panose="02000400000000000000" pitchFamily="2" charset="77"/>
              </a:rPr>
            </a:br>
            <a:r>
              <a:rPr lang="en-US" sz="3200" b="1" dirty="0">
                <a:latin typeface="Marker Felt Thin" panose="02000400000000000000" pitchFamily="2" charset="77"/>
              </a:rPr>
              <a:t>12 Subsections</a:t>
            </a:r>
            <a:endParaRPr lang="en-US" dirty="0"/>
          </a:p>
        </p:txBody>
      </p:sp>
      <p:sp>
        <p:nvSpPr>
          <p:cNvPr id="3" name="Content Placeholder 2">
            <a:extLst>
              <a:ext uri="{FF2B5EF4-FFF2-40B4-BE49-F238E27FC236}">
                <a16:creationId xmlns:a16="http://schemas.microsoft.com/office/drawing/2014/main" id="{4139040D-40DF-5646-81B2-0700B92C4C1A}"/>
              </a:ext>
            </a:extLst>
          </p:cNvPr>
          <p:cNvSpPr>
            <a:spLocks noGrp="1"/>
          </p:cNvSpPr>
          <p:nvPr>
            <p:ph idx="1"/>
          </p:nvPr>
        </p:nvSpPr>
        <p:spPr/>
        <p:txBody>
          <a:bodyPr>
            <a:normAutofit fontScale="55000" lnSpcReduction="20000"/>
          </a:bodyPr>
          <a:lstStyle/>
          <a:p>
            <a:pPr marL="0" indent="0">
              <a:buNone/>
            </a:pPr>
            <a:r>
              <a:rPr lang="en-US" sz="2900" dirty="0"/>
              <a:t>     #	</a:t>
            </a:r>
            <a:r>
              <a:rPr lang="en-US" sz="2900" b="1" u="sng" dirty="0"/>
              <a:t>Section Titles</a:t>
            </a:r>
            <a:r>
              <a:rPr lang="en-US" sz="2900" u="sng" dirty="0"/>
              <a:t>	</a:t>
            </a:r>
            <a:r>
              <a:rPr lang="en-US" sz="2900" b="1" dirty="0"/>
              <a:t>	</a:t>
            </a:r>
            <a:r>
              <a:rPr lang="en-US" sz="2900" b="1" u="sng" dirty="0"/>
              <a:t># of Paragraphs / Lines</a:t>
            </a:r>
            <a:r>
              <a:rPr lang="en-US" sz="2900" b="1" dirty="0"/>
              <a:t>	</a:t>
            </a:r>
            <a:r>
              <a:rPr lang="en-US" sz="2900" b="1" u="sng" dirty="0"/>
              <a:t>Wilhelm  p. 325			</a:t>
            </a:r>
            <a:br>
              <a:rPr lang="en-US" sz="2900" b="1" u="sng" dirty="0"/>
            </a:br>
            <a:endParaRPr lang="en-US" sz="2900" dirty="0"/>
          </a:p>
          <a:p>
            <a:r>
              <a:rPr lang="en-US" sz="2900" dirty="0"/>
              <a:t>1.	Cosmic Analogies			8		p. 325	On the Signs and Lines</a:t>
            </a:r>
          </a:p>
          <a:p>
            <a:r>
              <a:rPr lang="en-US" sz="2900" dirty="0"/>
              <a:t>2.	The Sage Inventions			13		p. 328	History of Civilization</a:t>
            </a:r>
          </a:p>
          <a:p>
            <a:r>
              <a:rPr lang="en-US" sz="2900" dirty="0"/>
              <a:t>3.	The Figures and their Statements		4		p. 336	The Structure of Hexagrams</a:t>
            </a:r>
          </a:p>
          <a:p>
            <a:r>
              <a:rPr lang="en-US" sz="2900" dirty="0"/>
              <a:t>4.	The Trigrams			3		p. 337	The Nature of the Trigrams</a:t>
            </a:r>
          </a:p>
          <a:p>
            <a:r>
              <a:rPr lang="en-US" sz="2900" dirty="0"/>
              <a:t>5.	Line Commentaries			14		p. 338	Explanation of Lines</a:t>
            </a:r>
          </a:p>
          <a:p>
            <a:r>
              <a:rPr lang="en-US" sz="2900" dirty="0"/>
              <a:t>6.	The Statements (Judgments)		4		p. 343	On the Nature of the Book</a:t>
            </a:r>
          </a:p>
          <a:p>
            <a:r>
              <a:rPr lang="en-US" sz="2900" dirty="0"/>
              <a:t>7.	Uses of Nine Hexagrams		4		p. 345	9 Hexagrams and Character</a:t>
            </a:r>
          </a:p>
          <a:p>
            <a:r>
              <a:rPr lang="en-US" sz="2900" dirty="0"/>
              <a:t>8.	Alternation			4		p. 348	Using the Changes: Lines</a:t>
            </a:r>
          </a:p>
          <a:p>
            <a:r>
              <a:rPr lang="en-US" sz="2900" dirty="0"/>
              <a:t>9.	Line Positions			6		p. 349	Lines (cont.)</a:t>
            </a:r>
          </a:p>
          <a:p>
            <a:r>
              <a:rPr lang="en-US" sz="2900" dirty="0"/>
              <a:t>10.	Yi Contains all Dao			2		p. 351	Lines (cont.)</a:t>
            </a:r>
          </a:p>
          <a:p>
            <a:r>
              <a:rPr lang="en-US" sz="2900" dirty="0"/>
              <a:t>11.	Cautions				1		p. 352	The Value of Caution</a:t>
            </a:r>
          </a:p>
          <a:p>
            <a:r>
              <a:rPr lang="en-US" sz="2900" dirty="0"/>
              <a:t>12.	Miscellany				7		p. 353	Summary</a:t>
            </a:r>
          </a:p>
          <a:p>
            <a:endParaRPr lang="en-US" dirty="0"/>
          </a:p>
        </p:txBody>
      </p:sp>
    </p:spTree>
    <p:extLst>
      <p:ext uri="{BB962C8B-B14F-4D97-AF65-F5344CB8AC3E}">
        <p14:creationId xmlns:p14="http://schemas.microsoft.com/office/powerpoint/2010/main" val="3619989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E71E3-E11B-1848-A739-DF760F8FA659}"/>
              </a:ext>
            </a:extLst>
          </p:cNvPr>
          <p:cNvSpPr>
            <a:spLocks noGrp="1"/>
          </p:cNvSpPr>
          <p:nvPr>
            <p:ph type="title"/>
          </p:nvPr>
        </p:nvSpPr>
        <p:spPr/>
        <p:txBody>
          <a:bodyPr>
            <a:noAutofit/>
          </a:bodyPr>
          <a:lstStyle/>
          <a:p>
            <a:pPr algn="ctr"/>
            <a:r>
              <a:rPr lang="en-US" b="1" i="1" dirty="0">
                <a:latin typeface="Marker Felt Thin" panose="02000400000000000000" pitchFamily="2" charset="77"/>
              </a:rPr>
              <a:t>Wing 7 – </a:t>
            </a:r>
            <a:r>
              <a:rPr lang="zh-TW" altLang="en-US" b="1" dirty="0">
                <a:latin typeface="Marker Felt Thin" panose="02000400000000000000" pitchFamily="2" charset="77"/>
              </a:rPr>
              <a:t>文 言</a:t>
            </a:r>
            <a:r>
              <a:rPr lang="en-US" b="1" i="1" dirty="0">
                <a:latin typeface="Marker Felt Thin" panose="02000400000000000000" pitchFamily="2" charset="77"/>
              </a:rPr>
              <a:t> </a:t>
            </a:r>
            <a:r>
              <a:rPr lang="en-US" b="1" i="1" dirty="0" err="1">
                <a:latin typeface="Marker Felt Thin" panose="02000400000000000000" pitchFamily="2" charset="77"/>
              </a:rPr>
              <a:t>Wén</a:t>
            </a:r>
            <a:r>
              <a:rPr lang="en-US" b="1" i="1" dirty="0">
                <a:latin typeface="Marker Felt Thin" panose="02000400000000000000" pitchFamily="2" charset="77"/>
              </a:rPr>
              <a:t> </a:t>
            </a:r>
            <a:r>
              <a:rPr lang="en-US" b="1" i="1" dirty="0" err="1">
                <a:latin typeface="Marker Felt Thin" panose="02000400000000000000" pitchFamily="2" charset="77"/>
              </a:rPr>
              <a:t>Yán</a:t>
            </a:r>
            <a:r>
              <a:rPr lang="en-US" b="1" i="1" dirty="0">
                <a:latin typeface="Marker Felt Thin" panose="02000400000000000000" pitchFamily="2" charset="77"/>
              </a:rPr>
              <a:t>:  Words on the Text</a:t>
            </a:r>
            <a:endParaRPr lang="en-US" b="1" dirty="0">
              <a:latin typeface="Marker Felt Thin" panose="02000400000000000000" pitchFamily="2" charset="77"/>
            </a:endParaRPr>
          </a:p>
        </p:txBody>
      </p:sp>
      <p:sp>
        <p:nvSpPr>
          <p:cNvPr id="3" name="Content Placeholder 2">
            <a:extLst>
              <a:ext uri="{FF2B5EF4-FFF2-40B4-BE49-F238E27FC236}">
                <a16:creationId xmlns:a16="http://schemas.microsoft.com/office/drawing/2014/main" id="{81CEF82F-7108-FD4E-8621-138A17319078}"/>
              </a:ext>
            </a:extLst>
          </p:cNvPr>
          <p:cNvSpPr>
            <a:spLocks noGrp="1"/>
          </p:cNvSpPr>
          <p:nvPr>
            <p:ph idx="1"/>
          </p:nvPr>
        </p:nvSpPr>
        <p:spPr/>
        <p:txBody>
          <a:bodyPr>
            <a:normAutofit/>
          </a:bodyPr>
          <a:lstStyle/>
          <a:p>
            <a:r>
              <a:rPr lang="en-US" dirty="0"/>
              <a:t>Wen is the same wen as in Wen Wang (King Wen), </a:t>
            </a:r>
            <a:br>
              <a:rPr lang="en-US" dirty="0"/>
            </a:br>
            <a:r>
              <a:rPr lang="en-US" dirty="0"/>
              <a:t>so could be translated as ‘</a:t>
            </a:r>
            <a:r>
              <a:rPr lang="en-US" i="1" dirty="0"/>
              <a:t>On </a:t>
            </a:r>
            <a:r>
              <a:rPr lang="en-US" b="1" i="1" dirty="0"/>
              <a:t>Wen’s Words’</a:t>
            </a:r>
            <a:br>
              <a:rPr lang="en-US" b="1" i="1" dirty="0"/>
            </a:br>
            <a:r>
              <a:rPr lang="en-US" sz="2000" dirty="0"/>
              <a:t>Wilhelm:	</a:t>
            </a:r>
            <a:r>
              <a:rPr lang="en-US" sz="2000" b="1" i="1" dirty="0"/>
              <a:t>Words</a:t>
            </a:r>
            <a:r>
              <a:rPr lang="en-US" sz="2000" dirty="0"/>
              <a:t> of</a:t>
            </a:r>
            <a:br>
              <a:rPr lang="en-US" sz="2000" dirty="0"/>
            </a:br>
            <a:r>
              <a:rPr lang="en-US" sz="2000" dirty="0" err="1"/>
              <a:t>Rutt</a:t>
            </a:r>
            <a:r>
              <a:rPr lang="en-US" sz="2000" dirty="0"/>
              <a:t>:		</a:t>
            </a:r>
            <a:r>
              <a:rPr lang="en-US" sz="2000" b="1" i="1" dirty="0"/>
              <a:t>Words</a:t>
            </a:r>
            <a:r>
              <a:rPr lang="en-US" sz="2000" i="1" dirty="0"/>
              <a:t> (Glosses or Elegant Words)</a:t>
            </a:r>
            <a:br>
              <a:rPr lang="en-US" sz="2000" i="1" dirty="0"/>
            </a:br>
            <a:r>
              <a:rPr lang="en-US" sz="2000" dirty="0"/>
              <a:t>Nielsen:	</a:t>
            </a:r>
            <a:r>
              <a:rPr lang="en-US" sz="2000" b="1" i="1" dirty="0"/>
              <a:t>Refined Words</a:t>
            </a:r>
            <a:endParaRPr lang="en-US" sz="2000" dirty="0"/>
          </a:p>
          <a:p>
            <a:pPr marL="0" indent="0">
              <a:buNone/>
            </a:pPr>
            <a:endParaRPr lang="en-US" sz="2000" dirty="0"/>
          </a:p>
          <a:p>
            <a:r>
              <a:rPr lang="en-US" dirty="0"/>
              <a:t>This commentary is brief and only deals with the first two hexagrams (which are the doorways to the other 62)</a:t>
            </a:r>
            <a:br>
              <a:rPr lang="en-US" dirty="0"/>
            </a:br>
            <a:r>
              <a:rPr lang="en-US" sz="2000" dirty="0"/>
              <a:t>The Wing may be brief, but Wei Tat wrote a 600 page translation of it.</a:t>
            </a:r>
          </a:p>
          <a:p>
            <a:r>
              <a:rPr lang="en-US" dirty="0"/>
              <a:t>It comments on both Judgment and Line texts, i.e. there are two parts to this wing, (actually four, lines &amp; J/D comments for both H:1 &amp; 2)</a:t>
            </a:r>
          </a:p>
          <a:p>
            <a:endParaRPr lang="en-US" dirty="0"/>
          </a:p>
        </p:txBody>
      </p:sp>
    </p:spTree>
    <p:extLst>
      <p:ext uri="{BB962C8B-B14F-4D97-AF65-F5344CB8AC3E}">
        <p14:creationId xmlns:p14="http://schemas.microsoft.com/office/powerpoint/2010/main" val="4057573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4B189-9214-274A-B3B1-6C8839B21E15}"/>
              </a:ext>
            </a:extLst>
          </p:cNvPr>
          <p:cNvSpPr>
            <a:spLocks noGrp="1"/>
          </p:cNvSpPr>
          <p:nvPr>
            <p:ph type="title"/>
          </p:nvPr>
        </p:nvSpPr>
        <p:spPr/>
        <p:txBody>
          <a:bodyPr/>
          <a:lstStyle/>
          <a:p>
            <a:pPr algn="ctr"/>
            <a:r>
              <a:rPr lang="en-US" b="1" i="1" dirty="0">
                <a:latin typeface="Marker Felt Thin" panose="02000400000000000000" pitchFamily="2" charset="77"/>
              </a:rPr>
              <a:t>Wing 7 – </a:t>
            </a:r>
            <a:r>
              <a:rPr lang="en-US" b="1" i="1" dirty="0" err="1">
                <a:latin typeface="Marker Felt Thin" panose="02000400000000000000" pitchFamily="2" charset="77"/>
              </a:rPr>
              <a:t>Wén</a:t>
            </a:r>
            <a:r>
              <a:rPr lang="en-US" b="1" i="1" dirty="0">
                <a:latin typeface="Marker Felt Thin" panose="02000400000000000000" pitchFamily="2" charset="77"/>
              </a:rPr>
              <a:t> </a:t>
            </a:r>
            <a:r>
              <a:rPr lang="en-US" b="1" i="1" dirty="0" err="1">
                <a:latin typeface="Marker Felt Thin" panose="02000400000000000000" pitchFamily="2" charset="77"/>
              </a:rPr>
              <a:t>Yán</a:t>
            </a:r>
            <a:endParaRPr lang="en-US" dirty="0"/>
          </a:p>
        </p:txBody>
      </p:sp>
      <p:sp>
        <p:nvSpPr>
          <p:cNvPr id="3" name="Content Placeholder 2">
            <a:extLst>
              <a:ext uri="{FF2B5EF4-FFF2-40B4-BE49-F238E27FC236}">
                <a16:creationId xmlns:a16="http://schemas.microsoft.com/office/drawing/2014/main" id="{68445C4F-D7DD-0541-8554-798CBC42C82E}"/>
              </a:ext>
            </a:extLst>
          </p:cNvPr>
          <p:cNvSpPr>
            <a:spLocks noGrp="1"/>
          </p:cNvSpPr>
          <p:nvPr>
            <p:ph idx="1"/>
          </p:nvPr>
        </p:nvSpPr>
        <p:spPr/>
        <p:txBody>
          <a:bodyPr>
            <a:normAutofit/>
          </a:bodyPr>
          <a:lstStyle/>
          <a:p>
            <a:r>
              <a:rPr lang="en-US" sz="2600" dirty="0"/>
              <a:t>In Wilhelm these are found in Book III and listed under a heading called</a:t>
            </a:r>
            <a:br>
              <a:rPr lang="en-US" sz="2400" dirty="0"/>
            </a:br>
            <a:r>
              <a:rPr lang="en-US" dirty="0"/>
              <a:t>	</a:t>
            </a:r>
            <a:r>
              <a:rPr lang="en-US" i="1" dirty="0"/>
              <a:t>On the Hexagram as a Whole.</a:t>
            </a:r>
            <a:endParaRPr lang="en-US" dirty="0"/>
          </a:p>
          <a:p>
            <a:r>
              <a:rPr lang="en-US" dirty="0"/>
              <a:t>There are actually four distinct commentaries for Hexagram 1.</a:t>
            </a:r>
          </a:p>
          <a:p>
            <a:r>
              <a:rPr lang="en-US" dirty="0"/>
              <a:t>These are labeled: </a:t>
            </a:r>
            <a:r>
              <a:rPr lang="en-US" i="1" dirty="0"/>
              <a:t>a),  b),  c), </a:t>
            </a:r>
            <a:r>
              <a:rPr lang="en-US" dirty="0"/>
              <a:t>and </a:t>
            </a:r>
            <a:r>
              <a:rPr lang="en-US" i="1" dirty="0"/>
              <a:t> d)  	(see p.375–385)</a:t>
            </a:r>
            <a:endParaRPr lang="en-US" dirty="0"/>
          </a:p>
          <a:p>
            <a:r>
              <a:rPr lang="en-US" dirty="0"/>
              <a:t>There is only one for Hexagram 2		</a:t>
            </a:r>
            <a:r>
              <a:rPr lang="en-US" i="1" dirty="0"/>
              <a:t>(see p.392–397)</a:t>
            </a:r>
            <a:r>
              <a:rPr lang="en-US" dirty="0"/>
              <a:t>.</a:t>
            </a:r>
          </a:p>
          <a:p>
            <a:r>
              <a:rPr lang="en-US" dirty="0"/>
              <a:t>This commentary is considered to be an important source of information concerning the </a:t>
            </a:r>
            <a:r>
              <a:rPr lang="en-US" b="1" dirty="0"/>
              <a:t>four terms</a:t>
            </a:r>
            <a:r>
              <a:rPr lang="en-US" dirty="0"/>
              <a:t>: </a:t>
            </a:r>
            <a:r>
              <a:rPr lang="en-US" i="1" dirty="0"/>
              <a:t>yuan, </a:t>
            </a:r>
            <a:r>
              <a:rPr lang="en-US" i="1" dirty="0" err="1"/>
              <a:t>heng</a:t>
            </a:r>
            <a:r>
              <a:rPr lang="en-US" i="1" dirty="0"/>
              <a:t>, li, </a:t>
            </a:r>
            <a:r>
              <a:rPr lang="en-US" i="1" dirty="0" err="1"/>
              <a:t>zhen</a:t>
            </a:r>
            <a:r>
              <a:rPr lang="en-US" dirty="0"/>
              <a:t>.</a:t>
            </a:r>
          </a:p>
          <a:p>
            <a:r>
              <a:rPr lang="en-US" dirty="0"/>
              <a:t>We will revisit them later.</a:t>
            </a:r>
          </a:p>
        </p:txBody>
      </p:sp>
    </p:spTree>
    <p:extLst>
      <p:ext uri="{BB962C8B-B14F-4D97-AF65-F5344CB8AC3E}">
        <p14:creationId xmlns:p14="http://schemas.microsoft.com/office/powerpoint/2010/main" val="1466500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CB84B-F77C-8146-BB1A-7391EB556445}"/>
              </a:ext>
            </a:extLst>
          </p:cNvPr>
          <p:cNvSpPr>
            <a:spLocks noGrp="1"/>
          </p:cNvSpPr>
          <p:nvPr>
            <p:ph type="title"/>
          </p:nvPr>
        </p:nvSpPr>
        <p:spPr/>
        <p:txBody>
          <a:bodyPr/>
          <a:lstStyle/>
          <a:p>
            <a:pPr algn="ctr"/>
            <a:r>
              <a:rPr lang="en-US" b="1" dirty="0">
                <a:latin typeface="Marker Felt Thin" panose="02000400000000000000" pitchFamily="2" charset="77"/>
              </a:rPr>
              <a:t>Intro</a:t>
            </a:r>
            <a:br>
              <a:rPr lang="en-US" b="1" dirty="0">
                <a:latin typeface="Marker Felt Thin" panose="02000400000000000000" pitchFamily="2" charset="77"/>
              </a:rPr>
            </a:br>
            <a:r>
              <a:rPr lang="en-US" sz="3600" b="1" dirty="0">
                <a:latin typeface="Marker Felt Thin" panose="02000400000000000000" pitchFamily="2" charset="77"/>
              </a:rPr>
              <a:t>Defining the term </a:t>
            </a:r>
            <a:r>
              <a:rPr lang="en-US" sz="3600" b="1" dirty="0" err="1">
                <a:latin typeface="Marker Felt Thin" panose="02000400000000000000" pitchFamily="2" charset="77"/>
              </a:rPr>
              <a:t>Zhuan</a:t>
            </a:r>
            <a:endParaRPr lang="en-US" b="1" dirty="0">
              <a:latin typeface="Marker Felt Thin" panose="02000400000000000000" pitchFamily="2" charset="77"/>
            </a:endParaRPr>
          </a:p>
        </p:txBody>
      </p:sp>
      <p:sp>
        <p:nvSpPr>
          <p:cNvPr id="3" name="Content Placeholder 2">
            <a:extLst>
              <a:ext uri="{FF2B5EF4-FFF2-40B4-BE49-F238E27FC236}">
                <a16:creationId xmlns:a16="http://schemas.microsoft.com/office/drawing/2014/main" id="{062F018D-69F5-8B45-85A2-CAD85CFDA5F0}"/>
              </a:ext>
            </a:extLst>
          </p:cNvPr>
          <p:cNvSpPr>
            <a:spLocks noGrp="1"/>
          </p:cNvSpPr>
          <p:nvPr>
            <p:ph idx="1"/>
          </p:nvPr>
        </p:nvSpPr>
        <p:spPr/>
        <p:txBody>
          <a:bodyPr>
            <a:normAutofit fontScale="92500" lnSpcReduction="10000"/>
          </a:bodyPr>
          <a:lstStyle/>
          <a:p>
            <a:r>
              <a:rPr lang="en-US" dirty="0"/>
              <a:t>The most significant of the 10 Wings philosophically, is the 5th &amp; 6th, known as the </a:t>
            </a:r>
            <a:r>
              <a:rPr lang="en-US" b="1" dirty="0"/>
              <a:t>Great Treatise</a:t>
            </a:r>
            <a:r>
              <a:rPr lang="en-US" dirty="0"/>
              <a:t> </a:t>
            </a:r>
          </a:p>
          <a:p>
            <a:r>
              <a:rPr lang="en-US" dirty="0"/>
              <a:t>(</a:t>
            </a:r>
            <a:r>
              <a:rPr lang="zh-TW" altLang="en-US" dirty="0"/>
              <a:t>大傳 </a:t>
            </a:r>
            <a:r>
              <a:rPr lang="en-US" dirty="0" err="1"/>
              <a:t>Dà</a:t>
            </a:r>
            <a:r>
              <a:rPr lang="en-US" dirty="0"/>
              <a:t> </a:t>
            </a:r>
            <a:r>
              <a:rPr lang="en-US" dirty="0" err="1"/>
              <a:t>Zhuàn</a:t>
            </a:r>
            <a:r>
              <a:rPr lang="en-US" dirty="0"/>
              <a:t>). This Wing comprises the bulk of Book II in the Wilhelm translation. (pp. 280-355)</a:t>
            </a:r>
          </a:p>
          <a:p>
            <a:r>
              <a:rPr lang="en-US" dirty="0"/>
              <a:t>Stephen </a:t>
            </a:r>
            <a:r>
              <a:rPr lang="en-US" dirty="0" err="1"/>
              <a:t>Karcher</a:t>
            </a:r>
            <a:r>
              <a:rPr lang="en-US" dirty="0"/>
              <a:t> has more recently produced a version entitled </a:t>
            </a:r>
            <a:r>
              <a:rPr lang="en-US" cap="small" dirty="0"/>
              <a:t>Ta </a:t>
            </a:r>
            <a:r>
              <a:rPr lang="en-US" cap="small" dirty="0" err="1"/>
              <a:t>Chuan</a:t>
            </a:r>
            <a:r>
              <a:rPr lang="en-US" dirty="0"/>
              <a:t>  The Great Treatise  The Key to Understanding the I Ching and Its Place in Your Life  (2000).</a:t>
            </a:r>
          </a:p>
          <a:p>
            <a:r>
              <a:rPr lang="en-US" dirty="0"/>
              <a:t>I propose a better translation of Da </a:t>
            </a:r>
            <a:r>
              <a:rPr lang="en-US" dirty="0" err="1"/>
              <a:t>Zhuan</a:t>
            </a:r>
            <a:r>
              <a:rPr lang="en-US" dirty="0"/>
              <a:t> would be the </a:t>
            </a:r>
            <a:r>
              <a:rPr lang="en-US" b="1" dirty="0"/>
              <a:t>Great Commentary</a:t>
            </a:r>
            <a:r>
              <a:rPr lang="en-US" dirty="0"/>
              <a:t>.</a:t>
            </a:r>
          </a:p>
          <a:p>
            <a:r>
              <a:rPr lang="en-US" dirty="0"/>
              <a:t>Because </a:t>
            </a:r>
            <a:r>
              <a:rPr lang="en-US" b="1" dirty="0" err="1"/>
              <a:t>zhuàn</a:t>
            </a:r>
            <a:r>
              <a:rPr lang="en-US" dirty="0"/>
              <a:t> literally means ‘</a:t>
            </a:r>
            <a:r>
              <a:rPr lang="en-US" b="1" dirty="0"/>
              <a:t>to comment on</a:t>
            </a:r>
            <a:r>
              <a:rPr lang="en-US" dirty="0"/>
              <a:t>’ or ‘</a:t>
            </a:r>
            <a:r>
              <a:rPr lang="en-US" b="1" dirty="0"/>
              <a:t>a commentary</a:t>
            </a:r>
            <a:r>
              <a:rPr lang="en-US" dirty="0"/>
              <a:t>’ </a:t>
            </a:r>
            <a:br>
              <a:rPr lang="en-US" dirty="0"/>
            </a:br>
            <a:r>
              <a:rPr lang="en-US" dirty="0"/>
              <a:t>and because we commonly translate </a:t>
            </a:r>
            <a:r>
              <a:rPr lang="en-US" dirty="0" err="1"/>
              <a:t>lùn</a:t>
            </a:r>
            <a:r>
              <a:rPr lang="en-US" dirty="0"/>
              <a:t> as ‘treatise’.</a:t>
            </a:r>
          </a:p>
        </p:txBody>
      </p:sp>
    </p:spTree>
    <p:extLst>
      <p:ext uri="{BB962C8B-B14F-4D97-AF65-F5344CB8AC3E}">
        <p14:creationId xmlns:p14="http://schemas.microsoft.com/office/powerpoint/2010/main" val="2244296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4580A-6D21-1047-B73F-4FC5FB9BA250}"/>
              </a:ext>
            </a:extLst>
          </p:cNvPr>
          <p:cNvSpPr>
            <a:spLocks noGrp="1"/>
          </p:cNvSpPr>
          <p:nvPr>
            <p:ph type="title"/>
          </p:nvPr>
        </p:nvSpPr>
        <p:spPr/>
        <p:txBody>
          <a:bodyPr/>
          <a:lstStyle/>
          <a:p>
            <a:pPr algn="ctr"/>
            <a:r>
              <a:rPr lang="en-US" b="1" i="1" dirty="0">
                <a:latin typeface="Marker Felt Thin" panose="02000400000000000000" pitchFamily="2" charset="77"/>
              </a:rPr>
              <a:t>Wing 7 – </a:t>
            </a:r>
            <a:r>
              <a:rPr lang="en-US" b="1" i="1" dirty="0" err="1">
                <a:latin typeface="Marker Felt Thin" panose="02000400000000000000" pitchFamily="2" charset="77"/>
              </a:rPr>
              <a:t>Wén</a:t>
            </a:r>
            <a:r>
              <a:rPr lang="en-US" b="1" i="1" dirty="0">
                <a:latin typeface="Marker Felt Thin" panose="02000400000000000000" pitchFamily="2" charset="77"/>
              </a:rPr>
              <a:t> </a:t>
            </a:r>
            <a:r>
              <a:rPr lang="en-US" b="1" i="1" dirty="0" err="1">
                <a:latin typeface="Marker Felt Thin" panose="02000400000000000000" pitchFamily="2" charset="77"/>
              </a:rPr>
              <a:t>Yán</a:t>
            </a:r>
            <a:endParaRPr lang="en-US" dirty="0"/>
          </a:p>
        </p:txBody>
      </p:sp>
      <p:sp>
        <p:nvSpPr>
          <p:cNvPr id="3" name="Content Placeholder 2">
            <a:extLst>
              <a:ext uri="{FF2B5EF4-FFF2-40B4-BE49-F238E27FC236}">
                <a16:creationId xmlns:a16="http://schemas.microsoft.com/office/drawing/2014/main" id="{BE6B3D4D-32A5-B341-9EDD-A323D6387470}"/>
              </a:ext>
            </a:extLst>
          </p:cNvPr>
          <p:cNvSpPr>
            <a:spLocks noGrp="1"/>
          </p:cNvSpPr>
          <p:nvPr>
            <p:ph idx="1"/>
          </p:nvPr>
        </p:nvSpPr>
        <p:spPr/>
        <p:txBody>
          <a:bodyPr>
            <a:normAutofit fontScale="92500" lnSpcReduction="20000"/>
          </a:bodyPr>
          <a:lstStyle/>
          <a:p>
            <a:r>
              <a:rPr lang="en-US" dirty="0"/>
              <a:t>Wei Tat’s 600 page tome </a:t>
            </a:r>
            <a:r>
              <a:rPr lang="en-US" b="1" i="1" dirty="0"/>
              <a:t>An Exposition of the I Ching</a:t>
            </a:r>
            <a:r>
              <a:rPr lang="en-US" dirty="0"/>
              <a:t> (1977) is a discussion of the ten Wings in general, with the bulk of its pages (119-588) devoted to all the specific commentaries on Hexagrams 1 &amp; 2.</a:t>
            </a:r>
            <a:br>
              <a:rPr lang="en-US" dirty="0"/>
            </a:br>
            <a:endParaRPr lang="en-US" dirty="0"/>
          </a:p>
          <a:p>
            <a:r>
              <a:rPr lang="en-US" dirty="0"/>
              <a:t>Hexagram 1 extends from p. 119-355</a:t>
            </a:r>
          </a:p>
          <a:p>
            <a:r>
              <a:rPr lang="en-US" dirty="0"/>
              <a:t>Hexagram 2 goes from p. 361-583.</a:t>
            </a:r>
          </a:p>
          <a:p>
            <a:r>
              <a:rPr lang="en-US" b="1" i="1" dirty="0"/>
              <a:t>Pertaining to this Wing:</a:t>
            </a:r>
            <a:endParaRPr lang="en-US" dirty="0"/>
          </a:p>
          <a:p>
            <a:r>
              <a:rPr lang="en-US" dirty="0"/>
              <a:t>Hex: 1 p. 267-355 = 86 pages		</a:t>
            </a:r>
            <a:r>
              <a:rPr lang="en-US" sz="2600" dirty="0"/>
              <a:t>(divided into 36 paragraphs)</a:t>
            </a:r>
            <a:r>
              <a:rPr lang="en-US" dirty="0"/>
              <a:t>	</a:t>
            </a:r>
          </a:p>
          <a:p>
            <a:r>
              <a:rPr lang="en-US" dirty="0"/>
              <a:t>Hex: 2 p. 521-583 = 62 pages		</a:t>
            </a:r>
            <a:r>
              <a:rPr lang="en-US" sz="2600" dirty="0"/>
              <a:t>(divided into 10 paragraphs)</a:t>
            </a:r>
            <a:r>
              <a:rPr lang="en-US" dirty="0"/>
              <a:t>	</a:t>
            </a:r>
          </a:p>
          <a:p>
            <a:endParaRPr lang="en-US" dirty="0"/>
          </a:p>
          <a:p>
            <a:pPr marL="0" indent="0">
              <a:buNone/>
            </a:pPr>
            <a:r>
              <a:rPr lang="en-US" dirty="0"/>
              <a:t>* There is a good presentation on the four attributes (p. 267-273), </a:t>
            </a:r>
            <a:br>
              <a:rPr lang="en-US" dirty="0"/>
            </a:br>
            <a:r>
              <a:rPr lang="en-US" dirty="0"/>
              <a:t>   which is continued under Hex 2 on p. 375-379.</a:t>
            </a:r>
          </a:p>
          <a:p>
            <a:endParaRPr lang="en-US" dirty="0"/>
          </a:p>
        </p:txBody>
      </p:sp>
    </p:spTree>
    <p:extLst>
      <p:ext uri="{BB962C8B-B14F-4D97-AF65-F5344CB8AC3E}">
        <p14:creationId xmlns:p14="http://schemas.microsoft.com/office/powerpoint/2010/main" val="2206519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F7B68-06FF-D24B-9492-1C7570DB225B}"/>
              </a:ext>
            </a:extLst>
          </p:cNvPr>
          <p:cNvSpPr>
            <a:spLocks noGrp="1"/>
          </p:cNvSpPr>
          <p:nvPr>
            <p:ph type="title"/>
          </p:nvPr>
        </p:nvSpPr>
        <p:spPr/>
        <p:txBody>
          <a:bodyPr>
            <a:noAutofit/>
          </a:bodyPr>
          <a:lstStyle/>
          <a:p>
            <a:pPr algn="ctr"/>
            <a:r>
              <a:rPr lang="en-US" sz="3600" b="1" i="1" dirty="0">
                <a:latin typeface="Marker Felt Thin" panose="02000400000000000000" pitchFamily="2" charset="77"/>
              </a:rPr>
              <a:t>Wing 8 – </a:t>
            </a:r>
            <a:r>
              <a:rPr lang="zh-TW" altLang="en-US" sz="3600" b="1" dirty="0">
                <a:latin typeface="Marker Felt Thin" panose="02000400000000000000" pitchFamily="2" charset="77"/>
              </a:rPr>
              <a:t>說 卦</a:t>
            </a:r>
            <a:r>
              <a:rPr lang="en-US" sz="3600" b="1" i="1" dirty="0">
                <a:latin typeface="Marker Felt Thin" panose="02000400000000000000" pitchFamily="2" charset="77"/>
              </a:rPr>
              <a:t> </a:t>
            </a:r>
            <a:r>
              <a:rPr lang="en-US" sz="3600" b="1" i="1" dirty="0" err="1">
                <a:latin typeface="Marker Felt Thin" panose="02000400000000000000" pitchFamily="2" charset="77"/>
              </a:rPr>
              <a:t>Shuō</a:t>
            </a:r>
            <a:r>
              <a:rPr lang="en-US" sz="3600" b="1" i="1" dirty="0">
                <a:latin typeface="Marker Felt Thin" panose="02000400000000000000" pitchFamily="2" charset="77"/>
              </a:rPr>
              <a:t> </a:t>
            </a:r>
            <a:r>
              <a:rPr lang="en-US" sz="3600" b="1" i="1" dirty="0" err="1">
                <a:latin typeface="Marker Felt Thin" panose="02000400000000000000" pitchFamily="2" charset="77"/>
              </a:rPr>
              <a:t>Guà</a:t>
            </a:r>
            <a:br>
              <a:rPr lang="en-US" sz="3200" dirty="0">
                <a:latin typeface="Marker Felt Thin" panose="02000400000000000000" pitchFamily="2" charset="77"/>
              </a:rPr>
            </a:br>
            <a:r>
              <a:rPr lang="en-US" sz="3200" b="1" i="1" dirty="0">
                <a:latin typeface="Marker Felt Thin" panose="02000400000000000000" pitchFamily="2" charset="77"/>
              </a:rPr>
              <a:t>Explaining the </a:t>
            </a:r>
            <a:r>
              <a:rPr lang="en-US" sz="3200" b="1" i="1" dirty="0" err="1">
                <a:latin typeface="Marker Felt Thin" panose="02000400000000000000" pitchFamily="2" charset="77"/>
              </a:rPr>
              <a:t>Gua</a:t>
            </a:r>
            <a:r>
              <a:rPr lang="en-US" sz="3200" b="1" i="1" dirty="0">
                <a:latin typeface="Marker Felt Thin" panose="02000400000000000000" pitchFamily="2" charset="77"/>
              </a:rPr>
              <a:t> </a:t>
            </a:r>
            <a:r>
              <a:rPr lang="en-US" sz="3200" i="1" dirty="0">
                <a:latin typeface="Marker Felt Thin" panose="02000400000000000000" pitchFamily="2" charset="77"/>
              </a:rPr>
              <a:t>(Hexagrams and/or </a:t>
            </a:r>
            <a:r>
              <a:rPr lang="en-US" sz="3200" b="1" i="1" dirty="0">
                <a:latin typeface="Marker Felt Thin" panose="02000400000000000000" pitchFamily="2" charset="77"/>
              </a:rPr>
              <a:t>Trigrams</a:t>
            </a:r>
            <a:r>
              <a:rPr lang="en-US" sz="3200" i="1" dirty="0">
                <a:latin typeface="Marker Felt Thin" panose="02000400000000000000" pitchFamily="2" charset="77"/>
              </a:rPr>
              <a:t>)</a:t>
            </a:r>
            <a:endParaRPr lang="en-US" sz="3600" dirty="0">
              <a:latin typeface="Marker Felt Thin" panose="02000400000000000000" pitchFamily="2" charset="77"/>
            </a:endParaRPr>
          </a:p>
        </p:txBody>
      </p:sp>
      <p:sp>
        <p:nvSpPr>
          <p:cNvPr id="3" name="Content Placeholder 2">
            <a:extLst>
              <a:ext uri="{FF2B5EF4-FFF2-40B4-BE49-F238E27FC236}">
                <a16:creationId xmlns:a16="http://schemas.microsoft.com/office/drawing/2014/main" id="{E70736A1-AD63-A745-938D-8177E0EFF213}"/>
              </a:ext>
            </a:extLst>
          </p:cNvPr>
          <p:cNvSpPr>
            <a:spLocks noGrp="1"/>
          </p:cNvSpPr>
          <p:nvPr>
            <p:ph idx="1"/>
          </p:nvPr>
        </p:nvSpPr>
        <p:spPr/>
        <p:txBody>
          <a:bodyPr>
            <a:normAutofit/>
          </a:bodyPr>
          <a:lstStyle/>
          <a:p>
            <a:r>
              <a:rPr lang="en-US" dirty="0"/>
              <a:t>Wilhelm:	</a:t>
            </a:r>
            <a:r>
              <a:rPr lang="en-US" b="1" i="1" dirty="0"/>
              <a:t> 	Discussion </a:t>
            </a:r>
            <a:r>
              <a:rPr lang="en-US" i="1" dirty="0"/>
              <a:t>of Trigrams</a:t>
            </a:r>
            <a:r>
              <a:rPr lang="en-US" dirty="0"/>
              <a:t>	</a:t>
            </a:r>
          </a:p>
          <a:p>
            <a:r>
              <a:rPr lang="en-US" dirty="0"/>
              <a:t>Lynn: 		</a:t>
            </a:r>
            <a:r>
              <a:rPr lang="en-US" b="1" i="1" dirty="0"/>
              <a:t>Explaining </a:t>
            </a:r>
            <a:r>
              <a:rPr lang="en-US" i="1" dirty="0"/>
              <a:t>the Trigrams</a:t>
            </a:r>
            <a:r>
              <a:rPr lang="en-US" dirty="0"/>
              <a:t>	</a:t>
            </a:r>
          </a:p>
          <a:p>
            <a:r>
              <a:rPr lang="en-US" dirty="0" err="1"/>
              <a:t>Rutt</a:t>
            </a:r>
            <a:r>
              <a:rPr lang="en-US" dirty="0"/>
              <a:t>: 	</a:t>
            </a:r>
            <a:r>
              <a:rPr lang="en-US" b="1" i="1" dirty="0"/>
              <a:t> 	Explanation </a:t>
            </a:r>
            <a:r>
              <a:rPr lang="en-US" i="1" dirty="0"/>
              <a:t>of the Trigrams </a:t>
            </a:r>
            <a:r>
              <a:rPr lang="en-US" dirty="0"/>
              <a:t>		</a:t>
            </a:r>
          </a:p>
          <a:p>
            <a:r>
              <a:rPr lang="en-US" sz="2400" dirty="0" err="1"/>
              <a:t>Legge</a:t>
            </a:r>
            <a:r>
              <a:rPr lang="en-US" sz="2400" dirty="0"/>
              <a:t>/Sung:		</a:t>
            </a:r>
            <a:r>
              <a:rPr lang="en-US" b="1" i="1" dirty="0"/>
              <a:t>Remarks</a:t>
            </a:r>
            <a:r>
              <a:rPr lang="en-US" i="1" dirty="0"/>
              <a:t> on the Trigrams	</a:t>
            </a:r>
          </a:p>
          <a:p>
            <a:r>
              <a:rPr lang="en-US" dirty="0"/>
              <a:t>Nielsen:		</a:t>
            </a:r>
            <a:r>
              <a:rPr lang="en-US" b="1" i="1" dirty="0"/>
              <a:t>Explaining</a:t>
            </a:r>
            <a:r>
              <a:rPr lang="en-US" i="1" dirty="0"/>
              <a:t> the Trigrams</a:t>
            </a:r>
            <a:br>
              <a:rPr lang="en-US" i="1" dirty="0"/>
            </a:br>
            <a:endParaRPr lang="en-US" dirty="0"/>
          </a:p>
          <a:p>
            <a:r>
              <a:rPr lang="en-US" dirty="0"/>
              <a:t>As a title I’m going to go with </a:t>
            </a:r>
            <a:r>
              <a:rPr lang="en-US" b="1" dirty="0"/>
              <a:t>Explaining</a:t>
            </a:r>
            <a:r>
              <a:rPr lang="en-US" dirty="0"/>
              <a:t> [the] </a:t>
            </a:r>
            <a:r>
              <a:rPr lang="en-US" b="1" dirty="0"/>
              <a:t>Trigrams</a:t>
            </a:r>
            <a:r>
              <a:rPr lang="en-US" dirty="0"/>
              <a:t>, </a:t>
            </a:r>
            <a:br>
              <a:rPr lang="en-US" dirty="0"/>
            </a:br>
            <a:r>
              <a:rPr lang="en-US" dirty="0"/>
              <a:t>or more colloquially as </a:t>
            </a:r>
            <a:r>
              <a:rPr lang="en-US" b="1" dirty="0"/>
              <a:t>Talking</a:t>
            </a:r>
            <a:r>
              <a:rPr lang="en-US" dirty="0"/>
              <a:t> [about] </a:t>
            </a:r>
            <a:r>
              <a:rPr lang="en-US" b="1" dirty="0"/>
              <a:t>Trigrams</a:t>
            </a:r>
          </a:p>
          <a:p>
            <a:r>
              <a:rPr lang="en-US" sz="2000" dirty="0"/>
              <a:t>Everybody agrees that </a:t>
            </a:r>
            <a:r>
              <a:rPr lang="en-US" sz="2000" dirty="0" err="1"/>
              <a:t>gua</a:t>
            </a:r>
            <a:r>
              <a:rPr lang="en-US" sz="2000" dirty="0"/>
              <a:t> here just means trigrams, and the text itself confirms this.</a:t>
            </a:r>
          </a:p>
          <a:p>
            <a:endParaRPr lang="en-US" dirty="0"/>
          </a:p>
        </p:txBody>
      </p:sp>
    </p:spTree>
    <p:extLst>
      <p:ext uri="{BB962C8B-B14F-4D97-AF65-F5344CB8AC3E}">
        <p14:creationId xmlns:p14="http://schemas.microsoft.com/office/powerpoint/2010/main" val="3525944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30812-E667-0F48-986E-161F013B5875}"/>
              </a:ext>
            </a:extLst>
          </p:cNvPr>
          <p:cNvSpPr>
            <a:spLocks noGrp="1"/>
          </p:cNvSpPr>
          <p:nvPr>
            <p:ph type="title"/>
          </p:nvPr>
        </p:nvSpPr>
        <p:spPr/>
        <p:txBody>
          <a:bodyPr/>
          <a:lstStyle/>
          <a:p>
            <a:pPr algn="ctr"/>
            <a:r>
              <a:rPr lang="en-US" b="1" i="1" dirty="0">
                <a:latin typeface="Marker Felt Thin" panose="02000400000000000000" pitchFamily="2" charset="77"/>
              </a:rPr>
              <a:t>Wing 8 – </a:t>
            </a:r>
            <a:r>
              <a:rPr lang="en-US" b="1" i="1" dirty="0" err="1">
                <a:latin typeface="Marker Felt Thin" panose="02000400000000000000" pitchFamily="2" charset="77"/>
              </a:rPr>
              <a:t>Shuō</a:t>
            </a:r>
            <a:r>
              <a:rPr lang="en-US" b="1" i="1" dirty="0">
                <a:latin typeface="Marker Felt Thin" panose="02000400000000000000" pitchFamily="2" charset="77"/>
              </a:rPr>
              <a:t> </a:t>
            </a:r>
            <a:r>
              <a:rPr lang="en-US" b="1" i="1" dirty="0" err="1">
                <a:latin typeface="Marker Felt Thin" panose="02000400000000000000" pitchFamily="2" charset="77"/>
              </a:rPr>
              <a:t>Guà</a:t>
            </a:r>
            <a:r>
              <a:rPr lang="en-US" b="1" i="1" dirty="0">
                <a:latin typeface="Marker Felt Thin" panose="02000400000000000000" pitchFamily="2" charset="77"/>
              </a:rPr>
              <a:t> – Talking Trigrams</a:t>
            </a:r>
            <a:endParaRPr lang="en-US" dirty="0"/>
          </a:p>
        </p:txBody>
      </p:sp>
      <p:sp>
        <p:nvSpPr>
          <p:cNvPr id="3" name="Content Placeholder 2">
            <a:extLst>
              <a:ext uri="{FF2B5EF4-FFF2-40B4-BE49-F238E27FC236}">
                <a16:creationId xmlns:a16="http://schemas.microsoft.com/office/drawing/2014/main" id="{2085EA7D-0EEE-1E4F-B255-CF28F0BB8EC7}"/>
              </a:ext>
            </a:extLst>
          </p:cNvPr>
          <p:cNvSpPr>
            <a:spLocks noGrp="1"/>
          </p:cNvSpPr>
          <p:nvPr>
            <p:ph idx="1"/>
          </p:nvPr>
        </p:nvSpPr>
        <p:spPr/>
        <p:txBody>
          <a:bodyPr>
            <a:normAutofit fontScale="92500" lnSpcReduction="10000"/>
          </a:bodyPr>
          <a:lstStyle/>
          <a:p>
            <a:pPr>
              <a:lnSpc>
                <a:spcPct val="120000"/>
              </a:lnSpc>
            </a:pPr>
            <a:r>
              <a:rPr lang="en-US" sz="2400" dirty="0"/>
              <a:t>Though only one Wing, it is typically divided into two parts with multiple </a:t>
            </a:r>
            <a:r>
              <a:rPr lang="en-US" sz="2400" dirty="0" err="1"/>
              <a:t>zhang</a:t>
            </a:r>
            <a:r>
              <a:rPr lang="en-US" sz="2400" dirty="0"/>
              <a:t>/sections.</a:t>
            </a:r>
            <a:br>
              <a:rPr lang="en-US" sz="2200" dirty="0"/>
            </a:br>
            <a:r>
              <a:rPr lang="en-US" sz="2200" dirty="0"/>
              <a:t>	Kong </a:t>
            </a:r>
            <a:r>
              <a:rPr lang="en-US" sz="2200" dirty="0" err="1"/>
              <a:t>Yingda’s</a:t>
            </a:r>
            <a:r>
              <a:rPr lang="en-US" sz="2200" dirty="0"/>
              <a:t> (574-648 CE) version has 17 sub-sections.</a:t>
            </a:r>
            <a:br>
              <a:rPr lang="en-US" sz="2200" dirty="0"/>
            </a:br>
            <a:r>
              <a:rPr lang="en-US" sz="2200" dirty="0"/>
              <a:t>	Zhu Xi’s version (1130-1200 CE) divides into 11 sub-sections.</a:t>
            </a:r>
          </a:p>
          <a:p>
            <a:r>
              <a:rPr lang="en-US" b="1" dirty="0"/>
              <a:t>Part I</a:t>
            </a:r>
            <a:r>
              <a:rPr lang="en-US" dirty="0"/>
              <a:t>:  Zhang=sections/chapters/paragraphs 1-3,</a:t>
            </a:r>
            <a:br>
              <a:rPr lang="en-US" dirty="0"/>
            </a:br>
            <a:r>
              <a:rPr lang="en-US" dirty="0"/>
              <a:t>deal mostly with general principles and history, </a:t>
            </a:r>
            <a:br>
              <a:rPr lang="en-US" dirty="0"/>
            </a:br>
            <a:r>
              <a:rPr lang="en-US" dirty="0"/>
              <a:t>similar to the Da </a:t>
            </a:r>
            <a:r>
              <a:rPr lang="en-US" dirty="0" err="1"/>
              <a:t>Zhuan</a:t>
            </a:r>
            <a:r>
              <a:rPr lang="en-US" dirty="0"/>
              <a:t>=Great Commentary (Wings 5 &amp; 6).</a:t>
            </a:r>
          </a:p>
          <a:p>
            <a:r>
              <a:rPr lang="en-US" dirty="0"/>
              <a:t>Paragraph 4 in Kong-YD or 4-5 in Zhu-Xi, </a:t>
            </a:r>
            <a:br>
              <a:rPr lang="en-US" dirty="0"/>
            </a:br>
            <a:r>
              <a:rPr lang="en-US" dirty="0"/>
              <a:t>discusses the cosmological sequence of trigrams </a:t>
            </a:r>
            <a:br>
              <a:rPr lang="en-US" dirty="0"/>
            </a:br>
            <a:r>
              <a:rPr lang="en-US" dirty="0"/>
              <a:t>and is the source of the delineation:</a:t>
            </a:r>
          </a:p>
          <a:p>
            <a:r>
              <a:rPr lang="en-US" dirty="0"/>
              <a:t>Xian Tian = Earlier/Former Heaven sequence (of trigrams).</a:t>
            </a:r>
          </a:p>
          <a:p>
            <a:r>
              <a:rPr lang="en-US" dirty="0" err="1"/>
              <a:t>Hou</a:t>
            </a:r>
            <a:r>
              <a:rPr lang="en-US" dirty="0"/>
              <a:t> Tian = Later/Latter Heaven sequence (of trigrams).</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043488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60000"/>
                <a:lumOff val="40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15F34-C2BA-E74D-8C16-982052732497}"/>
              </a:ext>
            </a:extLst>
          </p:cNvPr>
          <p:cNvSpPr>
            <a:spLocks noGrp="1"/>
          </p:cNvSpPr>
          <p:nvPr>
            <p:ph type="title"/>
          </p:nvPr>
        </p:nvSpPr>
        <p:spPr/>
        <p:txBody>
          <a:bodyPr/>
          <a:lstStyle/>
          <a:p>
            <a:r>
              <a:rPr lang="en-US" b="1" i="1" dirty="0">
                <a:latin typeface="Marker Felt Thin" panose="02000400000000000000" pitchFamily="2" charset="77"/>
              </a:rPr>
              <a:t>Wing 8 – </a:t>
            </a:r>
            <a:r>
              <a:rPr lang="en-US" b="1" i="1" dirty="0" err="1">
                <a:latin typeface="Marker Felt Thin" panose="02000400000000000000" pitchFamily="2" charset="77"/>
              </a:rPr>
              <a:t>Shuō</a:t>
            </a:r>
            <a:r>
              <a:rPr lang="en-US" b="1" i="1" dirty="0">
                <a:latin typeface="Marker Felt Thin" panose="02000400000000000000" pitchFamily="2" charset="77"/>
              </a:rPr>
              <a:t> </a:t>
            </a:r>
            <a:r>
              <a:rPr lang="en-US" b="1" i="1" dirty="0" err="1">
                <a:latin typeface="Marker Felt Thin" panose="02000400000000000000" pitchFamily="2" charset="77"/>
              </a:rPr>
              <a:t>Guà</a:t>
            </a:r>
            <a:r>
              <a:rPr lang="en-US" b="1" i="1" dirty="0">
                <a:latin typeface="Marker Felt Thin" panose="02000400000000000000" pitchFamily="2" charset="77"/>
              </a:rPr>
              <a:t> – Talking about Trigrams</a:t>
            </a:r>
            <a:endParaRPr lang="en-US" dirty="0"/>
          </a:p>
        </p:txBody>
      </p:sp>
      <p:sp>
        <p:nvSpPr>
          <p:cNvPr id="3" name="Content Placeholder 2">
            <a:extLst>
              <a:ext uri="{FF2B5EF4-FFF2-40B4-BE49-F238E27FC236}">
                <a16:creationId xmlns:a16="http://schemas.microsoft.com/office/drawing/2014/main" id="{3638220B-23D4-5743-BE8F-A8833AD8BA8A}"/>
              </a:ext>
            </a:extLst>
          </p:cNvPr>
          <p:cNvSpPr>
            <a:spLocks noGrp="1"/>
          </p:cNvSpPr>
          <p:nvPr>
            <p:ph idx="1"/>
          </p:nvPr>
        </p:nvSpPr>
        <p:spPr/>
        <p:txBody>
          <a:bodyPr>
            <a:normAutofit fontScale="70000" lnSpcReduction="20000"/>
          </a:bodyPr>
          <a:lstStyle/>
          <a:p>
            <a:r>
              <a:rPr lang="en-US" b="1" dirty="0"/>
              <a:t>Part II</a:t>
            </a:r>
            <a:r>
              <a:rPr lang="en-US" dirty="0"/>
              <a:t>:  which may also be divided into two parts, </a:t>
            </a:r>
            <a:br>
              <a:rPr lang="en-US" dirty="0"/>
            </a:br>
            <a:r>
              <a:rPr lang="en-US" dirty="0"/>
              <a:t>is longer and deals mostly with Trigram correspondences.</a:t>
            </a:r>
            <a:br>
              <a:rPr lang="en-US" dirty="0"/>
            </a:br>
            <a:r>
              <a:rPr lang="en-US" sz="2600" dirty="0"/>
              <a:t>Hence, the emphasis by most translators of this Wing as focused on </a:t>
            </a:r>
            <a:r>
              <a:rPr lang="en-US" sz="2600" b="1" dirty="0"/>
              <a:t>Trigrams</a:t>
            </a:r>
            <a:r>
              <a:rPr lang="en-US" sz="2600" dirty="0"/>
              <a:t>.</a:t>
            </a:r>
          </a:p>
          <a:p>
            <a:r>
              <a:rPr lang="en-US" dirty="0"/>
              <a:t>It is a relatively systematic assigning of attributes and correspondences that are understood to be representative associations of the individual trigrams.</a:t>
            </a:r>
          </a:p>
          <a:p>
            <a:pPr marL="0" indent="0">
              <a:buNone/>
            </a:pPr>
            <a:endParaRPr lang="en-US" dirty="0"/>
          </a:p>
          <a:p>
            <a:r>
              <a:rPr lang="en-US" i="1" dirty="0"/>
              <a:t> </a:t>
            </a:r>
            <a:r>
              <a:rPr lang="en-US" u="sng" dirty="0" err="1"/>
              <a:t>KongYD</a:t>
            </a:r>
            <a:r>
              <a:rPr lang="en-US" u="sng" dirty="0"/>
              <a:t>/</a:t>
            </a:r>
            <a:r>
              <a:rPr lang="en-US" u="sng" dirty="0" err="1"/>
              <a:t>ZhuXi</a:t>
            </a:r>
            <a:endParaRPr lang="en-US" dirty="0"/>
          </a:p>
          <a:p>
            <a:r>
              <a:rPr lang="en-US" dirty="0"/>
              <a:t>Paragraph 5/6		lists physical and mental characteristics</a:t>
            </a:r>
          </a:p>
          <a:p>
            <a:r>
              <a:rPr lang="en-US" dirty="0"/>
              <a:t>Paragraph 6/7		lists animals</a:t>
            </a:r>
          </a:p>
          <a:p>
            <a:r>
              <a:rPr lang="en-US" dirty="0"/>
              <a:t>Paragraph 7/8		lists body parts</a:t>
            </a:r>
          </a:p>
          <a:p>
            <a:r>
              <a:rPr lang="en-US" dirty="0"/>
              <a:t>Paragraph 8/9		lists family members</a:t>
            </a:r>
          </a:p>
          <a:p>
            <a:r>
              <a:rPr lang="en-US" dirty="0"/>
              <a:t>Paragraph 9/10		a catalog of images referred to as ‘extended images’ (</a:t>
            </a:r>
            <a:r>
              <a:rPr lang="zh-TW" altLang="en-US" dirty="0"/>
              <a:t>廣 象 </a:t>
            </a:r>
            <a:r>
              <a:rPr lang="en-US" dirty="0" err="1"/>
              <a:t>guǎng</a:t>
            </a:r>
            <a:r>
              <a:rPr lang="en-US" dirty="0"/>
              <a:t> </a:t>
            </a:r>
            <a:r>
              <a:rPr lang="en-US" dirty="0" err="1"/>
              <a:t>xiàng</a:t>
            </a:r>
            <a:r>
              <a:rPr lang="en-US" dirty="0"/>
              <a:t>)</a:t>
            </a:r>
          </a:p>
          <a:p>
            <a:r>
              <a:rPr lang="en-US" dirty="0"/>
              <a:t>Paragraph 10-17/11	a further cataloging of correspondences sometimes referred to as</a:t>
            </a:r>
            <a:br>
              <a:rPr lang="en-US" dirty="0"/>
            </a:br>
            <a:r>
              <a:rPr lang="en-US" dirty="0"/>
              <a:t>			‘escaped or lost images’ (</a:t>
            </a:r>
            <a:r>
              <a:rPr lang="zh-TW" altLang="en-US" dirty="0"/>
              <a:t>逸 象 </a:t>
            </a:r>
            <a:r>
              <a:rPr lang="en-US" dirty="0" err="1"/>
              <a:t>yì</a:t>
            </a:r>
            <a:r>
              <a:rPr lang="en-US" dirty="0"/>
              <a:t> </a:t>
            </a:r>
            <a:r>
              <a:rPr lang="en-US" dirty="0" err="1"/>
              <a:t>xiàng</a:t>
            </a:r>
            <a:r>
              <a:rPr lang="en-US" dirty="0"/>
              <a:t>)</a:t>
            </a:r>
          </a:p>
          <a:p>
            <a:endParaRPr lang="en-US" sz="2600" dirty="0"/>
          </a:p>
          <a:p>
            <a:endParaRPr lang="en-US" dirty="0"/>
          </a:p>
        </p:txBody>
      </p:sp>
    </p:spTree>
    <p:extLst>
      <p:ext uri="{BB962C8B-B14F-4D97-AF65-F5344CB8AC3E}">
        <p14:creationId xmlns:p14="http://schemas.microsoft.com/office/powerpoint/2010/main" val="1676355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7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4C924-7E9A-5448-9074-21676C8088DF}"/>
              </a:ext>
            </a:extLst>
          </p:cNvPr>
          <p:cNvSpPr>
            <a:spLocks noGrp="1"/>
          </p:cNvSpPr>
          <p:nvPr>
            <p:ph type="title"/>
          </p:nvPr>
        </p:nvSpPr>
        <p:spPr/>
        <p:txBody>
          <a:bodyPr/>
          <a:lstStyle/>
          <a:p>
            <a:pPr algn="ctr"/>
            <a:r>
              <a:rPr lang="en-US" b="1" dirty="0">
                <a:latin typeface="Marker Felt Thin" panose="02000400000000000000" pitchFamily="2" charset="77"/>
              </a:rPr>
              <a:t>Former Heaven Sequence</a:t>
            </a:r>
          </a:p>
        </p:txBody>
      </p:sp>
      <p:sp>
        <p:nvSpPr>
          <p:cNvPr id="3" name="Content Placeholder 2">
            <a:extLst>
              <a:ext uri="{FF2B5EF4-FFF2-40B4-BE49-F238E27FC236}">
                <a16:creationId xmlns:a16="http://schemas.microsoft.com/office/drawing/2014/main" id="{3586DEEF-24D9-6546-9380-DB3E72526F7A}"/>
              </a:ext>
            </a:extLst>
          </p:cNvPr>
          <p:cNvSpPr>
            <a:spLocks noGrp="1"/>
          </p:cNvSpPr>
          <p:nvPr>
            <p:ph idx="1"/>
          </p:nvPr>
        </p:nvSpPr>
        <p:spPr/>
        <p:txBody>
          <a:bodyPr/>
          <a:lstStyle/>
          <a:p>
            <a:r>
              <a:rPr lang="en-US" b="1" dirty="0"/>
              <a:t>East</a:t>
            </a:r>
            <a:r>
              <a:rPr lang="en-US" dirty="0"/>
              <a:t>		Li/fire</a:t>
            </a:r>
          </a:p>
          <a:p>
            <a:r>
              <a:rPr lang="en-US" dirty="0"/>
              <a:t>SE		Dui/lake</a:t>
            </a:r>
          </a:p>
          <a:p>
            <a:r>
              <a:rPr lang="en-US" b="1" dirty="0"/>
              <a:t>South</a:t>
            </a:r>
            <a:r>
              <a:rPr lang="en-US" dirty="0"/>
              <a:t>	Qian/heaven</a:t>
            </a:r>
          </a:p>
          <a:p>
            <a:r>
              <a:rPr lang="en-US" dirty="0"/>
              <a:t>SW		</a:t>
            </a:r>
            <a:r>
              <a:rPr lang="en-US" dirty="0" err="1"/>
              <a:t>Xun</a:t>
            </a:r>
            <a:r>
              <a:rPr lang="en-US" dirty="0"/>
              <a:t>/breeze</a:t>
            </a:r>
          </a:p>
          <a:p>
            <a:r>
              <a:rPr lang="en-US" b="1" dirty="0"/>
              <a:t>West</a:t>
            </a:r>
            <a:r>
              <a:rPr lang="en-US" dirty="0"/>
              <a:t>	</a:t>
            </a:r>
            <a:r>
              <a:rPr lang="en-US" dirty="0" err="1"/>
              <a:t>Kan</a:t>
            </a:r>
            <a:r>
              <a:rPr lang="en-US" dirty="0"/>
              <a:t>/water</a:t>
            </a:r>
          </a:p>
          <a:p>
            <a:r>
              <a:rPr lang="en-US" dirty="0"/>
              <a:t>NW		Gen/</a:t>
            </a:r>
            <a:r>
              <a:rPr lang="en-US" dirty="0" err="1"/>
              <a:t>mt.</a:t>
            </a:r>
            <a:endParaRPr lang="en-US" dirty="0"/>
          </a:p>
          <a:p>
            <a:r>
              <a:rPr lang="en-US" b="1" dirty="0"/>
              <a:t>North</a:t>
            </a:r>
            <a:r>
              <a:rPr lang="en-US" dirty="0"/>
              <a:t>	</a:t>
            </a:r>
            <a:r>
              <a:rPr lang="en-US" dirty="0" err="1"/>
              <a:t>Kun</a:t>
            </a:r>
            <a:r>
              <a:rPr lang="en-US" dirty="0"/>
              <a:t>/earth</a:t>
            </a:r>
          </a:p>
          <a:p>
            <a:r>
              <a:rPr lang="en-US" dirty="0"/>
              <a:t>NE		Zhen/thunder</a:t>
            </a:r>
          </a:p>
        </p:txBody>
      </p:sp>
    </p:spTree>
    <p:extLst>
      <p:ext uri="{BB962C8B-B14F-4D97-AF65-F5344CB8AC3E}">
        <p14:creationId xmlns:p14="http://schemas.microsoft.com/office/powerpoint/2010/main" val="23223810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D88FF-24D6-6E4F-AD60-0B54819C6AC8}"/>
              </a:ext>
            </a:extLst>
          </p:cNvPr>
          <p:cNvSpPr>
            <a:spLocks noGrp="1"/>
          </p:cNvSpPr>
          <p:nvPr>
            <p:ph type="title"/>
          </p:nvPr>
        </p:nvSpPr>
        <p:spPr/>
        <p:txBody>
          <a:bodyPr/>
          <a:lstStyle/>
          <a:p>
            <a:pPr algn="ctr"/>
            <a:r>
              <a:rPr lang="en-US" b="1" dirty="0">
                <a:latin typeface="Marker Felt Thin" panose="02000400000000000000" pitchFamily="2" charset="77"/>
              </a:rPr>
              <a:t>Latter Heaven Sequence</a:t>
            </a:r>
            <a:endParaRPr lang="en-US" dirty="0"/>
          </a:p>
        </p:txBody>
      </p:sp>
      <p:sp>
        <p:nvSpPr>
          <p:cNvPr id="3" name="Content Placeholder 2">
            <a:extLst>
              <a:ext uri="{FF2B5EF4-FFF2-40B4-BE49-F238E27FC236}">
                <a16:creationId xmlns:a16="http://schemas.microsoft.com/office/drawing/2014/main" id="{6325BAB0-7EAB-CD4B-A715-921A507F0FEC}"/>
              </a:ext>
            </a:extLst>
          </p:cNvPr>
          <p:cNvSpPr>
            <a:spLocks noGrp="1"/>
          </p:cNvSpPr>
          <p:nvPr>
            <p:ph idx="1"/>
          </p:nvPr>
        </p:nvSpPr>
        <p:spPr/>
        <p:txBody>
          <a:bodyPr/>
          <a:lstStyle/>
          <a:p>
            <a:r>
              <a:rPr lang="en-US" dirty="0"/>
              <a:t>East		Zhen/thunder</a:t>
            </a:r>
          </a:p>
          <a:p>
            <a:r>
              <a:rPr lang="en-US" dirty="0"/>
              <a:t>SE		</a:t>
            </a:r>
            <a:r>
              <a:rPr lang="en-US" dirty="0" err="1"/>
              <a:t>Xun</a:t>
            </a:r>
            <a:r>
              <a:rPr lang="en-US" dirty="0"/>
              <a:t>/breeze</a:t>
            </a:r>
          </a:p>
          <a:p>
            <a:r>
              <a:rPr lang="en-US" dirty="0"/>
              <a:t>South	Li/fire</a:t>
            </a:r>
          </a:p>
          <a:p>
            <a:r>
              <a:rPr lang="en-US" dirty="0"/>
              <a:t>SW		</a:t>
            </a:r>
            <a:r>
              <a:rPr lang="en-US" dirty="0" err="1"/>
              <a:t>Kun</a:t>
            </a:r>
            <a:r>
              <a:rPr lang="en-US" dirty="0"/>
              <a:t>/earth</a:t>
            </a:r>
          </a:p>
          <a:p>
            <a:r>
              <a:rPr lang="en-US" dirty="0"/>
              <a:t>West	Dui/lake</a:t>
            </a:r>
          </a:p>
          <a:p>
            <a:r>
              <a:rPr lang="en-US" dirty="0"/>
              <a:t>NW		Qian/heaven</a:t>
            </a:r>
          </a:p>
          <a:p>
            <a:r>
              <a:rPr lang="en-US" dirty="0"/>
              <a:t>North	</a:t>
            </a:r>
            <a:r>
              <a:rPr lang="en-US" dirty="0" err="1"/>
              <a:t>Kan</a:t>
            </a:r>
            <a:r>
              <a:rPr lang="en-US" dirty="0"/>
              <a:t>/water</a:t>
            </a:r>
          </a:p>
          <a:p>
            <a:r>
              <a:rPr lang="en-US" dirty="0"/>
              <a:t>NE		Gen/</a:t>
            </a:r>
            <a:r>
              <a:rPr lang="en-US" dirty="0" err="1"/>
              <a:t>mt.</a:t>
            </a:r>
            <a:endParaRPr lang="en-US" dirty="0"/>
          </a:p>
          <a:p>
            <a:endParaRPr lang="en-US" dirty="0"/>
          </a:p>
        </p:txBody>
      </p:sp>
    </p:spTree>
    <p:extLst>
      <p:ext uri="{BB962C8B-B14F-4D97-AF65-F5344CB8AC3E}">
        <p14:creationId xmlns:p14="http://schemas.microsoft.com/office/powerpoint/2010/main" val="13273315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20000"/>
                <a:lumOff val="80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65010-36EA-494F-892D-98A1FEAEB25E}"/>
              </a:ext>
            </a:extLst>
          </p:cNvPr>
          <p:cNvSpPr>
            <a:spLocks noGrp="1"/>
          </p:cNvSpPr>
          <p:nvPr>
            <p:ph type="title"/>
          </p:nvPr>
        </p:nvSpPr>
        <p:spPr/>
        <p:txBody>
          <a:bodyPr>
            <a:normAutofit/>
          </a:bodyPr>
          <a:lstStyle/>
          <a:p>
            <a:pPr algn="ctr"/>
            <a:r>
              <a:rPr lang="en-US" b="1" i="1" dirty="0">
                <a:latin typeface="Marker Felt Thin" panose="02000400000000000000" pitchFamily="2" charset="77"/>
              </a:rPr>
              <a:t>Wing 9 – </a:t>
            </a:r>
            <a:r>
              <a:rPr lang="zh-TW" altLang="en-US" b="1" dirty="0">
                <a:latin typeface="Marker Felt Thin" panose="02000400000000000000" pitchFamily="2" charset="77"/>
              </a:rPr>
              <a:t>序 卦</a:t>
            </a:r>
            <a:r>
              <a:rPr lang="en-US" b="1" i="1" dirty="0">
                <a:latin typeface="Marker Felt Thin" panose="02000400000000000000" pitchFamily="2" charset="77"/>
              </a:rPr>
              <a:t> </a:t>
            </a:r>
            <a:r>
              <a:rPr lang="en-US" b="1" i="1" dirty="0" err="1">
                <a:latin typeface="Marker Felt Thin" panose="02000400000000000000" pitchFamily="2" charset="77"/>
              </a:rPr>
              <a:t>Xù</a:t>
            </a:r>
            <a:r>
              <a:rPr lang="en-US" b="1" i="1" dirty="0">
                <a:latin typeface="Marker Felt Thin" panose="02000400000000000000" pitchFamily="2" charset="77"/>
              </a:rPr>
              <a:t> </a:t>
            </a:r>
            <a:r>
              <a:rPr lang="en-US" b="1" i="1" dirty="0" err="1">
                <a:latin typeface="Marker Felt Thin" panose="02000400000000000000" pitchFamily="2" charset="77"/>
              </a:rPr>
              <a:t>Guà</a:t>
            </a:r>
            <a:r>
              <a:rPr lang="en-US" b="1" i="1" dirty="0">
                <a:latin typeface="Marker Felt Thin" panose="02000400000000000000" pitchFamily="2" charset="77"/>
              </a:rPr>
              <a:t>:  </a:t>
            </a:r>
            <a:br>
              <a:rPr lang="en-US" sz="3600" b="1" i="1" dirty="0">
                <a:latin typeface="Marker Felt Thin" panose="02000400000000000000" pitchFamily="2" charset="77"/>
              </a:rPr>
            </a:br>
            <a:r>
              <a:rPr lang="en-US" sz="3600" b="1" i="1" dirty="0">
                <a:latin typeface="Marker Felt Thin" panose="02000400000000000000" pitchFamily="2" charset="77"/>
              </a:rPr>
              <a:t>On the Sequence of Hexagrams</a:t>
            </a:r>
            <a:endParaRPr lang="en-US" sz="3600" dirty="0">
              <a:latin typeface="Marker Felt Thin" panose="02000400000000000000" pitchFamily="2" charset="77"/>
            </a:endParaRPr>
          </a:p>
        </p:txBody>
      </p:sp>
      <p:sp>
        <p:nvSpPr>
          <p:cNvPr id="3" name="Content Placeholder 2">
            <a:extLst>
              <a:ext uri="{FF2B5EF4-FFF2-40B4-BE49-F238E27FC236}">
                <a16:creationId xmlns:a16="http://schemas.microsoft.com/office/drawing/2014/main" id="{FA4EDFFF-DA63-A34C-8341-EAEB0F3A064C}"/>
              </a:ext>
            </a:extLst>
          </p:cNvPr>
          <p:cNvSpPr>
            <a:spLocks noGrp="1"/>
          </p:cNvSpPr>
          <p:nvPr>
            <p:ph idx="1"/>
          </p:nvPr>
        </p:nvSpPr>
        <p:spPr/>
        <p:txBody>
          <a:bodyPr>
            <a:normAutofit fontScale="92500"/>
          </a:bodyPr>
          <a:lstStyle/>
          <a:p>
            <a:r>
              <a:rPr lang="en-US" dirty="0"/>
              <a:t>Wilhelm: 		</a:t>
            </a:r>
            <a:r>
              <a:rPr lang="en-US" b="1" i="1" dirty="0"/>
              <a:t>Sequence of the Hexagrams</a:t>
            </a:r>
            <a:endParaRPr lang="en-US" dirty="0"/>
          </a:p>
          <a:p>
            <a:r>
              <a:rPr lang="en-US" dirty="0"/>
              <a:t>Lynn: 		</a:t>
            </a:r>
            <a:r>
              <a:rPr lang="en-US" b="1" i="1" dirty="0"/>
              <a:t>Providing the Sequence</a:t>
            </a:r>
            <a:r>
              <a:rPr lang="en-US" dirty="0"/>
              <a:t>	</a:t>
            </a:r>
          </a:p>
          <a:p>
            <a:r>
              <a:rPr lang="en-US" dirty="0" err="1"/>
              <a:t>Rutt</a:t>
            </a:r>
            <a:r>
              <a:rPr lang="en-US" dirty="0"/>
              <a:t>: 		</a:t>
            </a:r>
            <a:r>
              <a:rPr lang="en-US" b="1" i="1" dirty="0"/>
              <a:t>Ordered Hexagrams</a:t>
            </a:r>
            <a:endParaRPr lang="en-US" dirty="0"/>
          </a:p>
          <a:p>
            <a:r>
              <a:rPr lang="en-US" dirty="0"/>
              <a:t>Wu 			</a:t>
            </a:r>
            <a:r>
              <a:rPr lang="en-US" b="1" i="1" dirty="0"/>
              <a:t>An Orderly Sequence</a:t>
            </a:r>
            <a:endParaRPr lang="en-US" dirty="0"/>
          </a:p>
          <a:p>
            <a:r>
              <a:rPr lang="en-US" dirty="0" err="1"/>
              <a:t>Legge</a:t>
            </a:r>
            <a:r>
              <a:rPr lang="en-US" dirty="0"/>
              <a:t>/Sung:	</a:t>
            </a:r>
            <a:r>
              <a:rPr lang="en-US" b="1" i="1" dirty="0"/>
              <a:t>On the Orderly Sequence of the Hexagrams</a:t>
            </a:r>
            <a:endParaRPr lang="en-US" dirty="0"/>
          </a:p>
          <a:p>
            <a:r>
              <a:rPr lang="en-US" dirty="0"/>
              <a:t>Nielsen:		</a:t>
            </a:r>
            <a:r>
              <a:rPr lang="en-US" b="1" i="1" dirty="0"/>
              <a:t>Ordering the Hexagrams</a:t>
            </a:r>
            <a:endParaRPr lang="en-US" dirty="0"/>
          </a:p>
          <a:p>
            <a:endParaRPr lang="en-US" dirty="0"/>
          </a:p>
          <a:p>
            <a:pPr marL="0" indent="0">
              <a:buNone/>
            </a:pPr>
            <a:r>
              <a:rPr lang="en-US" dirty="0"/>
              <a:t>* In this Wing, </a:t>
            </a:r>
            <a:r>
              <a:rPr lang="en-US" dirty="0" err="1"/>
              <a:t>Gua</a:t>
            </a:r>
            <a:r>
              <a:rPr lang="en-US" dirty="0"/>
              <a:t> is understood to refer to the Hexagrams</a:t>
            </a:r>
            <a:br>
              <a:rPr lang="en-US" dirty="0"/>
            </a:br>
            <a:r>
              <a:rPr lang="en-US" dirty="0"/>
              <a:t>Specifically the King Wen order (1-64) of the hexagrams in a narrative form. </a:t>
            </a:r>
          </a:p>
        </p:txBody>
      </p:sp>
    </p:spTree>
    <p:extLst>
      <p:ext uri="{BB962C8B-B14F-4D97-AF65-F5344CB8AC3E}">
        <p14:creationId xmlns:p14="http://schemas.microsoft.com/office/powerpoint/2010/main" val="32994134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C8ECA-76E6-2149-86DD-A7A0F259E660}"/>
              </a:ext>
            </a:extLst>
          </p:cNvPr>
          <p:cNvSpPr>
            <a:spLocks noGrp="1"/>
          </p:cNvSpPr>
          <p:nvPr>
            <p:ph type="title"/>
          </p:nvPr>
        </p:nvSpPr>
        <p:spPr/>
        <p:txBody>
          <a:bodyPr/>
          <a:lstStyle/>
          <a:p>
            <a:pPr algn="ctr"/>
            <a:r>
              <a:rPr lang="en-US" b="1" i="1" dirty="0">
                <a:latin typeface="Marker Felt Thin" panose="02000400000000000000" pitchFamily="2" charset="77"/>
              </a:rPr>
              <a:t>Wing 9 – </a:t>
            </a:r>
            <a:r>
              <a:rPr lang="en-US" b="1" i="1" dirty="0" err="1">
                <a:latin typeface="Marker Felt Thin" panose="02000400000000000000" pitchFamily="2" charset="77"/>
              </a:rPr>
              <a:t>Xù</a:t>
            </a:r>
            <a:r>
              <a:rPr lang="en-US" b="1" i="1" dirty="0">
                <a:latin typeface="Marker Felt Thin" panose="02000400000000000000" pitchFamily="2" charset="77"/>
              </a:rPr>
              <a:t> </a:t>
            </a:r>
            <a:r>
              <a:rPr lang="en-US" b="1" i="1" dirty="0" err="1">
                <a:latin typeface="Marker Felt Thin" panose="02000400000000000000" pitchFamily="2" charset="77"/>
              </a:rPr>
              <a:t>Guà</a:t>
            </a:r>
            <a:r>
              <a:rPr lang="en-US" b="1" i="1" dirty="0">
                <a:latin typeface="Marker Felt Thin" panose="02000400000000000000" pitchFamily="2" charset="77"/>
              </a:rPr>
              <a:t>:  </a:t>
            </a:r>
            <a:br>
              <a:rPr lang="en-US" b="1" i="1" dirty="0">
                <a:latin typeface="Marker Felt Thin" panose="02000400000000000000" pitchFamily="2" charset="77"/>
              </a:rPr>
            </a:br>
            <a:r>
              <a:rPr lang="en-US" b="1" i="1" dirty="0">
                <a:latin typeface="Marker Felt Thin" panose="02000400000000000000" pitchFamily="2" charset="77"/>
              </a:rPr>
              <a:t>The Sequence of Hexagrams</a:t>
            </a:r>
            <a:endParaRPr lang="en-US" dirty="0"/>
          </a:p>
        </p:txBody>
      </p:sp>
      <p:sp>
        <p:nvSpPr>
          <p:cNvPr id="3" name="Content Placeholder 2">
            <a:extLst>
              <a:ext uri="{FF2B5EF4-FFF2-40B4-BE49-F238E27FC236}">
                <a16:creationId xmlns:a16="http://schemas.microsoft.com/office/drawing/2014/main" id="{5F34D630-FC35-CB4A-B0DC-DF520033FEE3}"/>
              </a:ext>
            </a:extLst>
          </p:cNvPr>
          <p:cNvSpPr>
            <a:spLocks noGrp="1"/>
          </p:cNvSpPr>
          <p:nvPr>
            <p:ph idx="1"/>
          </p:nvPr>
        </p:nvSpPr>
        <p:spPr/>
        <p:txBody>
          <a:bodyPr/>
          <a:lstStyle/>
          <a:p>
            <a:r>
              <a:rPr lang="en-US" dirty="0"/>
              <a:t>In Wilhelm it is divvied up and presented under the individual hexagrams in Book III and listed under the heading  ‘</a:t>
            </a:r>
            <a:r>
              <a:rPr lang="en-US" i="1" dirty="0"/>
              <a:t>The Sequence’</a:t>
            </a:r>
            <a:r>
              <a:rPr lang="en-US" dirty="0"/>
              <a:t>.</a:t>
            </a:r>
          </a:p>
          <a:p>
            <a:r>
              <a:rPr lang="en-US" dirty="0"/>
              <a:t>This commentary is quite mnemonic and it would appear that its primary purpose was not so much about explaining the order of hexagrams, but for memorizing it.</a:t>
            </a:r>
          </a:p>
          <a:p>
            <a:endParaRPr lang="en-US" dirty="0"/>
          </a:p>
        </p:txBody>
      </p:sp>
    </p:spTree>
    <p:extLst>
      <p:ext uri="{BB962C8B-B14F-4D97-AF65-F5344CB8AC3E}">
        <p14:creationId xmlns:p14="http://schemas.microsoft.com/office/powerpoint/2010/main" val="3479547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9665E-630E-AB44-9EED-93372F63CE4C}"/>
              </a:ext>
            </a:extLst>
          </p:cNvPr>
          <p:cNvSpPr>
            <a:spLocks noGrp="1"/>
          </p:cNvSpPr>
          <p:nvPr>
            <p:ph type="title"/>
          </p:nvPr>
        </p:nvSpPr>
        <p:spPr/>
        <p:txBody>
          <a:bodyPr/>
          <a:lstStyle/>
          <a:p>
            <a:pPr algn="ctr"/>
            <a:r>
              <a:rPr lang="en-US" b="1" i="1" dirty="0">
                <a:latin typeface="Marker Felt Thin" panose="02000400000000000000" pitchFamily="2" charset="77"/>
              </a:rPr>
              <a:t>Wing 9 – </a:t>
            </a:r>
            <a:r>
              <a:rPr lang="en-US" b="1" i="1" dirty="0" err="1">
                <a:latin typeface="Marker Felt Thin" panose="02000400000000000000" pitchFamily="2" charset="77"/>
              </a:rPr>
              <a:t>Xù</a:t>
            </a:r>
            <a:r>
              <a:rPr lang="en-US" b="1" i="1" dirty="0">
                <a:latin typeface="Marker Felt Thin" panose="02000400000000000000" pitchFamily="2" charset="77"/>
              </a:rPr>
              <a:t> </a:t>
            </a:r>
            <a:r>
              <a:rPr lang="en-US" b="1" i="1" dirty="0" err="1">
                <a:latin typeface="Marker Felt Thin" panose="02000400000000000000" pitchFamily="2" charset="77"/>
              </a:rPr>
              <a:t>Guà</a:t>
            </a:r>
            <a:r>
              <a:rPr lang="en-US" b="1" i="1" dirty="0">
                <a:latin typeface="Marker Felt Thin" panose="02000400000000000000" pitchFamily="2" charset="77"/>
              </a:rPr>
              <a:t>:  </a:t>
            </a:r>
            <a:br>
              <a:rPr lang="en-US" b="1" i="1" dirty="0">
                <a:latin typeface="Marker Felt Thin" panose="02000400000000000000" pitchFamily="2" charset="77"/>
              </a:rPr>
            </a:br>
            <a:r>
              <a:rPr lang="en-US" b="1" i="1" dirty="0">
                <a:latin typeface="Marker Felt Thin" panose="02000400000000000000" pitchFamily="2" charset="77"/>
              </a:rPr>
              <a:t>The Sequence of Hexagrams</a:t>
            </a:r>
            <a:endParaRPr lang="en-US" dirty="0"/>
          </a:p>
        </p:txBody>
      </p:sp>
      <p:sp>
        <p:nvSpPr>
          <p:cNvPr id="3" name="Content Placeholder 2">
            <a:extLst>
              <a:ext uri="{FF2B5EF4-FFF2-40B4-BE49-F238E27FC236}">
                <a16:creationId xmlns:a16="http://schemas.microsoft.com/office/drawing/2014/main" id="{C3473C26-3ACC-DE46-B7D2-59AFB1ECAAAE}"/>
              </a:ext>
            </a:extLst>
          </p:cNvPr>
          <p:cNvSpPr>
            <a:spLocks noGrp="1"/>
          </p:cNvSpPr>
          <p:nvPr>
            <p:ph idx="1"/>
          </p:nvPr>
        </p:nvSpPr>
        <p:spPr/>
        <p:txBody>
          <a:bodyPr>
            <a:normAutofit fontScale="92500" lnSpcReduction="20000"/>
          </a:bodyPr>
          <a:lstStyle/>
          <a:p>
            <a:r>
              <a:rPr lang="en-US" dirty="0"/>
              <a:t>Actually, only 61 of the 64 hexagrams are mentioned by name.</a:t>
            </a:r>
          </a:p>
          <a:p>
            <a:r>
              <a:rPr lang="en-US" dirty="0"/>
              <a:t>The text begins with Heaven and Earth, </a:t>
            </a:r>
            <a:br>
              <a:rPr lang="en-US" dirty="0"/>
            </a:br>
            <a:r>
              <a:rPr lang="en-US" dirty="0"/>
              <a:t>which are obvious corollaries to Qian and </a:t>
            </a:r>
            <a:r>
              <a:rPr lang="en-US" dirty="0" err="1"/>
              <a:t>Kun</a:t>
            </a:r>
            <a:r>
              <a:rPr lang="en-US" dirty="0"/>
              <a:t> (H:1 &amp; 2).</a:t>
            </a:r>
          </a:p>
          <a:p>
            <a:pPr marL="0" indent="0">
              <a:buNone/>
            </a:pPr>
            <a:endParaRPr lang="en-US" dirty="0"/>
          </a:p>
          <a:p>
            <a:r>
              <a:rPr lang="en-US" dirty="0"/>
              <a:t>What follows Li (H:30) does not mention Xian H:31 by name, but instead speaks again of H &amp; E, which produce all things including man &amp; woman, husband &amp; wife, which corresponds with traditional interpretations </a:t>
            </a:r>
            <a:br>
              <a:rPr lang="en-US" dirty="0"/>
            </a:br>
            <a:r>
              <a:rPr lang="en-US" dirty="0"/>
              <a:t>of H:31 Xian as Attraction (to the opposite sex),</a:t>
            </a:r>
            <a:br>
              <a:rPr lang="en-US" dirty="0"/>
            </a:br>
            <a:r>
              <a:rPr lang="en-US" dirty="0"/>
              <a:t>and H:32 </a:t>
            </a:r>
            <a:r>
              <a:rPr lang="en-US" dirty="0" err="1"/>
              <a:t>Heng</a:t>
            </a:r>
            <a:r>
              <a:rPr lang="en-US" dirty="0"/>
              <a:t>/Constancy/Enduring as having to do with Marriage.</a:t>
            </a:r>
          </a:p>
          <a:p>
            <a:pPr marL="0" indent="0">
              <a:buNone/>
            </a:pPr>
            <a:endParaRPr lang="en-US" dirty="0"/>
          </a:p>
          <a:p>
            <a:r>
              <a:rPr lang="en-US" dirty="0"/>
              <a:t>Thus, once again we have a kind of division of the text into upper and lower canons after H:30, though in this instance it all remains classified together as one Wing.</a:t>
            </a:r>
          </a:p>
          <a:p>
            <a:endParaRPr lang="en-US" dirty="0"/>
          </a:p>
        </p:txBody>
      </p:sp>
    </p:spTree>
    <p:extLst>
      <p:ext uri="{BB962C8B-B14F-4D97-AF65-F5344CB8AC3E}">
        <p14:creationId xmlns:p14="http://schemas.microsoft.com/office/powerpoint/2010/main" val="39173252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7030A0"/>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0A66A-76E6-8241-97CB-96A2744BCFEC}"/>
              </a:ext>
            </a:extLst>
          </p:cNvPr>
          <p:cNvSpPr>
            <a:spLocks noGrp="1"/>
          </p:cNvSpPr>
          <p:nvPr>
            <p:ph type="title"/>
          </p:nvPr>
        </p:nvSpPr>
        <p:spPr/>
        <p:txBody>
          <a:bodyPr>
            <a:normAutofit fontScale="90000"/>
          </a:bodyPr>
          <a:lstStyle/>
          <a:p>
            <a:pPr algn="ctr"/>
            <a:r>
              <a:rPr lang="en-US" b="1" i="1" dirty="0">
                <a:latin typeface="Marker Felt Thin" panose="02000400000000000000" pitchFamily="2" charset="77"/>
              </a:rPr>
              <a:t>Wing 10 – </a:t>
            </a:r>
            <a:r>
              <a:rPr lang="zh-TW" altLang="en-US" b="1" dirty="0">
                <a:latin typeface="Marker Felt Thin" panose="02000400000000000000" pitchFamily="2" charset="77"/>
              </a:rPr>
              <a:t>雜 卦</a:t>
            </a:r>
            <a:r>
              <a:rPr lang="en-US" b="1" i="1" dirty="0">
                <a:latin typeface="Marker Felt Thin" panose="02000400000000000000" pitchFamily="2" charset="77"/>
              </a:rPr>
              <a:t> </a:t>
            </a:r>
            <a:r>
              <a:rPr lang="en-US" b="1" i="1" dirty="0" err="1">
                <a:latin typeface="Marker Felt Thin" panose="02000400000000000000" pitchFamily="2" charset="77"/>
              </a:rPr>
              <a:t>Zá</a:t>
            </a:r>
            <a:r>
              <a:rPr lang="en-US" b="1" i="1" dirty="0">
                <a:latin typeface="Marker Felt Thin" panose="02000400000000000000" pitchFamily="2" charset="77"/>
              </a:rPr>
              <a:t> </a:t>
            </a:r>
            <a:r>
              <a:rPr lang="en-US" b="1" i="1" dirty="0" err="1">
                <a:latin typeface="Marker Felt Thin" panose="02000400000000000000" pitchFamily="2" charset="77"/>
              </a:rPr>
              <a:t>Guà</a:t>
            </a:r>
            <a:r>
              <a:rPr lang="en-US" b="1" i="1" dirty="0">
                <a:latin typeface="Marker Felt Thin" panose="02000400000000000000" pitchFamily="2" charset="77"/>
              </a:rPr>
              <a:t>:  Co-Mingling Hexagrams</a:t>
            </a:r>
            <a:br>
              <a:rPr lang="en-US" dirty="0">
                <a:latin typeface="Marker Felt Thin" panose="02000400000000000000" pitchFamily="2" charset="77"/>
              </a:rPr>
            </a:br>
            <a:r>
              <a:rPr lang="en-US" b="1" i="1" dirty="0">
                <a:latin typeface="Marker Felt Thin" panose="02000400000000000000" pitchFamily="2" charset="77"/>
              </a:rPr>
              <a:t>Miscellaneous Notes on Hexagrams</a:t>
            </a:r>
            <a:endParaRPr lang="en-US" dirty="0">
              <a:latin typeface="Marker Felt Thin" panose="02000400000000000000" pitchFamily="2" charset="77"/>
            </a:endParaRPr>
          </a:p>
        </p:txBody>
      </p:sp>
      <p:sp>
        <p:nvSpPr>
          <p:cNvPr id="3" name="Content Placeholder 2">
            <a:extLst>
              <a:ext uri="{FF2B5EF4-FFF2-40B4-BE49-F238E27FC236}">
                <a16:creationId xmlns:a16="http://schemas.microsoft.com/office/drawing/2014/main" id="{7F500B23-1F11-DB44-8FFD-14FF463DD07E}"/>
              </a:ext>
            </a:extLst>
          </p:cNvPr>
          <p:cNvSpPr>
            <a:spLocks noGrp="1"/>
          </p:cNvSpPr>
          <p:nvPr>
            <p:ph idx="1"/>
          </p:nvPr>
        </p:nvSpPr>
        <p:spPr/>
        <p:txBody>
          <a:bodyPr>
            <a:normAutofit/>
          </a:bodyPr>
          <a:lstStyle/>
          <a:p>
            <a:r>
              <a:rPr lang="en-US" dirty="0"/>
              <a:t>Wilhelm:		</a:t>
            </a:r>
            <a:r>
              <a:rPr lang="en-US" b="1" i="1" dirty="0"/>
              <a:t>Misc. Notes</a:t>
            </a:r>
            <a:endParaRPr lang="en-US" dirty="0"/>
          </a:p>
          <a:p>
            <a:r>
              <a:rPr lang="en-US" dirty="0"/>
              <a:t>Lynn:		</a:t>
            </a:r>
            <a:r>
              <a:rPr lang="en-US" b="1" i="1" dirty="0"/>
              <a:t>Irregular Order</a:t>
            </a:r>
            <a:r>
              <a:rPr lang="en-US" dirty="0"/>
              <a:t>	</a:t>
            </a:r>
          </a:p>
          <a:p>
            <a:r>
              <a:rPr lang="en-US" dirty="0" err="1"/>
              <a:t>Rutt</a:t>
            </a:r>
            <a:r>
              <a:rPr lang="en-US" dirty="0"/>
              <a:t>:		</a:t>
            </a:r>
            <a:r>
              <a:rPr lang="en-US" b="1" i="1" dirty="0"/>
              <a:t>Mingled Hexagrams</a:t>
            </a:r>
            <a:endParaRPr lang="en-US" dirty="0"/>
          </a:p>
          <a:p>
            <a:r>
              <a:rPr lang="en-US" dirty="0"/>
              <a:t>Wu:			</a:t>
            </a:r>
            <a:r>
              <a:rPr lang="en-US" b="1" i="1" dirty="0"/>
              <a:t>Mixed Order		</a:t>
            </a:r>
            <a:endParaRPr lang="en-US" dirty="0"/>
          </a:p>
          <a:p>
            <a:r>
              <a:rPr lang="en-US" dirty="0" err="1"/>
              <a:t>Legge</a:t>
            </a:r>
            <a:r>
              <a:rPr lang="en-US" dirty="0"/>
              <a:t>: translates this as “Hexagrams Taken Promiscuously, According to the Opposition or Diversity of their Meaning”</a:t>
            </a:r>
          </a:p>
          <a:p>
            <a:r>
              <a:rPr lang="en-US" dirty="0"/>
              <a:t>Wilhelm divides this commentary up and places the separated comments within the relevant Hexagram in Book III.</a:t>
            </a:r>
            <a:br>
              <a:rPr lang="en-US" dirty="0"/>
            </a:br>
            <a:r>
              <a:rPr lang="en-US" dirty="0"/>
              <a:t>These are labeled ‘</a:t>
            </a:r>
            <a:r>
              <a:rPr lang="en-US" i="1" dirty="0"/>
              <a:t>Miscellaneous Notes’</a:t>
            </a:r>
            <a:r>
              <a:rPr lang="en-US" dirty="0"/>
              <a:t>. </a:t>
            </a:r>
          </a:p>
        </p:txBody>
      </p:sp>
    </p:spTree>
    <p:extLst>
      <p:ext uri="{BB962C8B-B14F-4D97-AF65-F5344CB8AC3E}">
        <p14:creationId xmlns:p14="http://schemas.microsoft.com/office/powerpoint/2010/main" val="352705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7EED5-3063-5D4A-9AA5-73A23BBAA0A1}"/>
              </a:ext>
            </a:extLst>
          </p:cNvPr>
          <p:cNvSpPr>
            <a:spLocks noGrp="1"/>
          </p:cNvSpPr>
          <p:nvPr>
            <p:ph type="title"/>
          </p:nvPr>
        </p:nvSpPr>
        <p:spPr/>
        <p:txBody>
          <a:bodyPr/>
          <a:lstStyle/>
          <a:p>
            <a:pPr algn="ctr"/>
            <a:r>
              <a:rPr lang="en-US" b="1" dirty="0">
                <a:latin typeface="Marker Felt Thin" panose="02000400000000000000" pitchFamily="2" charset="77"/>
              </a:rPr>
              <a:t>Intro</a:t>
            </a:r>
            <a:br>
              <a:rPr lang="en-US" b="1" dirty="0">
                <a:latin typeface="Marker Felt Thin" panose="02000400000000000000" pitchFamily="2" charset="77"/>
              </a:rPr>
            </a:br>
            <a:r>
              <a:rPr lang="en-US" sz="3600" b="1" dirty="0">
                <a:latin typeface="Marker Felt Thin" panose="02000400000000000000" pitchFamily="2" charset="77"/>
              </a:rPr>
              <a:t>Defining the term Xiang</a:t>
            </a:r>
            <a:endParaRPr lang="en-US" dirty="0"/>
          </a:p>
        </p:txBody>
      </p:sp>
      <p:sp>
        <p:nvSpPr>
          <p:cNvPr id="3" name="Content Placeholder 2">
            <a:extLst>
              <a:ext uri="{FF2B5EF4-FFF2-40B4-BE49-F238E27FC236}">
                <a16:creationId xmlns:a16="http://schemas.microsoft.com/office/drawing/2014/main" id="{A6A6742F-57BC-B940-9F1E-A99C3FF6BB19}"/>
              </a:ext>
            </a:extLst>
          </p:cNvPr>
          <p:cNvSpPr>
            <a:spLocks noGrp="1"/>
          </p:cNvSpPr>
          <p:nvPr>
            <p:ph idx="1"/>
          </p:nvPr>
        </p:nvSpPr>
        <p:spPr/>
        <p:txBody>
          <a:bodyPr>
            <a:normAutofit fontScale="92500" lnSpcReduction="10000"/>
          </a:bodyPr>
          <a:lstStyle/>
          <a:p>
            <a:r>
              <a:rPr lang="en-US" dirty="0"/>
              <a:t>For divination, the most important Wings are 3 &amp; 4, </a:t>
            </a:r>
            <a:br>
              <a:rPr lang="en-US" dirty="0"/>
            </a:br>
            <a:r>
              <a:rPr lang="en-US" dirty="0"/>
              <a:t>called The </a:t>
            </a:r>
            <a:r>
              <a:rPr lang="en-US" b="1" dirty="0"/>
              <a:t>Image</a:t>
            </a:r>
            <a:r>
              <a:rPr lang="en-US" dirty="0"/>
              <a:t> (</a:t>
            </a:r>
            <a:r>
              <a:rPr lang="zh-TW" altLang="en-US" dirty="0"/>
              <a:t>象</a:t>
            </a:r>
            <a:r>
              <a:rPr lang="en-US" dirty="0"/>
              <a:t>/</a:t>
            </a:r>
            <a:r>
              <a:rPr lang="zh-TW" altLang="en-US" dirty="0"/>
              <a:t>像 </a:t>
            </a:r>
            <a:r>
              <a:rPr lang="en-US" dirty="0" err="1"/>
              <a:t>Xiàng</a:t>
            </a:r>
            <a:r>
              <a:rPr lang="en-US" dirty="0"/>
              <a:t>) Commentary (</a:t>
            </a:r>
            <a:r>
              <a:rPr lang="en-US" dirty="0" err="1"/>
              <a:t>Zhuan</a:t>
            </a:r>
            <a:r>
              <a:rPr lang="en-US" dirty="0"/>
              <a:t>).</a:t>
            </a:r>
          </a:p>
          <a:p>
            <a:r>
              <a:rPr lang="en-US" dirty="0"/>
              <a:t>So why is the Image given two Wings? At first glance one might assume the division is due to the fact that there are two commentaries, </a:t>
            </a:r>
            <a:br>
              <a:rPr lang="en-US" dirty="0"/>
            </a:br>
            <a:r>
              <a:rPr lang="en-US" dirty="0"/>
              <a:t>the Large and Small Images (</a:t>
            </a:r>
            <a:r>
              <a:rPr lang="en-US" dirty="0" err="1"/>
              <a:t>Dà</a:t>
            </a:r>
            <a:r>
              <a:rPr lang="en-US" dirty="0"/>
              <a:t> </a:t>
            </a:r>
            <a:r>
              <a:rPr lang="en-US" dirty="0" err="1"/>
              <a:t>Xiàng</a:t>
            </a:r>
            <a:r>
              <a:rPr lang="en-US" dirty="0"/>
              <a:t> &amp; </a:t>
            </a:r>
            <a:r>
              <a:rPr lang="en-US" dirty="0" err="1"/>
              <a:t>Xiǎo</a:t>
            </a:r>
            <a:r>
              <a:rPr lang="en-US" dirty="0"/>
              <a:t> </a:t>
            </a:r>
            <a:r>
              <a:rPr lang="en-US" dirty="0" err="1"/>
              <a:t>Xiàng</a:t>
            </a:r>
            <a:r>
              <a:rPr lang="en-US" dirty="0"/>
              <a:t>).</a:t>
            </a:r>
          </a:p>
          <a:p>
            <a:r>
              <a:rPr lang="en-US" dirty="0"/>
              <a:t>The </a:t>
            </a:r>
            <a:r>
              <a:rPr lang="en-US" b="1" dirty="0"/>
              <a:t>Large(r) Images</a:t>
            </a:r>
            <a:r>
              <a:rPr lang="en-US" dirty="0"/>
              <a:t> identifies and comments on the two component trigrams in each hexagram.</a:t>
            </a:r>
          </a:p>
          <a:p>
            <a:r>
              <a:rPr lang="en-US" dirty="0"/>
              <a:t>Even books that leave the Wings out will usually include these.</a:t>
            </a:r>
            <a:br>
              <a:rPr lang="en-US" dirty="0"/>
            </a:br>
            <a:r>
              <a:rPr lang="en-US" dirty="0"/>
              <a:t>Wilhelm titles them </a:t>
            </a:r>
            <a:r>
              <a:rPr lang="en-US" i="1" dirty="0"/>
              <a:t>The Image</a:t>
            </a:r>
            <a:r>
              <a:rPr lang="en-US" dirty="0"/>
              <a:t>. </a:t>
            </a:r>
          </a:p>
          <a:p>
            <a:r>
              <a:rPr lang="en-US" dirty="0"/>
              <a:t>The </a:t>
            </a:r>
            <a:r>
              <a:rPr lang="en-US" b="1" dirty="0"/>
              <a:t>Small(</a:t>
            </a:r>
            <a:r>
              <a:rPr lang="en-US" b="1" dirty="0" err="1"/>
              <a:t>er</a:t>
            </a:r>
            <a:r>
              <a:rPr lang="en-US" b="1" dirty="0"/>
              <a:t>) Images</a:t>
            </a:r>
            <a:r>
              <a:rPr lang="en-US" dirty="0"/>
              <a:t> pertain to the line texts.</a:t>
            </a:r>
            <a:br>
              <a:rPr lang="en-US" dirty="0"/>
            </a:br>
            <a:r>
              <a:rPr lang="en-US" dirty="0"/>
              <a:t>(in Wilhelm these are only found in Book III, under heading b)</a:t>
            </a:r>
          </a:p>
        </p:txBody>
      </p:sp>
    </p:spTree>
    <p:extLst>
      <p:ext uri="{BB962C8B-B14F-4D97-AF65-F5344CB8AC3E}">
        <p14:creationId xmlns:p14="http://schemas.microsoft.com/office/powerpoint/2010/main" val="26649280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D2AE0-447B-3542-B58C-AB99956EAE2B}"/>
              </a:ext>
            </a:extLst>
          </p:cNvPr>
          <p:cNvSpPr>
            <a:spLocks noGrp="1"/>
          </p:cNvSpPr>
          <p:nvPr>
            <p:ph type="title"/>
          </p:nvPr>
        </p:nvSpPr>
        <p:spPr/>
        <p:txBody>
          <a:bodyPr>
            <a:normAutofit/>
          </a:bodyPr>
          <a:lstStyle/>
          <a:p>
            <a:pPr algn="ctr"/>
            <a:r>
              <a:rPr lang="en-US" b="1" i="1" dirty="0">
                <a:latin typeface="Marker Felt Thin" panose="02000400000000000000" pitchFamily="2" charset="77"/>
              </a:rPr>
              <a:t>Wing 10 – </a:t>
            </a:r>
            <a:r>
              <a:rPr lang="en-US" b="1" i="1" dirty="0" err="1">
                <a:latin typeface="Marker Felt Thin" panose="02000400000000000000" pitchFamily="2" charset="77"/>
              </a:rPr>
              <a:t>Zá</a:t>
            </a:r>
            <a:r>
              <a:rPr lang="en-US" b="1" i="1" dirty="0">
                <a:latin typeface="Marker Felt Thin" panose="02000400000000000000" pitchFamily="2" charset="77"/>
              </a:rPr>
              <a:t> </a:t>
            </a:r>
            <a:r>
              <a:rPr lang="en-US" b="1" i="1" dirty="0" err="1">
                <a:latin typeface="Marker Felt Thin" panose="02000400000000000000" pitchFamily="2" charset="77"/>
              </a:rPr>
              <a:t>Guà</a:t>
            </a:r>
            <a:br>
              <a:rPr lang="en-US" dirty="0">
                <a:latin typeface="Marker Felt Thin" panose="02000400000000000000" pitchFamily="2" charset="77"/>
              </a:rPr>
            </a:br>
            <a:r>
              <a:rPr lang="en-US" b="1" i="1" dirty="0">
                <a:latin typeface="Marker Felt Thin" panose="02000400000000000000" pitchFamily="2" charset="77"/>
              </a:rPr>
              <a:t>Miscellaneous Notes on Hexagrams</a:t>
            </a:r>
            <a:endParaRPr lang="en-US" dirty="0"/>
          </a:p>
        </p:txBody>
      </p:sp>
      <p:sp>
        <p:nvSpPr>
          <p:cNvPr id="3" name="Content Placeholder 2">
            <a:extLst>
              <a:ext uri="{FF2B5EF4-FFF2-40B4-BE49-F238E27FC236}">
                <a16:creationId xmlns:a16="http://schemas.microsoft.com/office/drawing/2014/main" id="{BBC1B191-0467-854F-B363-4B6468DE91BC}"/>
              </a:ext>
            </a:extLst>
          </p:cNvPr>
          <p:cNvSpPr>
            <a:spLocks noGrp="1"/>
          </p:cNvSpPr>
          <p:nvPr>
            <p:ph idx="1"/>
          </p:nvPr>
        </p:nvSpPr>
        <p:spPr/>
        <p:txBody>
          <a:bodyPr/>
          <a:lstStyle/>
          <a:p>
            <a:r>
              <a:rPr lang="en-US" dirty="0"/>
              <a:t>This commentary employs a unique style in that it presents the </a:t>
            </a:r>
            <a:r>
              <a:rPr lang="en-US" dirty="0" err="1"/>
              <a:t>gua</a:t>
            </a:r>
            <a:r>
              <a:rPr lang="en-US" dirty="0"/>
              <a:t> in pairs, but mixed up and sometimes in reverse order.</a:t>
            </a:r>
          </a:p>
          <a:p>
            <a:r>
              <a:rPr lang="en-US" dirty="0"/>
              <a:t>It uses a rhyming scheme that undoubtedly was designed to facilitate memorization.</a:t>
            </a:r>
          </a:p>
          <a:p>
            <a:endParaRPr lang="en-US" dirty="0"/>
          </a:p>
          <a:p>
            <a:r>
              <a:rPr lang="en-US" dirty="0"/>
              <a:t>The following tables list the hexagrams in pairs, </a:t>
            </a:r>
            <a:br>
              <a:rPr lang="en-US" dirty="0"/>
            </a:br>
            <a:r>
              <a:rPr lang="en-US" dirty="0"/>
              <a:t>in the order in which they are presented in the </a:t>
            </a:r>
            <a:r>
              <a:rPr lang="en-US" dirty="0" err="1"/>
              <a:t>Za</a:t>
            </a:r>
            <a:r>
              <a:rPr lang="en-US" dirty="0"/>
              <a:t> </a:t>
            </a:r>
            <a:r>
              <a:rPr lang="en-US" dirty="0" err="1"/>
              <a:t>Gua</a:t>
            </a:r>
            <a:r>
              <a:rPr lang="en-US" dirty="0"/>
              <a:t>. </a:t>
            </a:r>
          </a:p>
          <a:p>
            <a:endParaRPr lang="en-US" dirty="0"/>
          </a:p>
        </p:txBody>
      </p:sp>
    </p:spTree>
    <p:extLst>
      <p:ext uri="{BB962C8B-B14F-4D97-AF65-F5344CB8AC3E}">
        <p14:creationId xmlns:p14="http://schemas.microsoft.com/office/powerpoint/2010/main" val="22776124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00B050"/>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1DF78-FB62-E64D-9363-04011303B9D2}"/>
              </a:ext>
            </a:extLst>
          </p:cNvPr>
          <p:cNvSpPr>
            <a:spLocks noGrp="1"/>
          </p:cNvSpPr>
          <p:nvPr>
            <p:ph type="title"/>
          </p:nvPr>
        </p:nvSpPr>
        <p:spPr/>
        <p:txBody>
          <a:bodyPr>
            <a:normAutofit/>
          </a:bodyPr>
          <a:lstStyle/>
          <a:p>
            <a:pPr algn="ctr"/>
            <a:r>
              <a:rPr lang="en-US" sz="4000" b="1" i="1" dirty="0">
                <a:latin typeface="Marker Felt Thin" panose="02000400000000000000" pitchFamily="2" charset="77"/>
              </a:rPr>
              <a:t>Wing 10 – </a:t>
            </a:r>
            <a:r>
              <a:rPr lang="en-US" sz="4000" b="1" i="1" dirty="0" err="1">
                <a:latin typeface="Marker Felt Thin" panose="02000400000000000000" pitchFamily="2" charset="77"/>
              </a:rPr>
              <a:t>Zá</a:t>
            </a:r>
            <a:r>
              <a:rPr lang="en-US" sz="4000" b="1" i="1" dirty="0">
                <a:latin typeface="Marker Felt Thin" panose="02000400000000000000" pitchFamily="2" charset="77"/>
              </a:rPr>
              <a:t> </a:t>
            </a:r>
            <a:r>
              <a:rPr lang="en-US" sz="4000" b="1" i="1" dirty="0" err="1">
                <a:latin typeface="Marker Felt Thin" panose="02000400000000000000" pitchFamily="2" charset="77"/>
              </a:rPr>
              <a:t>Guà</a:t>
            </a:r>
            <a:br>
              <a:rPr lang="en-US" sz="4000" dirty="0">
                <a:latin typeface="Marker Felt Thin" panose="02000400000000000000" pitchFamily="2" charset="77"/>
              </a:rPr>
            </a:br>
            <a:r>
              <a:rPr lang="en-US" sz="4000" b="1" i="1" dirty="0">
                <a:latin typeface="Marker Felt Thin" panose="02000400000000000000" pitchFamily="2" charset="77"/>
              </a:rPr>
              <a:t>Miscellaneous Notes</a:t>
            </a:r>
            <a:endParaRPr lang="en-US" sz="4000" dirty="0"/>
          </a:p>
        </p:txBody>
      </p:sp>
      <p:sp>
        <p:nvSpPr>
          <p:cNvPr id="3" name="Content Placeholder 2">
            <a:extLst>
              <a:ext uri="{FF2B5EF4-FFF2-40B4-BE49-F238E27FC236}">
                <a16:creationId xmlns:a16="http://schemas.microsoft.com/office/drawing/2014/main" id="{DC48E045-0A59-D64A-9788-B2D61F60644F}"/>
              </a:ext>
            </a:extLst>
          </p:cNvPr>
          <p:cNvSpPr>
            <a:spLocks noGrp="1"/>
          </p:cNvSpPr>
          <p:nvPr>
            <p:ph idx="1"/>
          </p:nvPr>
        </p:nvSpPr>
        <p:spPr/>
        <p:txBody>
          <a:bodyPr/>
          <a:lstStyle/>
          <a:p>
            <a:pPr algn="ctr"/>
            <a:r>
              <a:rPr lang="en-US" dirty="0"/>
              <a:t>In this table I have arranged the pairs in rows of eight across:</a:t>
            </a:r>
            <a:br>
              <a:rPr lang="en-US" dirty="0"/>
            </a:br>
            <a:r>
              <a:rPr lang="en-US" i="1" dirty="0"/>
              <a:t>Read Left to Right:</a:t>
            </a:r>
          </a:p>
          <a:p>
            <a:pPr marL="0" indent="0">
              <a:buNone/>
            </a:pPr>
            <a:endParaRPr lang="en-US" i="1" dirty="0"/>
          </a:p>
        </p:txBody>
      </p:sp>
      <p:graphicFrame>
        <p:nvGraphicFramePr>
          <p:cNvPr id="6" name="Table 5">
            <a:extLst>
              <a:ext uri="{FF2B5EF4-FFF2-40B4-BE49-F238E27FC236}">
                <a16:creationId xmlns:a16="http://schemas.microsoft.com/office/drawing/2014/main" id="{92CB1932-D8D3-5E41-AC7B-E9BDAF14CCCD}"/>
              </a:ext>
            </a:extLst>
          </p:cNvPr>
          <p:cNvGraphicFramePr>
            <a:graphicFrameLocks noGrp="1"/>
          </p:cNvGraphicFramePr>
          <p:nvPr/>
        </p:nvGraphicFramePr>
        <p:xfrm>
          <a:off x="3627120" y="3635534"/>
          <a:ext cx="4937760" cy="731520"/>
        </p:xfrm>
        <a:graphic>
          <a:graphicData uri="http://schemas.openxmlformats.org/drawingml/2006/table">
            <a:tbl>
              <a:tblPr firstRow="1" firstCol="1" bandRow="1" bandCol="1">
                <a:tableStyleId>{5C22544A-7EE6-4342-B048-85BDC9FD1C3A}</a:tableStyleId>
              </a:tblPr>
              <a:tblGrid>
                <a:gridCol w="548640">
                  <a:extLst>
                    <a:ext uri="{9D8B030D-6E8A-4147-A177-3AD203B41FA5}">
                      <a16:colId xmlns:a16="http://schemas.microsoft.com/office/drawing/2014/main" val="3004756196"/>
                    </a:ext>
                  </a:extLst>
                </a:gridCol>
                <a:gridCol w="548640">
                  <a:extLst>
                    <a:ext uri="{9D8B030D-6E8A-4147-A177-3AD203B41FA5}">
                      <a16:colId xmlns:a16="http://schemas.microsoft.com/office/drawing/2014/main" val="1352467056"/>
                    </a:ext>
                  </a:extLst>
                </a:gridCol>
                <a:gridCol w="548640">
                  <a:extLst>
                    <a:ext uri="{9D8B030D-6E8A-4147-A177-3AD203B41FA5}">
                      <a16:colId xmlns:a16="http://schemas.microsoft.com/office/drawing/2014/main" val="265812081"/>
                    </a:ext>
                  </a:extLst>
                </a:gridCol>
                <a:gridCol w="548640">
                  <a:extLst>
                    <a:ext uri="{9D8B030D-6E8A-4147-A177-3AD203B41FA5}">
                      <a16:colId xmlns:a16="http://schemas.microsoft.com/office/drawing/2014/main" val="978744699"/>
                    </a:ext>
                  </a:extLst>
                </a:gridCol>
                <a:gridCol w="548640">
                  <a:extLst>
                    <a:ext uri="{9D8B030D-6E8A-4147-A177-3AD203B41FA5}">
                      <a16:colId xmlns:a16="http://schemas.microsoft.com/office/drawing/2014/main" val="1734041356"/>
                    </a:ext>
                  </a:extLst>
                </a:gridCol>
                <a:gridCol w="548640">
                  <a:extLst>
                    <a:ext uri="{9D8B030D-6E8A-4147-A177-3AD203B41FA5}">
                      <a16:colId xmlns:a16="http://schemas.microsoft.com/office/drawing/2014/main" val="3718157583"/>
                    </a:ext>
                  </a:extLst>
                </a:gridCol>
                <a:gridCol w="548640">
                  <a:extLst>
                    <a:ext uri="{9D8B030D-6E8A-4147-A177-3AD203B41FA5}">
                      <a16:colId xmlns:a16="http://schemas.microsoft.com/office/drawing/2014/main" val="3683931796"/>
                    </a:ext>
                  </a:extLst>
                </a:gridCol>
                <a:gridCol w="548640">
                  <a:extLst>
                    <a:ext uri="{9D8B030D-6E8A-4147-A177-3AD203B41FA5}">
                      <a16:colId xmlns:a16="http://schemas.microsoft.com/office/drawing/2014/main" val="4055770207"/>
                    </a:ext>
                  </a:extLst>
                </a:gridCol>
                <a:gridCol w="548640">
                  <a:extLst>
                    <a:ext uri="{9D8B030D-6E8A-4147-A177-3AD203B41FA5}">
                      <a16:colId xmlns:a16="http://schemas.microsoft.com/office/drawing/2014/main" val="4021849330"/>
                    </a:ext>
                  </a:extLst>
                </a:gridCol>
              </a:tblGrid>
              <a:tr h="0">
                <a:tc>
                  <a:txBody>
                    <a:bodyPr/>
                    <a:lstStyle/>
                    <a:p>
                      <a:pPr marL="0" marR="0">
                        <a:spcBef>
                          <a:spcPts val="0"/>
                        </a:spcBef>
                        <a:spcAft>
                          <a:spcPts val="0"/>
                        </a:spcAft>
                      </a:pPr>
                      <a:r>
                        <a:rPr lang="en-US" sz="1200">
                          <a:effectLst/>
                        </a:rPr>
                        <a:t>1/2</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8/7</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19/20</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3/4</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51/52</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41/42</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26/25</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45/46</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pitchFamily="2" charset="0"/>
                      </a:endParaRPr>
                    </a:p>
                  </a:txBody>
                  <a:tcPr marL="68580" marR="68580" marT="0" marB="0"/>
                </a:tc>
                <a:extLst>
                  <a:ext uri="{0D108BD9-81ED-4DB2-BD59-A6C34878D82A}">
                    <a16:rowId xmlns:a16="http://schemas.microsoft.com/office/drawing/2014/main" val="2201261207"/>
                  </a:ext>
                </a:extLst>
              </a:tr>
              <a:tr h="0">
                <a:tc>
                  <a:txBody>
                    <a:bodyPr/>
                    <a:lstStyle/>
                    <a:p>
                      <a:pPr marL="0" marR="0">
                        <a:spcBef>
                          <a:spcPts val="0"/>
                        </a:spcBef>
                        <a:spcAft>
                          <a:spcPts val="0"/>
                        </a:spcAft>
                      </a:pPr>
                      <a:r>
                        <a:rPr lang="en-US" sz="1200">
                          <a:effectLst/>
                        </a:rPr>
                        <a:t>15/16</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21/22</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58/57</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17/18</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23/24</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35/36</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48/47</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31/32</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pitchFamily="2" charset="0"/>
                      </a:endParaRPr>
                    </a:p>
                  </a:txBody>
                  <a:tcPr marL="68580" marR="68580" marT="0" marB="0"/>
                </a:tc>
                <a:extLst>
                  <a:ext uri="{0D108BD9-81ED-4DB2-BD59-A6C34878D82A}">
                    <a16:rowId xmlns:a16="http://schemas.microsoft.com/office/drawing/2014/main" val="3510971616"/>
                  </a:ext>
                </a:extLst>
              </a:tr>
              <a:tr h="0">
                <a:tc>
                  <a:txBody>
                    <a:bodyPr/>
                    <a:lstStyle/>
                    <a:p>
                      <a:pPr marL="0" marR="0">
                        <a:spcBef>
                          <a:spcPts val="0"/>
                        </a:spcBef>
                        <a:spcAft>
                          <a:spcPts val="0"/>
                        </a:spcAft>
                      </a:pPr>
                      <a:r>
                        <a:rPr lang="en-US" sz="1200">
                          <a:effectLst/>
                        </a:rPr>
                        <a:t>59/60</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40/39</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38/37</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12/11</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34/33</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14/13</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49/50</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62/61</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pitchFamily="2" charset="0"/>
                      </a:endParaRPr>
                    </a:p>
                  </a:txBody>
                  <a:tcPr marL="68580" marR="68580" marT="0" marB="0"/>
                </a:tc>
                <a:extLst>
                  <a:ext uri="{0D108BD9-81ED-4DB2-BD59-A6C34878D82A}">
                    <a16:rowId xmlns:a16="http://schemas.microsoft.com/office/drawing/2014/main" val="4166596643"/>
                  </a:ext>
                </a:extLst>
              </a:tr>
              <a:tr h="0">
                <a:tc>
                  <a:txBody>
                    <a:bodyPr/>
                    <a:lstStyle/>
                    <a:p>
                      <a:pPr marL="0" marR="0">
                        <a:spcBef>
                          <a:spcPts val="0"/>
                        </a:spcBef>
                        <a:spcAft>
                          <a:spcPts val="0"/>
                        </a:spcAft>
                      </a:pPr>
                      <a:r>
                        <a:rPr lang="en-US" sz="1200">
                          <a:effectLst/>
                        </a:rPr>
                        <a:t>55/56</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30/29</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9/10</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5/6</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28</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44/53</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27/63</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54/64</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dirty="0">
                          <a:effectLst/>
                        </a:rPr>
                        <a:t>43</a:t>
                      </a:r>
                      <a:endParaRPr lang="en-US" sz="1200" dirty="0">
                        <a:effectLst/>
                        <a:latin typeface="Times New Roman" panose="02020603050405020304" pitchFamily="18" charset="0"/>
                        <a:ea typeface="Times" pitchFamily="2" charset="0"/>
                      </a:endParaRPr>
                    </a:p>
                  </a:txBody>
                  <a:tcPr marL="68580" marR="68580" marT="0" marB="0"/>
                </a:tc>
                <a:extLst>
                  <a:ext uri="{0D108BD9-81ED-4DB2-BD59-A6C34878D82A}">
                    <a16:rowId xmlns:a16="http://schemas.microsoft.com/office/drawing/2014/main" val="2460593085"/>
                  </a:ext>
                </a:extLst>
              </a:tr>
            </a:tbl>
          </a:graphicData>
        </a:graphic>
      </p:graphicFrame>
      <p:graphicFrame>
        <p:nvGraphicFramePr>
          <p:cNvPr id="7" name="Table 6">
            <a:extLst>
              <a:ext uri="{FF2B5EF4-FFF2-40B4-BE49-F238E27FC236}">
                <a16:creationId xmlns:a16="http://schemas.microsoft.com/office/drawing/2014/main" id="{E7B6683F-48C7-1D47-8BDF-C962C9CD3E38}"/>
              </a:ext>
            </a:extLst>
          </p:cNvPr>
          <p:cNvGraphicFramePr>
            <a:graphicFrameLocks noGrp="1"/>
          </p:cNvGraphicFramePr>
          <p:nvPr/>
        </p:nvGraphicFramePr>
        <p:xfrm>
          <a:off x="3627120" y="3635534"/>
          <a:ext cx="4937760" cy="731520"/>
        </p:xfrm>
        <a:graphic>
          <a:graphicData uri="http://schemas.openxmlformats.org/drawingml/2006/table">
            <a:tbl>
              <a:tblPr firstRow="1" firstCol="1" bandRow="1" bandCol="1">
                <a:tableStyleId>{5C22544A-7EE6-4342-B048-85BDC9FD1C3A}</a:tableStyleId>
              </a:tblPr>
              <a:tblGrid>
                <a:gridCol w="548640">
                  <a:extLst>
                    <a:ext uri="{9D8B030D-6E8A-4147-A177-3AD203B41FA5}">
                      <a16:colId xmlns:a16="http://schemas.microsoft.com/office/drawing/2014/main" val="1911705510"/>
                    </a:ext>
                  </a:extLst>
                </a:gridCol>
                <a:gridCol w="548640">
                  <a:extLst>
                    <a:ext uri="{9D8B030D-6E8A-4147-A177-3AD203B41FA5}">
                      <a16:colId xmlns:a16="http://schemas.microsoft.com/office/drawing/2014/main" val="4002635743"/>
                    </a:ext>
                  </a:extLst>
                </a:gridCol>
                <a:gridCol w="548640">
                  <a:extLst>
                    <a:ext uri="{9D8B030D-6E8A-4147-A177-3AD203B41FA5}">
                      <a16:colId xmlns:a16="http://schemas.microsoft.com/office/drawing/2014/main" val="2480670801"/>
                    </a:ext>
                  </a:extLst>
                </a:gridCol>
                <a:gridCol w="548640">
                  <a:extLst>
                    <a:ext uri="{9D8B030D-6E8A-4147-A177-3AD203B41FA5}">
                      <a16:colId xmlns:a16="http://schemas.microsoft.com/office/drawing/2014/main" val="2042472077"/>
                    </a:ext>
                  </a:extLst>
                </a:gridCol>
                <a:gridCol w="548640">
                  <a:extLst>
                    <a:ext uri="{9D8B030D-6E8A-4147-A177-3AD203B41FA5}">
                      <a16:colId xmlns:a16="http://schemas.microsoft.com/office/drawing/2014/main" val="769634618"/>
                    </a:ext>
                  </a:extLst>
                </a:gridCol>
                <a:gridCol w="548640">
                  <a:extLst>
                    <a:ext uri="{9D8B030D-6E8A-4147-A177-3AD203B41FA5}">
                      <a16:colId xmlns:a16="http://schemas.microsoft.com/office/drawing/2014/main" val="3308837767"/>
                    </a:ext>
                  </a:extLst>
                </a:gridCol>
                <a:gridCol w="548640">
                  <a:extLst>
                    <a:ext uri="{9D8B030D-6E8A-4147-A177-3AD203B41FA5}">
                      <a16:colId xmlns:a16="http://schemas.microsoft.com/office/drawing/2014/main" val="389323541"/>
                    </a:ext>
                  </a:extLst>
                </a:gridCol>
                <a:gridCol w="548640">
                  <a:extLst>
                    <a:ext uri="{9D8B030D-6E8A-4147-A177-3AD203B41FA5}">
                      <a16:colId xmlns:a16="http://schemas.microsoft.com/office/drawing/2014/main" val="3399612779"/>
                    </a:ext>
                  </a:extLst>
                </a:gridCol>
                <a:gridCol w="548640">
                  <a:extLst>
                    <a:ext uri="{9D8B030D-6E8A-4147-A177-3AD203B41FA5}">
                      <a16:colId xmlns:a16="http://schemas.microsoft.com/office/drawing/2014/main" val="3757616553"/>
                    </a:ext>
                  </a:extLst>
                </a:gridCol>
              </a:tblGrid>
              <a:tr h="0">
                <a:tc>
                  <a:txBody>
                    <a:bodyPr/>
                    <a:lstStyle/>
                    <a:p>
                      <a:pPr marL="0" marR="0">
                        <a:spcBef>
                          <a:spcPts val="0"/>
                        </a:spcBef>
                        <a:spcAft>
                          <a:spcPts val="0"/>
                        </a:spcAft>
                      </a:pPr>
                      <a:r>
                        <a:rPr lang="en-US" sz="1200">
                          <a:effectLst/>
                        </a:rPr>
                        <a:t>1/2</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8/7</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19/20</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3/4</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51/52</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41/42</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26/25</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45/46</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pitchFamily="2" charset="0"/>
                      </a:endParaRPr>
                    </a:p>
                  </a:txBody>
                  <a:tcPr marL="68580" marR="68580" marT="0" marB="0"/>
                </a:tc>
                <a:extLst>
                  <a:ext uri="{0D108BD9-81ED-4DB2-BD59-A6C34878D82A}">
                    <a16:rowId xmlns:a16="http://schemas.microsoft.com/office/drawing/2014/main" val="2879233652"/>
                  </a:ext>
                </a:extLst>
              </a:tr>
              <a:tr h="0">
                <a:tc>
                  <a:txBody>
                    <a:bodyPr/>
                    <a:lstStyle/>
                    <a:p>
                      <a:pPr marL="0" marR="0">
                        <a:spcBef>
                          <a:spcPts val="0"/>
                        </a:spcBef>
                        <a:spcAft>
                          <a:spcPts val="0"/>
                        </a:spcAft>
                      </a:pPr>
                      <a:r>
                        <a:rPr lang="en-US" sz="1200">
                          <a:effectLst/>
                        </a:rPr>
                        <a:t>15/16</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21/22</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58/57</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17/18</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23/24</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35/36</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48/47</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31/32</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pitchFamily="2" charset="0"/>
                      </a:endParaRPr>
                    </a:p>
                  </a:txBody>
                  <a:tcPr marL="68580" marR="68580" marT="0" marB="0"/>
                </a:tc>
                <a:extLst>
                  <a:ext uri="{0D108BD9-81ED-4DB2-BD59-A6C34878D82A}">
                    <a16:rowId xmlns:a16="http://schemas.microsoft.com/office/drawing/2014/main" val="850715851"/>
                  </a:ext>
                </a:extLst>
              </a:tr>
              <a:tr h="0">
                <a:tc>
                  <a:txBody>
                    <a:bodyPr/>
                    <a:lstStyle/>
                    <a:p>
                      <a:pPr marL="0" marR="0">
                        <a:spcBef>
                          <a:spcPts val="0"/>
                        </a:spcBef>
                        <a:spcAft>
                          <a:spcPts val="0"/>
                        </a:spcAft>
                      </a:pPr>
                      <a:r>
                        <a:rPr lang="en-US" sz="1200">
                          <a:effectLst/>
                        </a:rPr>
                        <a:t>59/60</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40/39</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38/37</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12/11</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34/33</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14/13</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49/50</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62/61</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pitchFamily="2" charset="0"/>
                      </a:endParaRPr>
                    </a:p>
                  </a:txBody>
                  <a:tcPr marL="68580" marR="68580" marT="0" marB="0"/>
                </a:tc>
                <a:extLst>
                  <a:ext uri="{0D108BD9-81ED-4DB2-BD59-A6C34878D82A}">
                    <a16:rowId xmlns:a16="http://schemas.microsoft.com/office/drawing/2014/main" val="787199069"/>
                  </a:ext>
                </a:extLst>
              </a:tr>
              <a:tr h="0">
                <a:tc>
                  <a:txBody>
                    <a:bodyPr/>
                    <a:lstStyle/>
                    <a:p>
                      <a:pPr marL="0" marR="0">
                        <a:spcBef>
                          <a:spcPts val="0"/>
                        </a:spcBef>
                        <a:spcAft>
                          <a:spcPts val="0"/>
                        </a:spcAft>
                      </a:pPr>
                      <a:r>
                        <a:rPr lang="en-US" sz="1200">
                          <a:effectLst/>
                        </a:rPr>
                        <a:t>55/56</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30/29</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9/10</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5/6</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28</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44/53</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27/63</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54/64</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dirty="0">
                          <a:effectLst/>
                        </a:rPr>
                        <a:t>43</a:t>
                      </a:r>
                      <a:endParaRPr lang="en-US" sz="1200" dirty="0">
                        <a:effectLst/>
                        <a:latin typeface="Times New Roman" panose="02020603050405020304" pitchFamily="18" charset="0"/>
                        <a:ea typeface="Times" pitchFamily="2" charset="0"/>
                      </a:endParaRPr>
                    </a:p>
                  </a:txBody>
                  <a:tcPr marL="68580" marR="68580" marT="0" marB="0"/>
                </a:tc>
                <a:extLst>
                  <a:ext uri="{0D108BD9-81ED-4DB2-BD59-A6C34878D82A}">
                    <a16:rowId xmlns:a16="http://schemas.microsoft.com/office/drawing/2014/main" val="745495461"/>
                  </a:ext>
                </a:extLst>
              </a:tr>
            </a:tbl>
          </a:graphicData>
        </a:graphic>
      </p:graphicFrame>
      <p:graphicFrame>
        <p:nvGraphicFramePr>
          <p:cNvPr id="8" name="Table 7">
            <a:extLst>
              <a:ext uri="{FF2B5EF4-FFF2-40B4-BE49-F238E27FC236}">
                <a16:creationId xmlns:a16="http://schemas.microsoft.com/office/drawing/2014/main" id="{AEC20DC2-0246-4D4E-AF04-7B6172C2883D}"/>
              </a:ext>
            </a:extLst>
          </p:cNvPr>
          <p:cNvGraphicFramePr>
            <a:graphicFrameLocks noGrp="1"/>
          </p:cNvGraphicFramePr>
          <p:nvPr/>
        </p:nvGraphicFramePr>
        <p:xfrm>
          <a:off x="3627120" y="3635534"/>
          <a:ext cx="4937760" cy="731520"/>
        </p:xfrm>
        <a:graphic>
          <a:graphicData uri="http://schemas.openxmlformats.org/drawingml/2006/table">
            <a:tbl>
              <a:tblPr firstRow="1" firstCol="1" bandRow="1" bandCol="1">
                <a:tableStyleId>{5C22544A-7EE6-4342-B048-85BDC9FD1C3A}</a:tableStyleId>
              </a:tblPr>
              <a:tblGrid>
                <a:gridCol w="548640">
                  <a:extLst>
                    <a:ext uri="{9D8B030D-6E8A-4147-A177-3AD203B41FA5}">
                      <a16:colId xmlns:a16="http://schemas.microsoft.com/office/drawing/2014/main" val="2931785074"/>
                    </a:ext>
                  </a:extLst>
                </a:gridCol>
                <a:gridCol w="548640">
                  <a:extLst>
                    <a:ext uri="{9D8B030D-6E8A-4147-A177-3AD203B41FA5}">
                      <a16:colId xmlns:a16="http://schemas.microsoft.com/office/drawing/2014/main" val="2127419423"/>
                    </a:ext>
                  </a:extLst>
                </a:gridCol>
                <a:gridCol w="548640">
                  <a:extLst>
                    <a:ext uri="{9D8B030D-6E8A-4147-A177-3AD203B41FA5}">
                      <a16:colId xmlns:a16="http://schemas.microsoft.com/office/drawing/2014/main" val="2885439365"/>
                    </a:ext>
                  </a:extLst>
                </a:gridCol>
                <a:gridCol w="548640">
                  <a:extLst>
                    <a:ext uri="{9D8B030D-6E8A-4147-A177-3AD203B41FA5}">
                      <a16:colId xmlns:a16="http://schemas.microsoft.com/office/drawing/2014/main" val="1270521204"/>
                    </a:ext>
                  </a:extLst>
                </a:gridCol>
                <a:gridCol w="548640">
                  <a:extLst>
                    <a:ext uri="{9D8B030D-6E8A-4147-A177-3AD203B41FA5}">
                      <a16:colId xmlns:a16="http://schemas.microsoft.com/office/drawing/2014/main" val="1450134636"/>
                    </a:ext>
                  </a:extLst>
                </a:gridCol>
                <a:gridCol w="548640">
                  <a:extLst>
                    <a:ext uri="{9D8B030D-6E8A-4147-A177-3AD203B41FA5}">
                      <a16:colId xmlns:a16="http://schemas.microsoft.com/office/drawing/2014/main" val="4178930004"/>
                    </a:ext>
                  </a:extLst>
                </a:gridCol>
                <a:gridCol w="548640">
                  <a:extLst>
                    <a:ext uri="{9D8B030D-6E8A-4147-A177-3AD203B41FA5}">
                      <a16:colId xmlns:a16="http://schemas.microsoft.com/office/drawing/2014/main" val="1957851310"/>
                    </a:ext>
                  </a:extLst>
                </a:gridCol>
                <a:gridCol w="548640">
                  <a:extLst>
                    <a:ext uri="{9D8B030D-6E8A-4147-A177-3AD203B41FA5}">
                      <a16:colId xmlns:a16="http://schemas.microsoft.com/office/drawing/2014/main" val="579744999"/>
                    </a:ext>
                  </a:extLst>
                </a:gridCol>
                <a:gridCol w="548640">
                  <a:extLst>
                    <a:ext uri="{9D8B030D-6E8A-4147-A177-3AD203B41FA5}">
                      <a16:colId xmlns:a16="http://schemas.microsoft.com/office/drawing/2014/main" val="2936651722"/>
                    </a:ext>
                  </a:extLst>
                </a:gridCol>
              </a:tblGrid>
              <a:tr h="0">
                <a:tc>
                  <a:txBody>
                    <a:bodyPr/>
                    <a:lstStyle/>
                    <a:p>
                      <a:pPr marL="0" marR="0">
                        <a:spcBef>
                          <a:spcPts val="0"/>
                        </a:spcBef>
                        <a:spcAft>
                          <a:spcPts val="0"/>
                        </a:spcAft>
                      </a:pPr>
                      <a:r>
                        <a:rPr lang="en-US" sz="1200">
                          <a:effectLst/>
                        </a:rPr>
                        <a:t>1/2</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8/7</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19/20</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3/4</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51/52</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41/42</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26/25</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45/46</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pitchFamily="2" charset="0"/>
                      </a:endParaRPr>
                    </a:p>
                  </a:txBody>
                  <a:tcPr marL="68580" marR="68580" marT="0" marB="0"/>
                </a:tc>
                <a:extLst>
                  <a:ext uri="{0D108BD9-81ED-4DB2-BD59-A6C34878D82A}">
                    <a16:rowId xmlns:a16="http://schemas.microsoft.com/office/drawing/2014/main" val="506032141"/>
                  </a:ext>
                </a:extLst>
              </a:tr>
              <a:tr h="0">
                <a:tc>
                  <a:txBody>
                    <a:bodyPr/>
                    <a:lstStyle/>
                    <a:p>
                      <a:pPr marL="0" marR="0">
                        <a:spcBef>
                          <a:spcPts val="0"/>
                        </a:spcBef>
                        <a:spcAft>
                          <a:spcPts val="0"/>
                        </a:spcAft>
                      </a:pPr>
                      <a:r>
                        <a:rPr lang="en-US" sz="1200">
                          <a:effectLst/>
                        </a:rPr>
                        <a:t>15/16</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21/22</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58/57</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17/18</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23/24</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35/36</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48/47</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31/32</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pitchFamily="2" charset="0"/>
                      </a:endParaRPr>
                    </a:p>
                  </a:txBody>
                  <a:tcPr marL="68580" marR="68580" marT="0" marB="0"/>
                </a:tc>
                <a:extLst>
                  <a:ext uri="{0D108BD9-81ED-4DB2-BD59-A6C34878D82A}">
                    <a16:rowId xmlns:a16="http://schemas.microsoft.com/office/drawing/2014/main" val="1662228802"/>
                  </a:ext>
                </a:extLst>
              </a:tr>
              <a:tr h="0">
                <a:tc>
                  <a:txBody>
                    <a:bodyPr/>
                    <a:lstStyle/>
                    <a:p>
                      <a:pPr marL="0" marR="0">
                        <a:spcBef>
                          <a:spcPts val="0"/>
                        </a:spcBef>
                        <a:spcAft>
                          <a:spcPts val="0"/>
                        </a:spcAft>
                      </a:pPr>
                      <a:r>
                        <a:rPr lang="en-US" sz="1200">
                          <a:effectLst/>
                        </a:rPr>
                        <a:t>59/60</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40/39</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38/37</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12/11</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34/33</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14/13</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49/50</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62/61</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pitchFamily="2" charset="0"/>
                      </a:endParaRPr>
                    </a:p>
                  </a:txBody>
                  <a:tcPr marL="68580" marR="68580" marT="0" marB="0"/>
                </a:tc>
                <a:extLst>
                  <a:ext uri="{0D108BD9-81ED-4DB2-BD59-A6C34878D82A}">
                    <a16:rowId xmlns:a16="http://schemas.microsoft.com/office/drawing/2014/main" val="1488150137"/>
                  </a:ext>
                </a:extLst>
              </a:tr>
              <a:tr h="0">
                <a:tc>
                  <a:txBody>
                    <a:bodyPr/>
                    <a:lstStyle/>
                    <a:p>
                      <a:pPr marL="0" marR="0">
                        <a:spcBef>
                          <a:spcPts val="0"/>
                        </a:spcBef>
                        <a:spcAft>
                          <a:spcPts val="0"/>
                        </a:spcAft>
                      </a:pPr>
                      <a:r>
                        <a:rPr lang="en-US" sz="1200">
                          <a:effectLst/>
                        </a:rPr>
                        <a:t>55/56</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30/29</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9/10</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5/6</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28</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44/53</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27/63</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54/64</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dirty="0">
                          <a:effectLst/>
                        </a:rPr>
                        <a:t>43</a:t>
                      </a:r>
                      <a:endParaRPr lang="en-US" sz="1200" dirty="0">
                        <a:effectLst/>
                        <a:latin typeface="Times New Roman" panose="02020603050405020304" pitchFamily="18" charset="0"/>
                        <a:ea typeface="Times" pitchFamily="2" charset="0"/>
                      </a:endParaRPr>
                    </a:p>
                  </a:txBody>
                  <a:tcPr marL="68580" marR="68580" marT="0" marB="0"/>
                </a:tc>
                <a:extLst>
                  <a:ext uri="{0D108BD9-81ED-4DB2-BD59-A6C34878D82A}">
                    <a16:rowId xmlns:a16="http://schemas.microsoft.com/office/drawing/2014/main" val="2851808625"/>
                  </a:ext>
                </a:extLst>
              </a:tr>
            </a:tbl>
          </a:graphicData>
        </a:graphic>
      </p:graphicFrame>
    </p:spTree>
    <p:extLst>
      <p:ext uri="{BB962C8B-B14F-4D97-AF65-F5344CB8AC3E}">
        <p14:creationId xmlns:p14="http://schemas.microsoft.com/office/powerpoint/2010/main" val="20552384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D7B28-96CA-BD45-A98D-C9D4B964AB24}"/>
              </a:ext>
            </a:extLst>
          </p:cNvPr>
          <p:cNvSpPr>
            <a:spLocks noGrp="1"/>
          </p:cNvSpPr>
          <p:nvPr>
            <p:ph type="title"/>
          </p:nvPr>
        </p:nvSpPr>
        <p:spPr/>
        <p:txBody>
          <a:bodyPr>
            <a:normAutofit/>
          </a:bodyPr>
          <a:lstStyle/>
          <a:p>
            <a:pPr algn="ctr"/>
            <a:r>
              <a:rPr lang="en-US" sz="3600" b="1" i="1" dirty="0">
                <a:latin typeface="Marker Felt Thin" panose="02000400000000000000" pitchFamily="2" charset="77"/>
              </a:rPr>
              <a:t>Wing 10 – </a:t>
            </a:r>
            <a:r>
              <a:rPr lang="en-US" sz="3600" b="1" i="1" dirty="0" err="1">
                <a:latin typeface="Marker Felt Thin" panose="02000400000000000000" pitchFamily="2" charset="77"/>
              </a:rPr>
              <a:t>Zá</a:t>
            </a:r>
            <a:r>
              <a:rPr lang="en-US" sz="3600" b="1" i="1" dirty="0">
                <a:latin typeface="Marker Felt Thin" panose="02000400000000000000" pitchFamily="2" charset="77"/>
              </a:rPr>
              <a:t> </a:t>
            </a:r>
            <a:r>
              <a:rPr lang="en-US" sz="3600" b="1" i="1" dirty="0" err="1">
                <a:latin typeface="Marker Felt Thin" panose="02000400000000000000" pitchFamily="2" charset="77"/>
              </a:rPr>
              <a:t>Guà</a:t>
            </a:r>
            <a:br>
              <a:rPr lang="en-US" sz="3600" dirty="0">
                <a:latin typeface="Marker Felt Thin" panose="02000400000000000000" pitchFamily="2" charset="77"/>
              </a:rPr>
            </a:br>
            <a:r>
              <a:rPr lang="en-US" sz="3600" b="1" i="1" dirty="0">
                <a:latin typeface="Marker Felt Thin" panose="02000400000000000000" pitchFamily="2" charset="77"/>
              </a:rPr>
              <a:t>Miscellaneous Notes</a:t>
            </a:r>
            <a:endParaRPr lang="en-US" sz="3600" dirty="0"/>
          </a:p>
        </p:txBody>
      </p:sp>
      <p:sp>
        <p:nvSpPr>
          <p:cNvPr id="3" name="Content Placeholder 2">
            <a:extLst>
              <a:ext uri="{FF2B5EF4-FFF2-40B4-BE49-F238E27FC236}">
                <a16:creationId xmlns:a16="http://schemas.microsoft.com/office/drawing/2014/main" id="{E4095732-FDAA-9A49-80B0-EA1A661B92DC}"/>
              </a:ext>
            </a:extLst>
          </p:cNvPr>
          <p:cNvSpPr>
            <a:spLocks noGrp="1"/>
          </p:cNvSpPr>
          <p:nvPr>
            <p:ph idx="1"/>
          </p:nvPr>
        </p:nvSpPr>
        <p:spPr/>
        <p:txBody>
          <a:bodyPr>
            <a:normAutofit fontScale="92500" lnSpcReduction="20000"/>
          </a:bodyPr>
          <a:lstStyle/>
          <a:p>
            <a:r>
              <a:rPr lang="en-US" dirty="0"/>
              <a:t>All 64 hexagrams are presented but …</a:t>
            </a:r>
          </a:p>
          <a:p>
            <a:r>
              <a:rPr lang="en-US" sz="2600" dirty="0"/>
              <a:t>The overall pattern is quite mixed, </a:t>
            </a:r>
            <a:br>
              <a:rPr lang="en-US" sz="2600" dirty="0"/>
            </a:br>
            <a:r>
              <a:rPr lang="en-US" sz="2600" dirty="0"/>
              <a:t>with no apparent pattern or logic to the sequence.</a:t>
            </a:r>
          </a:p>
          <a:p>
            <a:r>
              <a:rPr lang="en-US" sz="2600" dirty="0"/>
              <a:t>11 pairs are in reverse order (shaded).</a:t>
            </a:r>
          </a:p>
          <a:p>
            <a:r>
              <a:rPr lang="en-US" sz="2600" dirty="0"/>
              <a:t>The last 8 hexagrams are even more mixed.</a:t>
            </a:r>
            <a:br>
              <a:rPr lang="en-US" sz="2600" dirty="0"/>
            </a:br>
            <a:r>
              <a:rPr lang="en-US" sz="2600" dirty="0"/>
              <a:t>These are separated from the rest by the double-line box.</a:t>
            </a:r>
          </a:p>
          <a:p>
            <a:pPr marL="0" indent="0">
              <a:buNone/>
            </a:pPr>
            <a:endParaRPr lang="en-US" dirty="0"/>
          </a:p>
          <a:p>
            <a:r>
              <a:rPr lang="en-US" sz="2600" dirty="0"/>
              <a:t>H:43 is an interesting choice for the final hexagram, and I think not random.</a:t>
            </a:r>
          </a:p>
          <a:p>
            <a:r>
              <a:rPr lang="en-US" sz="2600" dirty="0"/>
              <a:t>It is composed of five yang lines in the first five positions, </a:t>
            </a:r>
            <a:br>
              <a:rPr lang="en-US" sz="2600" dirty="0"/>
            </a:br>
            <a:r>
              <a:rPr lang="en-US" sz="2600" dirty="0"/>
              <a:t>leaving one last yin line at the top.</a:t>
            </a:r>
          </a:p>
          <a:p>
            <a:r>
              <a:rPr lang="en-US" sz="2600" dirty="0"/>
              <a:t>When this line is changed to a yang line, it will convert it to hexagram 1, </a:t>
            </a:r>
            <a:br>
              <a:rPr lang="en-US" sz="2600" dirty="0"/>
            </a:br>
            <a:r>
              <a:rPr lang="en-US" sz="2600" dirty="0"/>
              <a:t>and thus return to the beginning H:1.</a:t>
            </a:r>
          </a:p>
          <a:p>
            <a:endParaRPr lang="en-US" dirty="0"/>
          </a:p>
        </p:txBody>
      </p:sp>
    </p:spTree>
    <p:extLst>
      <p:ext uri="{BB962C8B-B14F-4D97-AF65-F5344CB8AC3E}">
        <p14:creationId xmlns:p14="http://schemas.microsoft.com/office/powerpoint/2010/main" val="19986131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B9407-0F8C-6747-BC58-04AE99F63EDD}"/>
              </a:ext>
            </a:extLst>
          </p:cNvPr>
          <p:cNvSpPr>
            <a:spLocks noGrp="1"/>
          </p:cNvSpPr>
          <p:nvPr>
            <p:ph type="title"/>
          </p:nvPr>
        </p:nvSpPr>
        <p:spPr/>
        <p:txBody>
          <a:bodyPr>
            <a:normAutofit/>
          </a:bodyPr>
          <a:lstStyle/>
          <a:p>
            <a:pPr algn="ctr"/>
            <a:r>
              <a:rPr lang="en-US" sz="3600" b="1" i="1" dirty="0">
                <a:latin typeface="Marker Felt Thin" panose="02000400000000000000" pitchFamily="2" charset="77"/>
              </a:rPr>
              <a:t>Wing 10 – </a:t>
            </a:r>
            <a:r>
              <a:rPr lang="en-US" sz="3600" b="1" i="1" dirty="0" err="1">
                <a:latin typeface="Marker Felt Thin" panose="02000400000000000000" pitchFamily="2" charset="77"/>
              </a:rPr>
              <a:t>Zá</a:t>
            </a:r>
            <a:r>
              <a:rPr lang="en-US" sz="3600" b="1" i="1" dirty="0">
                <a:latin typeface="Marker Felt Thin" panose="02000400000000000000" pitchFamily="2" charset="77"/>
              </a:rPr>
              <a:t> </a:t>
            </a:r>
            <a:r>
              <a:rPr lang="en-US" sz="3600" b="1" i="1" dirty="0" err="1">
                <a:latin typeface="Marker Felt Thin" panose="02000400000000000000" pitchFamily="2" charset="77"/>
              </a:rPr>
              <a:t>Guà</a:t>
            </a:r>
            <a:br>
              <a:rPr lang="en-US" sz="3600" dirty="0">
                <a:latin typeface="Marker Felt Thin" panose="02000400000000000000" pitchFamily="2" charset="77"/>
              </a:rPr>
            </a:br>
            <a:r>
              <a:rPr lang="en-US" sz="3600" b="1" i="1" dirty="0">
                <a:latin typeface="Marker Felt Thin" panose="02000400000000000000" pitchFamily="2" charset="77"/>
              </a:rPr>
              <a:t>Miscellaneous Notes</a:t>
            </a:r>
            <a:endParaRPr lang="en-US" sz="3600" dirty="0"/>
          </a:p>
        </p:txBody>
      </p:sp>
      <p:sp>
        <p:nvSpPr>
          <p:cNvPr id="3" name="Content Placeholder 2">
            <a:extLst>
              <a:ext uri="{FF2B5EF4-FFF2-40B4-BE49-F238E27FC236}">
                <a16:creationId xmlns:a16="http://schemas.microsoft.com/office/drawing/2014/main" id="{A2ADFC1B-07E6-A049-818B-A864B4F2ADA8}"/>
              </a:ext>
            </a:extLst>
          </p:cNvPr>
          <p:cNvSpPr>
            <a:spLocks noGrp="1"/>
          </p:cNvSpPr>
          <p:nvPr>
            <p:ph idx="1"/>
          </p:nvPr>
        </p:nvSpPr>
        <p:spPr/>
        <p:txBody>
          <a:bodyPr/>
          <a:lstStyle/>
          <a:p>
            <a:pPr algn="ctr"/>
            <a:r>
              <a:rPr lang="en-US" sz="2400" dirty="0"/>
              <a:t>In this table I try show the rhyme scheme, following </a:t>
            </a:r>
            <a:r>
              <a:rPr lang="en-US" sz="2400" dirty="0" err="1"/>
              <a:t>Rutt’s</a:t>
            </a:r>
            <a:r>
              <a:rPr lang="en-US" sz="2400" dirty="0"/>
              <a:t> translation.</a:t>
            </a:r>
          </a:p>
          <a:p>
            <a:pPr algn="ctr"/>
            <a:r>
              <a:rPr lang="en-US" sz="2400" dirty="0"/>
              <a:t>The rhyme is only apparent when one drops the final particle </a:t>
            </a:r>
            <a:r>
              <a:rPr lang="zh-TW" altLang="en-US" sz="2400" dirty="0"/>
              <a:t>也 </a:t>
            </a:r>
            <a:r>
              <a:rPr lang="en-US" sz="2400" dirty="0"/>
              <a:t>ye, </a:t>
            </a:r>
            <a:br>
              <a:rPr lang="en-US" sz="2400" dirty="0"/>
            </a:br>
            <a:r>
              <a:rPr lang="en-US" sz="2400" dirty="0"/>
              <a:t>which is present in all but six of the lines.</a:t>
            </a:r>
          </a:p>
          <a:p>
            <a:pPr algn="ctr"/>
            <a:r>
              <a:rPr lang="en-US" sz="2400" dirty="0"/>
              <a:t>The vertical double line here represents a change between rhyme groups:</a:t>
            </a:r>
          </a:p>
          <a:p>
            <a:endParaRPr lang="en-US" dirty="0"/>
          </a:p>
          <a:p>
            <a:endParaRPr lang="en-US" dirty="0"/>
          </a:p>
          <a:p>
            <a:endParaRPr lang="en-US" dirty="0"/>
          </a:p>
        </p:txBody>
      </p:sp>
      <p:graphicFrame>
        <p:nvGraphicFramePr>
          <p:cNvPr id="4" name="Table 3">
            <a:extLst>
              <a:ext uri="{FF2B5EF4-FFF2-40B4-BE49-F238E27FC236}">
                <a16:creationId xmlns:a16="http://schemas.microsoft.com/office/drawing/2014/main" id="{3FFA00F2-E94E-5646-928F-FDEBDDC13859}"/>
              </a:ext>
            </a:extLst>
          </p:cNvPr>
          <p:cNvGraphicFramePr>
            <a:graphicFrameLocks noGrp="1"/>
          </p:cNvGraphicFramePr>
          <p:nvPr/>
        </p:nvGraphicFramePr>
        <p:xfrm>
          <a:off x="3627120" y="3635534"/>
          <a:ext cx="4937760" cy="731520"/>
        </p:xfrm>
        <a:graphic>
          <a:graphicData uri="http://schemas.openxmlformats.org/drawingml/2006/table">
            <a:tbl>
              <a:tblPr firstRow="1" firstCol="1" bandRow="1" bandCol="1">
                <a:tableStyleId>{5C22544A-7EE6-4342-B048-85BDC9FD1C3A}</a:tableStyleId>
              </a:tblPr>
              <a:tblGrid>
                <a:gridCol w="548640">
                  <a:extLst>
                    <a:ext uri="{9D8B030D-6E8A-4147-A177-3AD203B41FA5}">
                      <a16:colId xmlns:a16="http://schemas.microsoft.com/office/drawing/2014/main" val="1350049630"/>
                    </a:ext>
                  </a:extLst>
                </a:gridCol>
                <a:gridCol w="548640">
                  <a:extLst>
                    <a:ext uri="{9D8B030D-6E8A-4147-A177-3AD203B41FA5}">
                      <a16:colId xmlns:a16="http://schemas.microsoft.com/office/drawing/2014/main" val="818926959"/>
                    </a:ext>
                  </a:extLst>
                </a:gridCol>
                <a:gridCol w="548640">
                  <a:extLst>
                    <a:ext uri="{9D8B030D-6E8A-4147-A177-3AD203B41FA5}">
                      <a16:colId xmlns:a16="http://schemas.microsoft.com/office/drawing/2014/main" val="3074897719"/>
                    </a:ext>
                  </a:extLst>
                </a:gridCol>
                <a:gridCol w="548640">
                  <a:extLst>
                    <a:ext uri="{9D8B030D-6E8A-4147-A177-3AD203B41FA5}">
                      <a16:colId xmlns:a16="http://schemas.microsoft.com/office/drawing/2014/main" val="47821599"/>
                    </a:ext>
                  </a:extLst>
                </a:gridCol>
                <a:gridCol w="548640">
                  <a:extLst>
                    <a:ext uri="{9D8B030D-6E8A-4147-A177-3AD203B41FA5}">
                      <a16:colId xmlns:a16="http://schemas.microsoft.com/office/drawing/2014/main" val="4022303415"/>
                    </a:ext>
                  </a:extLst>
                </a:gridCol>
                <a:gridCol w="548640">
                  <a:extLst>
                    <a:ext uri="{9D8B030D-6E8A-4147-A177-3AD203B41FA5}">
                      <a16:colId xmlns:a16="http://schemas.microsoft.com/office/drawing/2014/main" val="3380260812"/>
                    </a:ext>
                  </a:extLst>
                </a:gridCol>
                <a:gridCol w="548640">
                  <a:extLst>
                    <a:ext uri="{9D8B030D-6E8A-4147-A177-3AD203B41FA5}">
                      <a16:colId xmlns:a16="http://schemas.microsoft.com/office/drawing/2014/main" val="4262448300"/>
                    </a:ext>
                  </a:extLst>
                </a:gridCol>
                <a:gridCol w="548640">
                  <a:extLst>
                    <a:ext uri="{9D8B030D-6E8A-4147-A177-3AD203B41FA5}">
                      <a16:colId xmlns:a16="http://schemas.microsoft.com/office/drawing/2014/main" val="231432447"/>
                    </a:ext>
                  </a:extLst>
                </a:gridCol>
                <a:gridCol w="548640">
                  <a:extLst>
                    <a:ext uri="{9D8B030D-6E8A-4147-A177-3AD203B41FA5}">
                      <a16:colId xmlns:a16="http://schemas.microsoft.com/office/drawing/2014/main" val="4286566711"/>
                    </a:ext>
                  </a:extLst>
                </a:gridCol>
              </a:tblGrid>
              <a:tr h="0">
                <a:tc>
                  <a:txBody>
                    <a:bodyPr/>
                    <a:lstStyle/>
                    <a:p>
                      <a:pPr marL="0" marR="0">
                        <a:spcBef>
                          <a:spcPts val="0"/>
                        </a:spcBef>
                        <a:spcAft>
                          <a:spcPts val="0"/>
                        </a:spcAft>
                      </a:pPr>
                      <a:r>
                        <a:rPr lang="en-US" sz="1200">
                          <a:effectLst/>
                        </a:rPr>
                        <a:t>1/2</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8/7</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19/20</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3/4</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51/52</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41/42</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26/25</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45/46</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15/16</a:t>
                      </a:r>
                      <a:endParaRPr lang="en-US" sz="1200">
                        <a:effectLst/>
                        <a:latin typeface="Times New Roman" panose="02020603050405020304" pitchFamily="18" charset="0"/>
                        <a:ea typeface="Times" pitchFamily="2" charset="0"/>
                      </a:endParaRPr>
                    </a:p>
                  </a:txBody>
                  <a:tcPr marL="68580" marR="68580" marT="0" marB="0"/>
                </a:tc>
                <a:extLst>
                  <a:ext uri="{0D108BD9-81ED-4DB2-BD59-A6C34878D82A}">
                    <a16:rowId xmlns:a16="http://schemas.microsoft.com/office/drawing/2014/main" val="1315456280"/>
                  </a:ext>
                </a:extLst>
              </a:tr>
              <a:tr h="0">
                <a:tc>
                  <a:txBody>
                    <a:bodyPr/>
                    <a:lstStyle/>
                    <a:p>
                      <a:pPr marL="0" marR="0">
                        <a:spcBef>
                          <a:spcPts val="0"/>
                        </a:spcBef>
                        <a:spcAft>
                          <a:spcPts val="0"/>
                        </a:spcAft>
                      </a:pPr>
                      <a:r>
                        <a:rPr lang="en-US" sz="1200">
                          <a:effectLst/>
                        </a:rPr>
                        <a:t>21/22</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58/57</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17/18</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23/24</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35/36</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48/47</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31/32</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59/60</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40/39</a:t>
                      </a:r>
                      <a:endParaRPr lang="en-US" sz="1200">
                        <a:effectLst/>
                        <a:latin typeface="Times New Roman" panose="02020603050405020304" pitchFamily="18" charset="0"/>
                        <a:ea typeface="Times" pitchFamily="2" charset="0"/>
                      </a:endParaRPr>
                    </a:p>
                  </a:txBody>
                  <a:tcPr marL="68580" marR="68580" marT="0" marB="0"/>
                </a:tc>
                <a:extLst>
                  <a:ext uri="{0D108BD9-81ED-4DB2-BD59-A6C34878D82A}">
                    <a16:rowId xmlns:a16="http://schemas.microsoft.com/office/drawing/2014/main" val="2375376112"/>
                  </a:ext>
                </a:extLst>
              </a:tr>
              <a:tr h="0">
                <a:tc>
                  <a:txBody>
                    <a:bodyPr/>
                    <a:lstStyle/>
                    <a:p>
                      <a:pPr marL="0" marR="0">
                        <a:spcBef>
                          <a:spcPts val="0"/>
                        </a:spcBef>
                        <a:spcAft>
                          <a:spcPts val="0"/>
                        </a:spcAft>
                      </a:pPr>
                      <a:r>
                        <a:rPr lang="en-US" sz="1200">
                          <a:effectLst/>
                        </a:rPr>
                        <a:t>38/37</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12/11</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34/33</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14/13</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49/50</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62/61</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55/56</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pitchFamily="2" charset="0"/>
                      </a:endParaRPr>
                    </a:p>
                  </a:txBody>
                  <a:tcPr marL="68580" marR="68580" marT="0" marB="0"/>
                </a:tc>
                <a:extLst>
                  <a:ext uri="{0D108BD9-81ED-4DB2-BD59-A6C34878D82A}">
                    <a16:rowId xmlns:a16="http://schemas.microsoft.com/office/drawing/2014/main" val="1330555091"/>
                  </a:ext>
                </a:extLst>
              </a:tr>
              <a:tr h="0">
                <a:tc>
                  <a:txBody>
                    <a:bodyPr/>
                    <a:lstStyle/>
                    <a:p>
                      <a:pPr marL="0" marR="0">
                        <a:spcBef>
                          <a:spcPts val="0"/>
                        </a:spcBef>
                        <a:spcAft>
                          <a:spcPts val="0"/>
                        </a:spcAft>
                      </a:pPr>
                      <a:r>
                        <a:rPr lang="en-US" sz="1200">
                          <a:effectLst/>
                        </a:rPr>
                        <a:t>30/29</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9/10</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5/6</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28</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44/53</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27/63</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54/64</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a:effectLst/>
                        </a:rPr>
                        <a:t>43</a:t>
                      </a:r>
                      <a:endParaRPr lang="en-US" sz="1200">
                        <a:effectLst/>
                        <a:latin typeface="Times New Roman" panose="02020603050405020304" pitchFamily="18" charset="0"/>
                        <a:ea typeface="Times" pitchFamily="2" charset="0"/>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pitchFamily="2" charset="0"/>
                      </a:endParaRPr>
                    </a:p>
                  </a:txBody>
                  <a:tcPr marL="68580" marR="68580" marT="0" marB="0"/>
                </a:tc>
                <a:extLst>
                  <a:ext uri="{0D108BD9-81ED-4DB2-BD59-A6C34878D82A}">
                    <a16:rowId xmlns:a16="http://schemas.microsoft.com/office/drawing/2014/main" val="4242926202"/>
                  </a:ext>
                </a:extLst>
              </a:tr>
            </a:tbl>
          </a:graphicData>
        </a:graphic>
      </p:graphicFrame>
    </p:spTree>
    <p:extLst>
      <p:ext uri="{BB962C8B-B14F-4D97-AF65-F5344CB8AC3E}">
        <p14:creationId xmlns:p14="http://schemas.microsoft.com/office/powerpoint/2010/main" val="30142969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rgbClr val="FFC000"/>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F9B97-4E69-F441-9A38-69DAF881F6E6}"/>
              </a:ext>
            </a:extLst>
          </p:cNvPr>
          <p:cNvSpPr>
            <a:spLocks noGrp="1"/>
          </p:cNvSpPr>
          <p:nvPr>
            <p:ph type="title"/>
          </p:nvPr>
        </p:nvSpPr>
        <p:spPr/>
        <p:txBody>
          <a:bodyPr>
            <a:normAutofit/>
          </a:bodyPr>
          <a:lstStyle/>
          <a:p>
            <a:pPr algn="ctr"/>
            <a:r>
              <a:rPr lang="en-US" sz="3600" b="1" i="1" dirty="0">
                <a:latin typeface="Marker Felt Thin" panose="02000400000000000000" pitchFamily="2" charset="77"/>
              </a:rPr>
              <a:t>Wing 10 – </a:t>
            </a:r>
            <a:r>
              <a:rPr lang="en-US" sz="3600" b="1" i="1" dirty="0" err="1">
                <a:latin typeface="Marker Felt Thin" panose="02000400000000000000" pitchFamily="2" charset="77"/>
              </a:rPr>
              <a:t>Zá</a:t>
            </a:r>
            <a:r>
              <a:rPr lang="en-US" sz="3600" b="1" i="1" dirty="0">
                <a:latin typeface="Marker Felt Thin" panose="02000400000000000000" pitchFamily="2" charset="77"/>
              </a:rPr>
              <a:t> </a:t>
            </a:r>
            <a:r>
              <a:rPr lang="en-US" sz="3600" b="1" i="1" dirty="0" err="1">
                <a:latin typeface="Marker Felt Thin" panose="02000400000000000000" pitchFamily="2" charset="77"/>
              </a:rPr>
              <a:t>Guà</a:t>
            </a:r>
            <a:br>
              <a:rPr lang="en-US" sz="3600" dirty="0">
                <a:latin typeface="Marker Felt Thin" panose="02000400000000000000" pitchFamily="2" charset="77"/>
              </a:rPr>
            </a:br>
            <a:r>
              <a:rPr lang="en-US" sz="3600" b="1" i="1" dirty="0">
                <a:latin typeface="Marker Felt Thin" panose="02000400000000000000" pitchFamily="2" charset="77"/>
              </a:rPr>
              <a:t>Miscellaneous Notes</a:t>
            </a:r>
            <a:endParaRPr lang="en-US" sz="3600" dirty="0"/>
          </a:p>
        </p:txBody>
      </p:sp>
      <p:sp>
        <p:nvSpPr>
          <p:cNvPr id="3" name="Content Placeholder 2">
            <a:extLst>
              <a:ext uri="{FF2B5EF4-FFF2-40B4-BE49-F238E27FC236}">
                <a16:creationId xmlns:a16="http://schemas.microsoft.com/office/drawing/2014/main" id="{48FA4591-51AE-5040-86B3-124C40E4DCE3}"/>
              </a:ext>
            </a:extLst>
          </p:cNvPr>
          <p:cNvSpPr>
            <a:spLocks noGrp="1"/>
          </p:cNvSpPr>
          <p:nvPr>
            <p:ph idx="1"/>
          </p:nvPr>
        </p:nvSpPr>
        <p:spPr/>
        <p:txBody>
          <a:bodyPr>
            <a:normAutofit/>
          </a:bodyPr>
          <a:lstStyle/>
          <a:p>
            <a:r>
              <a:rPr lang="en-US" dirty="0"/>
              <a:t>Thus it seems to go:	8-4-6			= 18 hexagrams</a:t>
            </a:r>
          </a:p>
          <a:p>
            <a:pPr marL="0" indent="0">
              <a:buNone/>
            </a:pPr>
            <a:r>
              <a:rPr lang="en-US" dirty="0"/>
              <a:t>				6-2-6-4		= 18</a:t>
            </a:r>
          </a:p>
          <a:p>
            <a:pPr marL="0" indent="0">
              <a:buNone/>
            </a:pPr>
            <a:r>
              <a:rPr lang="en-US" dirty="0"/>
              <a:t>				6-6-2			= 14</a:t>
            </a:r>
          </a:p>
          <a:p>
            <a:pPr marL="0" indent="0">
              <a:buNone/>
            </a:pPr>
            <a:r>
              <a:rPr lang="en-US" dirty="0"/>
              <a:t>				4-3-2-2-2-1		= 14</a:t>
            </a:r>
          </a:p>
          <a:p>
            <a:pPr marL="0" indent="0">
              <a:buNone/>
            </a:pPr>
            <a:r>
              <a:rPr lang="en-US" dirty="0"/>
              <a:t>   The 5/6-28 in the bottom row constitutes a triplet.</a:t>
            </a:r>
            <a:br>
              <a:rPr lang="en-US" dirty="0"/>
            </a:br>
            <a:endParaRPr lang="en-US" dirty="0"/>
          </a:p>
          <a:p>
            <a:r>
              <a:rPr lang="en-US" sz="2600" dirty="0"/>
              <a:t>The rhyme pattern in H:43 repeats that used in H:1/2-8/7 at the beginning.</a:t>
            </a:r>
          </a:p>
          <a:p>
            <a:r>
              <a:rPr lang="en-US" sz="2600" dirty="0"/>
              <a:t>The poem lines themselves vary in length from 2 to 7 characters.</a:t>
            </a:r>
          </a:p>
          <a:p>
            <a:endParaRPr lang="en-US" dirty="0"/>
          </a:p>
        </p:txBody>
      </p:sp>
    </p:spTree>
    <p:extLst>
      <p:ext uri="{BB962C8B-B14F-4D97-AF65-F5344CB8AC3E}">
        <p14:creationId xmlns:p14="http://schemas.microsoft.com/office/powerpoint/2010/main" val="2435269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5A082-5D87-4346-AB20-5A0B1B753C3B}"/>
              </a:ext>
            </a:extLst>
          </p:cNvPr>
          <p:cNvSpPr>
            <a:spLocks noGrp="1"/>
          </p:cNvSpPr>
          <p:nvPr>
            <p:ph type="title"/>
          </p:nvPr>
        </p:nvSpPr>
        <p:spPr/>
        <p:txBody>
          <a:bodyPr/>
          <a:lstStyle/>
          <a:p>
            <a:pPr algn="ctr"/>
            <a:r>
              <a:rPr lang="en-US" b="1" dirty="0">
                <a:latin typeface="Marker Felt Thin" panose="02000400000000000000" pitchFamily="2" charset="77"/>
              </a:rPr>
              <a:t>Intro: Da Yan</a:t>
            </a:r>
            <a:br>
              <a:rPr lang="en-US" b="1" dirty="0">
                <a:latin typeface="Marker Felt Thin" panose="02000400000000000000" pitchFamily="2" charset="77"/>
              </a:rPr>
            </a:br>
            <a:r>
              <a:rPr lang="en-US" sz="3600" b="1" dirty="0">
                <a:latin typeface="Marker Felt Thin" panose="02000400000000000000" pitchFamily="2" charset="77"/>
              </a:rPr>
              <a:t>Upper &amp; Lower Canon</a:t>
            </a:r>
            <a:endParaRPr lang="en-US" dirty="0"/>
          </a:p>
        </p:txBody>
      </p:sp>
      <p:sp>
        <p:nvSpPr>
          <p:cNvPr id="3" name="Content Placeholder 2">
            <a:extLst>
              <a:ext uri="{FF2B5EF4-FFF2-40B4-BE49-F238E27FC236}">
                <a16:creationId xmlns:a16="http://schemas.microsoft.com/office/drawing/2014/main" id="{7BBE1D0E-6FA5-E345-99E6-909CAF8AFDDF}"/>
              </a:ext>
            </a:extLst>
          </p:cNvPr>
          <p:cNvSpPr>
            <a:spLocks noGrp="1"/>
          </p:cNvSpPr>
          <p:nvPr>
            <p:ph idx="1"/>
          </p:nvPr>
        </p:nvSpPr>
        <p:spPr/>
        <p:txBody>
          <a:bodyPr>
            <a:normAutofit lnSpcReduction="10000"/>
          </a:bodyPr>
          <a:lstStyle/>
          <a:p>
            <a:r>
              <a:rPr lang="en-US" dirty="0"/>
              <a:t>Actually, the reason for two Wings, is that since the </a:t>
            </a:r>
            <a:r>
              <a:rPr lang="zh-TW" altLang="en-US" dirty="0"/>
              <a:t>大衍 </a:t>
            </a:r>
            <a:r>
              <a:rPr lang="en-US" dirty="0" err="1"/>
              <a:t>Dà</a:t>
            </a:r>
            <a:r>
              <a:rPr lang="en-US" dirty="0"/>
              <a:t> </a:t>
            </a:r>
            <a:r>
              <a:rPr lang="en-US" dirty="0" err="1"/>
              <a:t>Yǎn</a:t>
            </a:r>
            <a:r>
              <a:rPr lang="en-US" dirty="0"/>
              <a:t> (the Great Extension/Expansion), a section of the Great Commentary, written ~100 BCE, the 64 hexagrams have been divided into two sections.</a:t>
            </a:r>
          </a:p>
          <a:p>
            <a:r>
              <a:rPr lang="en-US" dirty="0"/>
              <a:t>Known as: The </a:t>
            </a:r>
            <a:r>
              <a:rPr lang="en-US" b="1" dirty="0"/>
              <a:t>Upper Canon</a:t>
            </a:r>
            <a:r>
              <a:rPr lang="en-US" dirty="0"/>
              <a:t> (</a:t>
            </a:r>
            <a:r>
              <a:rPr lang="en-US" dirty="0" err="1"/>
              <a:t>Shàng</a:t>
            </a:r>
            <a:r>
              <a:rPr lang="en-US" dirty="0"/>
              <a:t> </a:t>
            </a:r>
            <a:r>
              <a:rPr lang="en-US" dirty="0" err="1"/>
              <a:t>Jīng</a:t>
            </a:r>
            <a:r>
              <a:rPr lang="en-US" dirty="0"/>
              <a:t>), hexagrams 1-30 </a:t>
            </a:r>
            <a:br>
              <a:rPr lang="en-US" dirty="0"/>
            </a:br>
            <a:r>
              <a:rPr lang="en-US" dirty="0"/>
              <a:t>and the </a:t>
            </a:r>
            <a:r>
              <a:rPr lang="en-US" b="1" dirty="0"/>
              <a:t>Lower Canon</a:t>
            </a:r>
            <a:r>
              <a:rPr lang="en-US" dirty="0"/>
              <a:t> (</a:t>
            </a:r>
            <a:r>
              <a:rPr lang="en-US" dirty="0" err="1"/>
              <a:t>Xià</a:t>
            </a:r>
            <a:r>
              <a:rPr lang="en-US" dirty="0"/>
              <a:t> </a:t>
            </a:r>
            <a:r>
              <a:rPr lang="en-US" dirty="0" err="1"/>
              <a:t>Jīng</a:t>
            </a:r>
            <a:r>
              <a:rPr lang="en-US" dirty="0"/>
              <a:t>) H: 31-64.</a:t>
            </a:r>
          </a:p>
          <a:p>
            <a:r>
              <a:rPr lang="en-US" dirty="0"/>
              <a:t>The reason for this division is unknown. It does suggest that the lower numbered Wings were all written after or along with the Da Yan, despite their earlier numbers, but this too is uncertain.</a:t>
            </a:r>
          </a:p>
          <a:p>
            <a:r>
              <a:rPr lang="en-US" dirty="0"/>
              <a:t>The Da Yan chapter (IX in Wilhelm, p.308) is primarily concerned with numerological aspects of the Yi.</a:t>
            </a:r>
          </a:p>
        </p:txBody>
      </p:sp>
    </p:spTree>
    <p:extLst>
      <p:ext uri="{BB962C8B-B14F-4D97-AF65-F5344CB8AC3E}">
        <p14:creationId xmlns:p14="http://schemas.microsoft.com/office/powerpoint/2010/main" val="1105052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E9587-6A9E-A64D-A49A-537DF30A7415}"/>
              </a:ext>
            </a:extLst>
          </p:cNvPr>
          <p:cNvSpPr>
            <a:spLocks noGrp="1"/>
          </p:cNvSpPr>
          <p:nvPr>
            <p:ph type="title"/>
          </p:nvPr>
        </p:nvSpPr>
        <p:spPr/>
        <p:txBody>
          <a:bodyPr>
            <a:normAutofit/>
          </a:bodyPr>
          <a:lstStyle/>
          <a:p>
            <a:pPr algn="ctr"/>
            <a:r>
              <a:rPr lang="en-US" b="1" dirty="0">
                <a:latin typeface="Marker Felt Thin" panose="02000400000000000000" pitchFamily="2" charset="77"/>
              </a:rPr>
              <a:t>Wings 1 &amp; 2 – </a:t>
            </a:r>
            <a:r>
              <a:rPr lang="zh-TW" altLang="en-US" b="1" dirty="0">
                <a:latin typeface="Marker Felt Thin" panose="02000400000000000000" pitchFamily="2" charset="77"/>
              </a:rPr>
              <a:t>彖 傳</a:t>
            </a:r>
            <a:r>
              <a:rPr lang="en-US" b="1" i="1" dirty="0">
                <a:latin typeface="Marker Felt Thin" panose="02000400000000000000" pitchFamily="2" charset="77"/>
              </a:rPr>
              <a:t>  </a:t>
            </a:r>
            <a:r>
              <a:rPr lang="en-US" b="1" dirty="0" err="1">
                <a:latin typeface="Marker Felt Thin" panose="02000400000000000000" pitchFamily="2" charset="77"/>
              </a:rPr>
              <a:t>Tuàn</a:t>
            </a:r>
            <a:r>
              <a:rPr lang="en-US" b="1" dirty="0">
                <a:latin typeface="Marker Felt Thin" panose="02000400000000000000" pitchFamily="2" charset="77"/>
              </a:rPr>
              <a:t> </a:t>
            </a:r>
            <a:r>
              <a:rPr lang="en-US" b="1" dirty="0" err="1">
                <a:latin typeface="Marker Felt Thin" panose="02000400000000000000" pitchFamily="2" charset="77"/>
              </a:rPr>
              <a:t>Zhuàn</a:t>
            </a:r>
            <a:r>
              <a:rPr lang="en-US" b="1" dirty="0">
                <a:latin typeface="Marker Felt Thin" panose="02000400000000000000" pitchFamily="2" charset="77"/>
              </a:rPr>
              <a:t>:</a:t>
            </a:r>
            <a:br>
              <a:rPr lang="en-US" dirty="0"/>
            </a:br>
            <a:r>
              <a:rPr lang="en-US" sz="3200" dirty="0">
                <a:latin typeface="Marker Felt Thin" panose="02000400000000000000" pitchFamily="2" charset="77"/>
              </a:rPr>
              <a:t>Comments on the Decisions/Determinations/Judgments</a:t>
            </a:r>
            <a:endParaRPr lang="en-US" dirty="0">
              <a:latin typeface="Marker Felt Thin" panose="02000400000000000000" pitchFamily="2" charset="77"/>
            </a:endParaRPr>
          </a:p>
        </p:txBody>
      </p:sp>
      <p:sp>
        <p:nvSpPr>
          <p:cNvPr id="3" name="Content Placeholder 2">
            <a:extLst>
              <a:ext uri="{FF2B5EF4-FFF2-40B4-BE49-F238E27FC236}">
                <a16:creationId xmlns:a16="http://schemas.microsoft.com/office/drawing/2014/main" id="{D9747CE7-0333-B740-B573-E43EB06745A5}"/>
              </a:ext>
            </a:extLst>
          </p:cNvPr>
          <p:cNvSpPr>
            <a:spLocks noGrp="1"/>
          </p:cNvSpPr>
          <p:nvPr>
            <p:ph idx="1"/>
          </p:nvPr>
        </p:nvSpPr>
        <p:spPr/>
        <p:txBody>
          <a:bodyPr>
            <a:normAutofit fontScale="40000" lnSpcReduction="20000"/>
          </a:bodyPr>
          <a:lstStyle/>
          <a:p>
            <a:pPr marL="0" indent="0" algn="ctr">
              <a:buNone/>
            </a:pPr>
            <a:r>
              <a:rPr lang="en-US" sz="4200" b="1" dirty="0"/>
              <a:t>Pinyin = Tuan	</a:t>
            </a:r>
            <a:r>
              <a:rPr lang="en-US" sz="4200" dirty="0"/>
              <a:t>WG = </a:t>
            </a:r>
            <a:r>
              <a:rPr lang="en-US" sz="4200" dirty="0" err="1"/>
              <a:t>T’uan</a:t>
            </a:r>
            <a:r>
              <a:rPr lang="en-US" sz="4200" dirty="0"/>
              <a:t>	Missionary = </a:t>
            </a:r>
            <a:r>
              <a:rPr lang="en-US" sz="4200" dirty="0" err="1"/>
              <a:t>Thwan</a:t>
            </a:r>
            <a:endParaRPr lang="en-US" sz="4200" dirty="0"/>
          </a:p>
          <a:p>
            <a:r>
              <a:rPr lang="en-US" sz="4500" dirty="0"/>
              <a:t>This is a commentary on the basic text for each hexagram, which are titled Tuan = </a:t>
            </a:r>
            <a:r>
              <a:rPr lang="en-US" sz="4500" b="1" i="1" dirty="0"/>
              <a:t>Judgment</a:t>
            </a:r>
            <a:r>
              <a:rPr lang="en-US" sz="4500" dirty="0"/>
              <a:t> or </a:t>
            </a:r>
            <a:r>
              <a:rPr lang="en-US" sz="4500" b="1" i="1" dirty="0"/>
              <a:t>Decision</a:t>
            </a:r>
            <a:r>
              <a:rPr lang="en-US" sz="4500" dirty="0"/>
              <a:t>.</a:t>
            </a:r>
          </a:p>
          <a:p>
            <a:r>
              <a:rPr lang="en-US" sz="4500" dirty="0"/>
              <a:t>The character </a:t>
            </a:r>
            <a:r>
              <a:rPr lang="en-US" sz="4500" dirty="0" err="1"/>
              <a:t>tuan</a:t>
            </a:r>
            <a:r>
              <a:rPr lang="en-US" sz="4500" dirty="0"/>
              <a:t> is the picture of a pig or boar’s head, probably related to use in sacrificial offerings,</a:t>
            </a:r>
            <a:br>
              <a:rPr lang="en-US" sz="4500" dirty="0"/>
            </a:br>
            <a:r>
              <a:rPr lang="en-US" sz="4500" dirty="0"/>
              <a:t>but in the context of the Yi Jing is generally translated as ‘</a:t>
            </a:r>
            <a:r>
              <a:rPr lang="en-US" sz="4500" b="1" dirty="0"/>
              <a:t>decision</a:t>
            </a:r>
            <a:r>
              <a:rPr lang="en-US" sz="4500" dirty="0"/>
              <a:t>’ or ‘determination’.</a:t>
            </a:r>
          </a:p>
          <a:p>
            <a:r>
              <a:rPr lang="en-US" sz="4500" dirty="0"/>
              <a:t>There is a Tuan and a Tuan </a:t>
            </a:r>
            <a:r>
              <a:rPr lang="en-US" sz="4500" dirty="0" err="1"/>
              <a:t>Zhuan</a:t>
            </a:r>
            <a:r>
              <a:rPr lang="en-US" sz="4500" dirty="0"/>
              <a:t>/Commentary for each of the 64 hexagrams.</a:t>
            </a:r>
            <a:br>
              <a:rPr lang="en-US" sz="4500" dirty="0"/>
            </a:br>
            <a:r>
              <a:rPr lang="en-US" sz="4500" dirty="0"/>
              <a:t>The Tuan were written by King Wen, usually the first words/text after the Hexagram’s title/name.</a:t>
            </a:r>
            <a:br>
              <a:rPr lang="en-US" sz="4500" dirty="0"/>
            </a:br>
            <a:endParaRPr lang="en-US" sz="4500" dirty="0"/>
          </a:p>
          <a:p>
            <a:r>
              <a:rPr lang="en-US" sz="4500" dirty="0"/>
              <a:t>The Tuan </a:t>
            </a:r>
            <a:r>
              <a:rPr lang="en-US" sz="4500" dirty="0" err="1"/>
              <a:t>Zhuan</a:t>
            </a:r>
            <a:r>
              <a:rPr lang="en-US" sz="4500" dirty="0"/>
              <a:t>/Commentaries were written by later (unknown) commentator(s).</a:t>
            </a:r>
            <a:br>
              <a:rPr lang="en-US" sz="4500" dirty="0"/>
            </a:br>
            <a:r>
              <a:rPr lang="en-US" sz="4500" dirty="0"/>
              <a:t>They have sometimes attributed to Confucius (Master Kong, Kong Fu-</a:t>
            </a:r>
            <a:r>
              <a:rPr lang="en-US" sz="4500" dirty="0" err="1"/>
              <a:t>zi</a:t>
            </a:r>
            <a:r>
              <a:rPr lang="en-US" sz="4500" dirty="0"/>
              <a:t>).</a:t>
            </a:r>
            <a:br>
              <a:rPr lang="en-US" sz="4500" dirty="0"/>
            </a:br>
            <a:r>
              <a:rPr lang="en-US" sz="4500" dirty="0"/>
              <a:t>This is not true, but they are certainly Confucian (Ru) in tone.</a:t>
            </a:r>
          </a:p>
          <a:p>
            <a:r>
              <a:rPr lang="en-US" sz="4500" dirty="0"/>
              <a:t>In Wilhelm they are found in Book III, starting on p.370. </a:t>
            </a:r>
            <a:br>
              <a:rPr lang="en-US" sz="2200" dirty="0"/>
            </a:br>
            <a:r>
              <a:rPr lang="en-US" sz="2900" i="1" dirty="0"/>
              <a:t>An Index to the Wings may be found on </a:t>
            </a:r>
            <a:r>
              <a:rPr lang="en-US" sz="2900" i="1" dirty="0" err="1"/>
              <a:t>p.xix</a:t>
            </a:r>
            <a:endParaRPr lang="en-US" sz="2900" dirty="0"/>
          </a:p>
          <a:p>
            <a:pPr marL="0" indent="0">
              <a:buNone/>
            </a:pPr>
            <a:r>
              <a:rPr lang="en-US" sz="2900" dirty="0"/>
              <a:t>	</a:t>
            </a:r>
          </a:p>
          <a:p>
            <a:pPr marL="0" indent="0">
              <a:buNone/>
            </a:pPr>
            <a:r>
              <a:rPr lang="en-US" sz="2900" dirty="0"/>
              <a:t>	</a:t>
            </a:r>
            <a:r>
              <a:rPr lang="en-US" sz="3500" dirty="0"/>
              <a:t>Wilhelm translates as: 	</a:t>
            </a:r>
            <a:r>
              <a:rPr lang="en-US" sz="3500" b="1" i="1" dirty="0"/>
              <a:t>Commentary on the Decision</a:t>
            </a:r>
            <a:r>
              <a:rPr lang="en-US" sz="3500" i="1" dirty="0"/>
              <a:t>		</a:t>
            </a:r>
          </a:p>
          <a:p>
            <a:pPr marL="0" indent="0">
              <a:buNone/>
            </a:pPr>
            <a:r>
              <a:rPr lang="en-US" sz="3500" dirty="0"/>
              <a:t>	</a:t>
            </a:r>
            <a:r>
              <a:rPr lang="en-US" sz="3500" dirty="0" err="1"/>
              <a:t>Rutt</a:t>
            </a:r>
            <a:r>
              <a:rPr lang="en-US" sz="3500" dirty="0"/>
              <a:t> translates as: 	</a:t>
            </a:r>
            <a:r>
              <a:rPr lang="en-US" sz="3500" b="1" i="1" dirty="0"/>
              <a:t>Commentary on the Hexagram Statements</a:t>
            </a:r>
          </a:p>
          <a:p>
            <a:pPr marL="0" indent="0">
              <a:buNone/>
            </a:pPr>
            <a:r>
              <a:rPr lang="en-US" sz="3500" dirty="0"/>
              <a:t>	Nielsen translates as:	</a:t>
            </a:r>
            <a:r>
              <a:rPr lang="en-US" sz="3500" b="1" i="1" dirty="0"/>
              <a:t>The Commentary on the Decisions</a:t>
            </a:r>
            <a:r>
              <a:rPr lang="en-US" sz="3500" i="1" dirty="0"/>
              <a:t>	distinguishing from Tuan Ci = </a:t>
            </a:r>
            <a:r>
              <a:rPr lang="en-US" sz="3500" b="1" i="1" dirty="0"/>
              <a:t>Deciding Remarks</a:t>
            </a:r>
            <a:br>
              <a:rPr lang="en-US" dirty="0"/>
            </a:br>
            <a:endParaRPr lang="en-US" dirty="0"/>
          </a:p>
        </p:txBody>
      </p:sp>
    </p:spTree>
    <p:extLst>
      <p:ext uri="{BB962C8B-B14F-4D97-AF65-F5344CB8AC3E}">
        <p14:creationId xmlns:p14="http://schemas.microsoft.com/office/powerpoint/2010/main" val="480330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CA21BA0-A7ED-D140-A537-82329021E0A4}"/>
              </a:ext>
            </a:extLst>
          </p:cNvPr>
          <p:cNvSpPr>
            <a:spLocks noGrp="1"/>
          </p:cNvSpPr>
          <p:nvPr>
            <p:ph type="title"/>
          </p:nvPr>
        </p:nvSpPr>
        <p:spPr/>
        <p:txBody>
          <a:bodyPr/>
          <a:lstStyle/>
          <a:p>
            <a:pPr algn="ctr"/>
            <a:r>
              <a:rPr lang="en-US" b="1" dirty="0">
                <a:latin typeface="Marker Felt Thin" panose="02000400000000000000" pitchFamily="2" charset="77"/>
              </a:rPr>
              <a:t>Why Two Wings?</a:t>
            </a:r>
          </a:p>
        </p:txBody>
      </p:sp>
      <p:sp>
        <p:nvSpPr>
          <p:cNvPr id="9" name="Content Placeholder 8">
            <a:extLst>
              <a:ext uri="{FF2B5EF4-FFF2-40B4-BE49-F238E27FC236}">
                <a16:creationId xmlns:a16="http://schemas.microsoft.com/office/drawing/2014/main" id="{82279B5A-396C-8148-B1D8-F904DC84D0F7}"/>
              </a:ext>
            </a:extLst>
          </p:cNvPr>
          <p:cNvSpPr>
            <a:spLocks noGrp="1"/>
          </p:cNvSpPr>
          <p:nvPr>
            <p:ph idx="1"/>
          </p:nvPr>
        </p:nvSpPr>
        <p:spPr/>
        <p:txBody>
          <a:bodyPr/>
          <a:lstStyle/>
          <a:p>
            <a:r>
              <a:rPr lang="en-US" dirty="0"/>
              <a:t>Remember the reason there are two wings is because the commentary is divided into two parts corresponding to the division of the Yi as whole into  so-called Upper and Lower Canons.</a:t>
            </a:r>
          </a:p>
          <a:p>
            <a:r>
              <a:rPr lang="en-US" dirty="0"/>
              <a:t>The Upper Canon is comprised of hexagrams 1 to 30.</a:t>
            </a:r>
          </a:p>
          <a:p>
            <a:r>
              <a:rPr lang="en-US" dirty="0"/>
              <a:t>The Lower Canon is comprised of hexagrams 31 to 64.</a:t>
            </a:r>
          </a:p>
          <a:p>
            <a:r>
              <a:rPr lang="en-US" dirty="0"/>
              <a:t>The two wings are really just one commentary.</a:t>
            </a:r>
          </a:p>
          <a:p>
            <a:r>
              <a:rPr lang="en-US" dirty="0"/>
              <a:t>This pattern holds for the first six Wings, </a:t>
            </a:r>
            <a:br>
              <a:rPr lang="en-US" dirty="0"/>
            </a:br>
            <a:r>
              <a:rPr lang="en-US" dirty="0"/>
              <a:t>	they are really just three.</a:t>
            </a:r>
          </a:p>
          <a:p>
            <a:r>
              <a:rPr lang="en-US" dirty="0"/>
              <a:t>This means there are really only Seven Wings.</a:t>
            </a:r>
          </a:p>
          <a:p>
            <a:endParaRPr lang="en-US" dirty="0"/>
          </a:p>
        </p:txBody>
      </p:sp>
    </p:spTree>
    <p:extLst>
      <p:ext uri="{BB962C8B-B14F-4D97-AF65-F5344CB8AC3E}">
        <p14:creationId xmlns:p14="http://schemas.microsoft.com/office/powerpoint/2010/main" val="3188024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0556D-B549-F74D-BE1E-BD48EE6B5507}"/>
              </a:ext>
            </a:extLst>
          </p:cNvPr>
          <p:cNvSpPr>
            <a:spLocks noGrp="1"/>
          </p:cNvSpPr>
          <p:nvPr>
            <p:ph type="title"/>
          </p:nvPr>
        </p:nvSpPr>
        <p:spPr/>
        <p:txBody>
          <a:bodyPr/>
          <a:lstStyle/>
          <a:p>
            <a:pPr algn="ctr"/>
            <a:r>
              <a:rPr lang="en-US" b="1" dirty="0">
                <a:latin typeface="Marker Felt Thin" panose="02000400000000000000" pitchFamily="2" charset="77"/>
              </a:rPr>
              <a:t>Clarifying</a:t>
            </a:r>
          </a:p>
        </p:txBody>
      </p:sp>
      <p:sp>
        <p:nvSpPr>
          <p:cNvPr id="3" name="Content Placeholder 2">
            <a:extLst>
              <a:ext uri="{FF2B5EF4-FFF2-40B4-BE49-F238E27FC236}">
                <a16:creationId xmlns:a16="http://schemas.microsoft.com/office/drawing/2014/main" id="{05FD707F-031F-8A42-9459-436F471D6633}"/>
              </a:ext>
            </a:extLst>
          </p:cNvPr>
          <p:cNvSpPr>
            <a:spLocks noGrp="1"/>
          </p:cNvSpPr>
          <p:nvPr>
            <p:ph idx="1"/>
          </p:nvPr>
        </p:nvSpPr>
        <p:spPr/>
        <p:txBody>
          <a:bodyPr/>
          <a:lstStyle/>
          <a:p>
            <a:r>
              <a:rPr lang="en-US" dirty="0"/>
              <a:t>In Wilhelm, this commentary is to be found in Book III, starting on page 370, under the title </a:t>
            </a:r>
            <a:r>
              <a:rPr lang="en-US" i="1" dirty="0"/>
              <a:t>Commentary on the Decision</a:t>
            </a:r>
            <a:r>
              <a:rPr lang="en-US" dirty="0"/>
              <a:t>.</a:t>
            </a:r>
            <a:br>
              <a:rPr lang="en-US" dirty="0"/>
            </a:br>
            <a:r>
              <a:rPr lang="en-US" dirty="0"/>
              <a:t>In a footnote Wilhelm makes it clear that the terms Judgment and Decision are equivalent.  (I think he uses the two words to help preserve a distinction between these two components of the text.)  </a:t>
            </a:r>
            <a:br>
              <a:rPr lang="en-US" dirty="0"/>
            </a:br>
            <a:r>
              <a:rPr lang="en-US" b="1" i="1" dirty="0"/>
              <a:t>Judgments</a:t>
            </a:r>
            <a:r>
              <a:rPr lang="en-US" dirty="0"/>
              <a:t> are what King Wen wrote (Tuan), </a:t>
            </a:r>
            <a:br>
              <a:rPr lang="en-US" dirty="0"/>
            </a:br>
            <a:r>
              <a:rPr lang="en-US" dirty="0"/>
              <a:t>while </a:t>
            </a:r>
            <a:r>
              <a:rPr lang="en-US" b="1" i="1" dirty="0"/>
              <a:t>Decision</a:t>
            </a:r>
            <a:r>
              <a:rPr lang="en-US" dirty="0"/>
              <a:t> refers to the words of later commentators </a:t>
            </a:r>
            <a:br>
              <a:rPr lang="en-US" dirty="0"/>
            </a:br>
            <a:r>
              <a:rPr lang="en-US" dirty="0"/>
              <a:t>as recorded in the Wings (Tuan </a:t>
            </a:r>
            <a:r>
              <a:rPr lang="en-US" dirty="0" err="1"/>
              <a:t>Zhuan</a:t>
            </a:r>
            <a:r>
              <a:rPr lang="en-US" dirty="0"/>
              <a:t>).</a:t>
            </a:r>
          </a:p>
          <a:p>
            <a:r>
              <a:rPr lang="en-US" dirty="0"/>
              <a:t>This commentary helps to </a:t>
            </a:r>
            <a:r>
              <a:rPr lang="en-US" b="1" i="1" dirty="0"/>
              <a:t>explain</a:t>
            </a:r>
            <a:r>
              <a:rPr lang="en-US" dirty="0"/>
              <a:t> the Judgment which immediately precedes it.</a:t>
            </a:r>
          </a:p>
        </p:txBody>
      </p:sp>
    </p:spTree>
    <p:extLst>
      <p:ext uri="{BB962C8B-B14F-4D97-AF65-F5344CB8AC3E}">
        <p14:creationId xmlns:p14="http://schemas.microsoft.com/office/powerpoint/2010/main" val="2578899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619B-3A66-F24F-A79F-18638A02BBD3}"/>
              </a:ext>
            </a:extLst>
          </p:cNvPr>
          <p:cNvSpPr>
            <a:spLocks noGrp="1"/>
          </p:cNvSpPr>
          <p:nvPr>
            <p:ph type="title"/>
          </p:nvPr>
        </p:nvSpPr>
        <p:spPr/>
        <p:txBody>
          <a:bodyPr/>
          <a:lstStyle/>
          <a:p>
            <a:r>
              <a:rPr lang="en-US" b="1" i="1" dirty="0">
                <a:latin typeface="Marker Felt Thin" panose="02000400000000000000" pitchFamily="2" charset="77"/>
              </a:rPr>
              <a:t>Back to the text itself:</a:t>
            </a:r>
          </a:p>
        </p:txBody>
      </p:sp>
      <p:sp>
        <p:nvSpPr>
          <p:cNvPr id="3" name="Content Placeholder 2">
            <a:extLst>
              <a:ext uri="{FF2B5EF4-FFF2-40B4-BE49-F238E27FC236}">
                <a16:creationId xmlns:a16="http://schemas.microsoft.com/office/drawing/2014/main" id="{1A09D534-5E6E-D146-A4A8-3B6C058661E7}"/>
              </a:ext>
            </a:extLst>
          </p:cNvPr>
          <p:cNvSpPr>
            <a:spLocks noGrp="1"/>
          </p:cNvSpPr>
          <p:nvPr>
            <p:ph idx="1"/>
          </p:nvPr>
        </p:nvSpPr>
        <p:spPr/>
        <p:txBody>
          <a:bodyPr>
            <a:normAutofit fontScale="77500" lnSpcReduction="20000"/>
          </a:bodyPr>
          <a:lstStyle/>
          <a:p>
            <a:r>
              <a:rPr lang="en-US" dirty="0"/>
              <a:t>The Tuan-</a:t>
            </a:r>
            <a:r>
              <a:rPr lang="en-US" dirty="0" err="1"/>
              <a:t>zhuan</a:t>
            </a:r>
            <a:r>
              <a:rPr lang="en-US" dirty="0"/>
              <a:t> are relatively short passages on each hexagram, </a:t>
            </a:r>
            <a:br>
              <a:rPr lang="en-US" dirty="0"/>
            </a:br>
            <a:r>
              <a:rPr lang="en-US" dirty="0"/>
              <a:t>ranging from 27 characters (in T:17)  to 91 characters (for T:32).</a:t>
            </a:r>
          </a:p>
          <a:p>
            <a:r>
              <a:rPr lang="en-US" dirty="0"/>
              <a:t>They average is 45 characters, yielding a text around 2900 characters long.</a:t>
            </a:r>
          </a:p>
          <a:p>
            <a:pPr marL="0" indent="0">
              <a:buNone/>
            </a:pPr>
            <a:r>
              <a:rPr lang="en-US" dirty="0"/>
              <a:t> </a:t>
            </a:r>
          </a:p>
          <a:p>
            <a:r>
              <a:rPr lang="en-US" dirty="0"/>
              <a:t>They start with an identification of the hexagram under discussion, though often somewhat obliquely. The hexagrams are never identified by number the way we do now, but by their name or attributes that correspond, usually to its component trigrams or distinctive lines.</a:t>
            </a:r>
          </a:p>
          <a:p>
            <a:pPr marL="0" indent="0">
              <a:buNone/>
            </a:pPr>
            <a:r>
              <a:rPr lang="en-US" dirty="0"/>
              <a:t> </a:t>
            </a:r>
          </a:p>
          <a:p>
            <a:r>
              <a:rPr lang="en-US" dirty="0"/>
              <a:t>In ancient Chinese these passages rhymed, which may in part explain their cryptic and truncated style.</a:t>
            </a:r>
          </a:p>
          <a:p>
            <a:pPr marL="0" indent="0">
              <a:buNone/>
            </a:pPr>
            <a:r>
              <a:rPr lang="en-US" dirty="0"/>
              <a:t> </a:t>
            </a:r>
          </a:p>
          <a:p>
            <a:r>
              <a:rPr lang="en-US" dirty="0"/>
              <a:t>Their ultimate goal was to explain the meaning attached to the hexagram, </a:t>
            </a:r>
            <a:br>
              <a:rPr lang="en-US" dirty="0"/>
            </a:br>
            <a:r>
              <a:rPr lang="en-US" dirty="0"/>
              <a:t>especially its portend.</a:t>
            </a:r>
          </a:p>
          <a:p>
            <a:endParaRPr lang="en-US" dirty="0"/>
          </a:p>
        </p:txBody>
      </p:sp>
    </p:spTree>
    <p:extLst>
      <p:ext uri="{BB962C8B-B14F-4D97-AF65-F5344CB8AC3E}">
        <p14:creationId xmlns:p14="http://schemas.microsoft.com/office/powerpoint/2010/main" val="1785269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C3EB9-4AC4-6744-AEE0-74845896EC5C}"/>
              </a:ext>
            </a:extLst>
          </p:cNvPr>
          <p:cNvSpPr>
            <a:spLocks noGrp="1"/>
          </p:cNvSpPr>
          <p:nvPr>
            <p:ph type="title"/>
          </p:nvPr>
        </p:nvSpPr>
        <p:spPr/>
        <p:txBody>
          <a:bodyPr/>
          <a:lstStyle/>
          <a:p>
            <a:pPr algn="ctr"/>
            <a:r>
              <a:rPr lang="en-US" dirty="0">
                <a:latin typeface="Marker Felt Thin" panose="02000400000000000000" pitchFamily="2" charset="77"/>
              </a:rPr>
              <a:t>Some Specific Contents</a:t>
            </a:r>
            <a:br>
              <a:rPr lang="en-US" dirty="0">
                <a:latin typeface="Marker Felt Thin" panose="02000400000000000000" pitchFamily="2" charset="77"/>
              </a:rPr>
            </a:br>
            <a:r>
              <a:rPr lang="en-US" sz="3600" dirty="0">
                <a:latin typeface="Marker Felt Thin" panose="02000400000000000000" pitchFamily="2" charset="77"/>
              </a:rPr>
              <a:t>are worth Noting</a:t>
            </a:r>
            <a:endParaRPr lang="en-US" dirty="0">
              <a:latin typeface="Marker Felt Thin" panose="02000400000000000000" pitchFamily="2" charset="77"/>
            </a:endParaRPr>
          </a:p>
        </p:txBody>
      </p:sp>
      <p:sp>
        <p:nvSpPr>
          <p:cNvPr id="3" name="Content Placeholder 2">
            <a:extLst>
              <a:ext uri="{FF2B5EF4-FFF2-40B4-BE49-F238E27FC236}">
                <a16:creationId xmlns:a16="http://schemas.microsoft.com/office/drawing/2014/main" id="{6A7FFEFC-E0DC-224A-A3FA-7057337FB1FC}"/>
              </a:ext>
            </a:extLst>
          </p:cNvPr>
          <p:cNvSpPr>
            <a:spLocks noGrp="1"/>
          </p:cNvSpPr>
          <p:nvPr>
            <p:ph idx="1"/>
          </p:nvPr>
        </p:nvSpPr>
        <p:spPr/>
        <p:txBody>
          <a:bodyPr>
            <a:normAutofit fontScale="92500" lnSpcReduction="20000"/>
          </a:bodyPr>
          <a:lstStyle/>
          <a:p>
            <a:r>
              <a:rPr lang="en-US" dirty="0"/>
              <a:t>Many</a:t>
            </a:r>
            <a:r>
              <a:rPr lang="en-US" b="1" dirty="0"/>
              <a:t> Important</a:t>
            </a:r>
            <a:r>
              <a:rPr lang="en-US" dirty="0"/>
              <a:t> </a:t>
            </a:r>
            <a:r>
              <a:rPr lang="en-US" b="1" dirty="0"/>
              <a:t>interpretive</a:t>
            </a:r>
            <a:r>
              <a:rPr lang="en-US" dirty="0"/>
              <a:t> </a:t>
            </a:r>
            <a:r>
              <a:rPr lang="en-US" b="1" dirty="0"/>
              <a:t>concepts</a:t>
            </a:r>
            <a:r>
              <a:rPr lang="en-US" dirty="0"/>
              <a:t> are first mentioned here such as:</a:t>
            </a:r>
            <a:br>
              <a:rPr lang="en-US" dirty="0"/>
            </a:br>
            <a:r>
              <a:rPr lang="en-US" sz="1300" dirty="0"/>
              <a:t>(see BN p. 239 / see also </a:t>
            </a:r>
            <a:r>
              <a:rPr lang="en-US" sz="1300" b="1" dirty="0"/>
              <a:t>Yao</a:t>
            </a:r>
            <a:r>
              <a:rPr lang="en-US" sz="1300" dirty="0"/>
              <a:t> p. 289-300)</a:t>
            </a:r>
          </a:p>
          <a:p>
            <a:r>
              <a:rPr lang="en-US" dirty="0"/>
              <a:t>Correct and Incorrect positions		(</a:t>
            </a:r>
            <a:r>
              <a:rPr lang="zh-TW" altLang="en-US" dirty="0"/>
              <a:t>正位 </a:t>
            </a:r>
            <a:r>
              <a:rPr lang="en-US" dirty="0" err="1"/>
              <a:t>zhèng</a:t>
            </a:r>
            <a:r>
              <a:rPr lang="en-US" dirty="0"/>
              <a:t> </a:t>
            </a:r>
            <a:r>
              <a:rPr lang="en-US" dirty="0" err="1"/>
              <a:t>wèi</a:t>
            </a:r>
            <a:r>
              <a:rPr lang="en-US" dirty="0"/>
              <a:t>)		</a:t>
            </a:r>
          </a:p>
          <a:p>
            <a:r>
              <a:rPr lang="en-US" dirty="0"/>
              <a:t>Matching positions			(</a:t>
            </a:r>
            <a:r>
              <a:rPr lang="zh-TW" altLang="en-US" dirty="0"/>
              <a:t>當位 </a:t>
            </a:r>
            <a:r>
              <a:rPr lang="en-US" dirty="0" err="1"/>
              <a:t>dāng</a:t>
            </a:r>
            <a:r>
              <a:rPr lang="en-US" dirty="0"/>
              <a:t> </a:t>
            </a:r>
            <a:r>
              <a:rPr lang="en-US" dirty="0" err="1"/>
              <a:t>wèi</a:t>
            </a:r>
            <a:r>
              <a:rPr lang="en-US" dirty="0"/>
              <a:t> / </a:t>
            </a:r>
            <a:r>
              <a:rPr lang="en-US" dirty="0" err="1"/>
              <a:t>wèi</a:t>
            </a:r>
            <a:r>
              <a:rPr lang="en-US" dirty="0"/>
              <a:t> </a:t>
            </a:r>
            <a:r>
              <a:rPr lang="en-US" dirty="0" err="1"/>
              <a:t>bu</a:t>
            </a:r>
            <a:r>
              <a:rPr lang="en-US" dirty="0"/>
              <a:t> </a:t>
            </a:r>
            <a:r>
              <a:rPr lang="en-US" dirty="0" err="1"/>
              <a:t>dāng</a:t>
            </a:r>
            <a:r>
              <a:rPr lang="en-US" dirty="0"/>
              <a:t>)</a:t>
            </a:r>
          </a:p>
          <a:p>
            <a:r>
              <a:rPr lang="en-US" dirty="0"/>
              <a:t>Attaining or Losing the position		(</a:t>
            </a:r>
            <a:r>
              <a:rPr lang="zh-TW" altLang="en-US" dirty="0"/>
              <a:t>得位 </a:t>
            </a:r>
            <a:r>
              <a:rPr lang="en-US" dirty="0" err="1"/>
              <a:t>dé</a:t>
            </a:r>
            <a:r>
              <a:rPr lang="en-US" dirty="0"/>
              <a:t> </a:t>
            </a:r>
            <a:r>
              <a:rPr lang="en-US" dirty="0" err="1"/>
              <a:t>wèi</a:t>
            </a:r>
            <a:r>
              <a:rPr lang="en-US" dirty="0"/>
              <a:t> / </a:t>
            </a:r>
            <a:r>
              <a:rPr lang="zh-TW" altLang="en-US" dirty="0"/>
              <a:t>失位 </a:t>
            </a:r>
            <a:r>
              <a:rPr lang="en-US" dirty="0" err="1"/>
              <a:t>shī</a:t>
            </a:r>
            <a:r>
              <a:rPr lang="en-US" dirty="0"/>
              <a:t> </a:t>
            </a:r>
            <a:r>
              <a:rPr lang="en-US" dirty="0" err="1"/>
              <a:t>wèi</a:t>
            </a:r>
            <a:r>
              <a:rPr lang="en-US" dirty="0"/>
              <a:t>)	</a:t>
            </a:r>
          </a:p>
          <a:p>
            <a:r>
              <a:rPr lang="en-US" dirty="0"/>
              <a:t>Central position or Central &amp; Correct	(</a:t>
            </a:r>
            <a:r>
              <a:rPr lang="zh-TW" altLang="en-US" dirty="0"/>
              <a:t>中位 </a:t>
            </a:r>
            <a:r>
              <a:rPr lang="en-US" dirty="0" err="1"/>
              <a:t>zhōng</a:t>
            </a:r>
            <a:r>
              <a:rPr lang="en-US" dirty="0"/>
              <a:t> </a:t>
            </a:r>
            <a:r>
              <a:rPr lang="en-US" dirty="0" err="1"/>
              <a:t>wèi</a:t>
            </a:r>
            <a:r>
              <a:rPr lang="en-US" dirty="0"/>
              <a:t> / </a:t>
            </a:r>
            <a:r>
              <a:rPr lang="en-US" dirty="0" err="1"/>
              <a:t>zhōng</a:t>
            </a:r>
            <a:r>
              <a:rPr lang="en-US" dirty="0"/>
              <a:t> </a:t>
            </a:r>
            <a:r>
              <a:rPr lang="en-US" dirty="0" err="1"/>
              <a:t>zhèng</a:t>
            </a:r>
            <a:r>
              <a:rPr lang="en-US" dirty="0"/>
              <a:t>)</a:t>
            </a:r>
          </a:p>
          <a:p>
            <a:r>
              <a:rPr lang="en-US" dirty="0"/>
              <a:t>Venerable/respected position (the 5th)	(</a:t>
            </a:r>
            <a:r>
              <a:rPr lang="zh-TW" altLang="en-US" dirty="0"/>
              <a:t>尊位 </a:t>
            </a:r>
            <a:r>
              <a:rPr lang="en-US" dirty="0" err="1"/>
              <a:t>zūn</a:t>
            </a:r>
            <a:r>
              <a:rPr lang="en-US" dirty="0"/>
              <a:t> </a:t>
            </a:r>
            <a:r>
              <a:rPr lang="en-US" dirty="0" err="1"/>
              <a:t>wèi</a:t>
            </a:r>
            <a:r>
              <a:rPr lang="en-US" dirty="0"/>
              <a:t>)		</a:t>
            </a:r>
          </a:p>
          <a:p>
            <a:r>
              <a:rPr lang="en-US" dirty="0"/>
              <a:t>Responding or Corresponding		(</a:t>
            </a:r>
            <a:r>
              <a:rPr lang="zh-TW" altLang="en-US" dirty="0"/>
              <a:t>應 </a:t>
            </a:r>
            <a:r>
              <a:rPr lang="en-US" dirty="0" err="1"/>
              <a:t>yīng</a:t>
            </a:r>
            <a:r>
              <a:rPr lang="en-US" dirty="0"/>
              <a:t> / </a:t>
            </a:r>
            <a:r>
              <a:rPr lang="en-US" dirty="0" err="1"/>
              <a:t>wu</a:t>
            </a:r>
            <a:r>
              <a:rPr lang="en-US" baseline="30000" dirty="0" err="1"/>
              <a:t>lacks</a:t>
            </a:r>
            <a:r>
              <a:rPr lang="en-US" dirty="0"/>
              <a:t> ying)	</a:t>
            </a:r>
          </a:p>
          <a:p>
            <a:r>
              <a:rPr lang="en-US" dirty="0"/>
              <a:t>Waning &amp; Waxing				(</a:t>
            </a:r>
            <a:r>
              <a:rPr lang="zh-TW" altLang="en-US" dirty="0"/>
              <a:t>消息 </a:t>
            </a:r>
            <a:r>
              <a:rPr lang="en-US" dirty="0" err="1"/>
              <a:t>xiāo</a:t>
            </a:r>
            <a:r>
              <a:rPr lang="en-US" dirty="0"/>
              <a:t> </a:t>
            </a:r>
            <a:r>
              <a:rPr lang="en-US" dirty="0" err="1"/>
              <a:t>xī</a:t>
            </a:r>
            <a:r>
              <a:rPr lang="en-US" dirty="0"/>
              <a:t>)		</a:t>
            </a:r>
            <a:br>
              <a:rPr lang="en-US" dirty="0"/>
            </a:br>
            <a:br>
              <a:rPr lang="en-US" dirty="0"/>
            </a:br>
            <a:r>
              <a:rPr lang="en-US" dirty="0"/>
              <a:t>* These concepts will be discussed later in the course.</a:t>
            </a:r>
            <a:br>
              <a:rPr lang="en-US" dirty="0"/>
            </a:br>
            <a:r>
              <a:rPr lang="en-US" dirty="0"/>
              <a:t>They pertain to relationships between lines within the hexagram.	</a:t>
            </a:r>
          </a:p>
        </p:txBody>
      </p:sp>
    </p:spTree>
    <p:extLst>
      <p:ext uri="{BB962C8B-B14F-4D97-AF65-F5344CB8AC3E}">
        <p14:creationId xmlns:p14="http://schemas.microsoft.com/office/powerpoint/2010/main" val="2691423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TotalTime>
  <Words>1092</Words>
  <Application>Microsoft Macintosh PowerPoint</Application>
  <PresentationFormat>Widescreen</PresentationFormat>
  <Paragraphs>387</Paragraphs>
  <Slides>34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新細明體</vt:lpstr>
      <vt:lpstr>Arial</vt:lpstr>
      <vt:lpstr>Calibri</vt:lpstr>
      <vt:lpstr>Calibri Light</vt:lpstr>
      <vt:lpstr>Marker Felt Thin</vt:lpstr>
      <vt:lpstr>Times</vt:lpstr>
      <vt:lpstr>Times New Roman</vt:lpstr>
      <vt:lpstr>Office Theme</vt:lpstr>
      <vt:lpstr>十 翼   Shí Yì THE TEN WINGS</vt:lpstr>
      <vt:lpstr>Intro Defining the term Zhuan</vt:lpstr>
      <vt:lpstr>Intro Defining the term Xiang</vt:lpstr>
      <vt:lpstr>Intro: Da Yan Upper &amp; Lower Canon</vt:lpstr>
      <vt:lpstr>Wings 1 &amp; 2 – 彖 傳  Tuàn Zhuàn: Comments on the Decisions/Determinations/Judgments</vt:lpstr>
      <vt:lpstr>Why Two Wings?</vt:lpstr>
      <vt:lpstr>Clarifying</vt:lpstr>
      <vt:lpstr>Back to the text itself:</vt:lpstr>
      <vt:lpstr>Some Specific Contents are worth Noting</vt:lpstr>
      <vt:lpstr>Wings 3 &amp; 4 – 象/像 傳 Xiàng Zhuàn: Commentary on the Images/Symbols</vt:lpstr>
      <vt:lpstr>The Da Xiang</vt:lpstr>
      <vt:lpstr>The Xiao Xiang</vt:lpstr>
      <vt:lpstr>Wings 5 &amp; 6 – 大 傳 Dà Zhuàn:  The Great Commentary aka 繫 辭 傳 Xì Cí Zhuàn: Comments on the Appended Statements</vt:lpstr>
      <vt:lpstr>Da Zhuan</vt:lpstr>
      <vt:lpstr>Da Zhuan</vt:lpstr>
      <vt:lpstr>Da Zhuan – Part I = Wing 5 12 Subsections</vt:lpstr>
      <vt:lpstr>Da Zhuan – Part II = Wing 6 12 Subsections</vt:lpstr>
      <vt:lpstr>Wing 7 – 文 言 Wén Yán:  Words on the Text</vt:lpstr>
      <vt:lpstr>Wing 7 – Wén Yán</vt:lpstr>
      <vt:lpstr>Wing 7 – Wén Yán</vt:lpstr>
      <vt:lpstr>Wing 8 – 說 卦 Shuō Guà Explaining the Gua (Hexagrams and/or Trigrams)</vt:lpstr>
      <vt:lpstr>Wing 8 – Shuō Guà – Talking Trigrams</vt:lpstr>
      <vt:lpstr>Wing 8 – Shuō Guà – Talking about Trigrams</vt:lpstr>
      <vt:lpstr>Former Heaven Sequence</vt:lpstr>
      <vt:lpstr>Latter Heaven Sequence</vt:lpstr>
      <vt:lpstr>Wing 9 – 序 卦 Xù Guà:   On the Sequence of Hexagrams</vt:lpstr>
      <vt:lpstr>Wing 9 – Xù Guà:   The Sequence of Hexagrams</vt:lpstr>
      <vt:lpstr>Wing 9 – Xù Guà:   The Sequence of Hexagrams</vt:lpstr>
      <vt:lpstr>Wing 10 – 雜 卦 Zá Guà:  Co-Mingling Hexagrams Miscellaneous Notes on Hexagrams</vt:lpstr>
      <vt:lpstr>Wing 10 – Zá Guà Miscellaneous Notes on Hexagrams</vt:lpstr>
      <vt:lpstr>Wing 10 – Zá Guà Miscellaneous Notes</vt:lpstr>
      <vt:lpstr>Wing 10 – Zá Guà Miscellaneous Notes</vt:lpstr>
      <vt:lpstr>Wing 10 – Zá Guà Miscellaneous Notes</vt:lpstr>
      <vt:lpstr>Wing 10 – Zá Guà Miscellaneous Notes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十 翼   Shí Yì THE TEN WINGS</dc:title>
  <dc:creator>Jim Cleaver</dc:creator>
  <cp:lastModifiedBy>Jim Cleaver</cp:lastModifiedBy>
  <cp:revision>42</cp:revision>
  <dcterms:created xsi:type="dcterms:W3CDTF">2019-06-26T19:42:22Z</dcterms:created>
  <dcterms:modified xsi:type="dcterms:W3CDTF">2019-06-29T17:32:09Z</dcterms:modified>
</cp:coreProperties>
</file>